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320" r:id="rId4"/>
    <p:sldId id="311" r:id="rId5"/>
    <p:sldId id="317" r:id="rId6"/>
    <p:sldId id="316" r:id="rId7"/>
    <p:sldId id="322" r:id="rId8"/>
    <p:sldId id="324" r:id="rId9"/>
    <p:sldId id="326" r:id="rId10"/>
    <p:sldId id="325" r:id="rId11"/>
    <p:sldId id="327" r:id="rId12"/>
    <p:sldId id="328" r:id="rId13"/>
    <p:sldId id="295" r:id="rId14"/>
    <p:sldId id="268" r:id="rId15"/>
    <p:sldId id="269" r:id="rId1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55585-0D46-4CC5-A4B7-554B8E0E4547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E2B3B-BF0D-4741-9DAF-D844EE7DB5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47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3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05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0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5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14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6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14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8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9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21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7" Type="http://schemas.openxmlformats.org/officeDocument/2006/relationships/image" Target="../media/image48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9.jpg"/><Relationship Id="rId7" Type="http://schemas.openxmlformats.org/officeDocument/2006/relationships/image" Target="../media/image32.jpeg"/><Relationship Id="rId12" Type="http://schemas.openxmlformats.org/officeDocument/2006/relationships/image" Target="../media/image37.png"/><Relationship Id="rId2" Type="http://schemas.openxmlformats.org/officeDocument/2006/relationships/image" Target="../media/image28.jpe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20.jpeg"/><Relationship Id="rId15" Type="http://schemas.openxmlformats.org/officeDocument/2006/relationships/image" Target="../media/image40.jpg"/><Relationship Id="rId10" Type="http://schemas.openxmlformats.org/officeDocument/2006/relationships/image" Target="../media/image35.png"/><Relationship Id="rId4" Type="http://schemas.openxmlformats.org/officeDocument/2006/relationships/image" Target="../media/image30.png"/><Relationship Id="rId9" Type="http://schemas.openxmlformats.org/officeDocument/2006/relationships/image" Target="../media/image34.jpeg"/><Relationship Id="rId14" Type="http://schemas.openxmlformats.org/officeDocument/2006/relationships/image" Target="../media/image3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9587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11</a:t>
            </a:r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</a:t>
            </a:r>
            <a:r>
              <a:rPr lang="ko-KR" altLang="en-US" sz="2800" b="1" dirty="0" smtClean="0">
                <a:latin typeface="UD デジタル 教科書体 NK-R" panose="02020400000000000000" pitchFamily="18" charset="-128"/>
                <a:ea typeface="Meiryo UI" panose="020B0604030504040204" pitchFamily="34" charset="-128"/>
              </a:rPr>
              <a:t>여가 활동</a:t>
            </a:r>
            <a:r>
              <a:rPr lang="ja-JP" altLang="en-US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余暇活動</a:t>
            </a: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410636" y="1801907"/>
            <a:ext cx="6750424" cy="4316506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今日の学習目標</a:t>
            </a:r>
            <a:endParaRPr lang="en-US" altLang="ja-JP" sz="2400" b="1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000" dirty="0" smtClean="0">
              <a:solidFill>
                <a:srgbClr val="FF000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週末や休み</a:t>
            </a:r>
            <a:r>
              <a:rPr lang="ja-JP" altLang="en-US" sz="2000" dirty="0" smtClean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計画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について友達に話したり、尋ねたり、尋ねたりできる。</a:t>
            </a:r>
            <a:endParaRPr lang="en-US" altLang="ja-JP" sz="2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endParaRPr lang="en-US" altLang="ja-JP" sz="2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・</a:t>
            </a:r>
            <a:r>
              <a:rPr lang="ja-JP" altLang="en-US" sz="20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語彙</a:t>
            </a:r>
            <a:endParaRPr lang="en-US" altLang="ja-JP" sz="2000" b="1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①「余暇活動」関連表現</a:t>
            </a:r>
            <a:endParaRPr lang="en-US" altLang="ja-JP" sz="2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②「余暇活動の場所」</a:t>
            </a:r>
            <a:endParaRPr lang="en-US" altLang="ja-JP" sz="2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③「先</a:t>
            </a:r>
            <a:r>
              <a:rPr lang="en-US" altLang="ja-JP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~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・今</a:t>
            </a:r>
            <a:r>
              <a:rPr lang="en-US" altLang="ja-JP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~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・来</a:t>
            </a:r>
            <a:r>
              <a:rPr lang="en-US" altLang="ja-JP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~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」関連表現</a:t>
            </a:r>
            <a:endParaRPr lang="en-US" altLang="ja-JP" sz="2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endParaRPr lang="en-US" altLang="ja-JP" sz="2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20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・文法・表現</a:t>
            </a:r>
            <a:endParaRPr lang="en-US" altLang="ja-JP" sz="2000" b="1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①</a:t>
            </a:r>
            <a:r>
              <a:rPr lang="en-US" altLang="ja-JP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~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するつもりです　</a:t>
            </a:r>
            <a:endParaRPr lang="en-US" altLang="ja-JP" sz="2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②～に行く・来る・通う</a:t>
            </a:r>
            <a:endParaRPr lang="ko-KR" altLang="en-US" sz="2000" dirty="0">
              <a:latin typeface="HGS教科書体" panose="02020600000000000000" pitchFamily="18" charset="-128"/>
            </a:endParaRPr>
          </a:p>
        </p:txBody>
      </p:sp>
      <p:pic>
        <p:nvPicPr>
          <p:cNvPr id="3" name="Picture 2" descr="1-C-TOY531.jpg (643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723" y="2408618"/>
            <a:ext cx="2430535" cy="302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6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55843"/>
            <a:ext cx="10515600" cy="629957"/>
          </a:xfrm>
        </p:spPr>
        <p:txBody>
          <a:bodyPr>
            <a:normAutofit/>
          </a:bodyPr>
          <a:lstStyle/>
          <a:p>
            <a:endParaRPr lang="ko-KR" altLang="en-US" sz="3200" b="1" dirty="0">
              <a:latin typeface="HGS教科書体" panose="02020600000000000000" pitchFamily="18" charset="-128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37" y="3487904"/>
            <a:ext cx="1221984" cy="110807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47" y="1447304"/>
            <a:ext cx="1831413" cy="115191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04" y="1525687"/>
            <a:ext cx="1230935" cy="120785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073289"/>
            <a:ext cx="1576013" cy="13667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557" y="5077246"/>
            <a:ext cx="1392497" cy="12794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59" y="5222581"/>
            <a:ext cx="1183901" cy="1353030"/>
          </a:xfrm>
          <a:prstGeom prst="rect">
            <a:avLst/>
          </a:prstGeom>
        </p:spPr>
      </p:pic>
      <p:sp>
        <p:nvSpPr>
          <p:cNvPr id="8" name="爆発 1 7"/>
          <p:cNvSpPr/>
          <p:nvPr/>
        </p:nvSpPr>
        <p:spPr>
          <a:xfrm>
            <a:off x="5758604" y="-105418"/>
            <a:ext cx="3375213" cy="1831029"/>
          </a:xfrm>
          <a:prstGeom prst="irregularSeal1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+mn-ea"/>
              </a:rPr>
              <a:t>뭐 해요</a:t>
            </a:r>
            <a:r>
              <a:rPr lang="en-US" altLang="ko-KR" sz="3200" b="1" dirty="0" smtClean="0">
                <a:latin typeface="+mn-ea"/>
              </a:rPr>
              <a:t>?</a:t>
            </a:r>
            <a:endParaRPr lang="ko-KR" altLang="en-US" sz="3200" b="1" dirty="0">
              <a:latin typeface="+mn-ea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6618177" y="3629662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커피를 마셔요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364884" y="3138000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쇼핑해요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2321860" y="5186919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영화를 봐요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618177" y="2051231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밥을 먹어요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266473" y="1312141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공부해요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742054" y="5630154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산책해요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9" name="爆発 1 28"/>
          <p:cNvSpPr/>
          <p:nvPr/>
        </p:nvSpPr>
        <p:spPr>
          <a:xfrm>
            <a:off x="8304580" y="-105419"/>
            <a:ext cx="3375213" cy="1831029"/>
          </a:xfrm>
          <a:prstGeom prst="irregularSeal1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+mn-ea"/>
              </a:rPr>
              <a:t>왜 가요</a:t>
            </a:r>
            <a:r>
              <a:rPr lang="en-US" altLang="ko-KR" sz="3200" b="1" dirty="0" smtClean="0">
                <a:latin typeface="+mn-ea"/>
              </a:rPr>
              <a:t>?</a:t>
            </a:r>
            <a:endParaRPr lang="ko-KR" altLang="en-US" sz="3200" b="1" dirty="0">
              <a:latin typeface="+mn-ea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689412" y="2363039"/>
            <a:ext cx="2329326" cy="53788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공부하</a:t>
            </a:r>
            <a:r>
              <a:rPr lang="ko-KR" altLang="en-US" sz="2400" b="1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러 가요</a:t>
            </a:r>
            <a:r>
              <a:rPr lang="en-US" altLang="ko-KR" sz="2400" b="1" dirty="0" smtClean="0">
                <a:solidFill>
                  <a:schemeClr val="tx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  <a:endParaRPr lang="ko-KR" altLang="en-US" sz="2400" b="1" dirty="0">
              <a:solidFill>
                <a:schemeClr val="tx1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2675522" y="4247431"/>
            <a:ext cx="2329326" cy="53788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쇼핑하</a:t>
            </a:r>
            <a:r>
              <a:rPr lang="ko-KR" altLang="en-US" sz="2400" b="1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러 가요</a:t>
            </a:r>
            <a:r>
              <a:rPr lang="en-US" altLang="ko-KR" sz="2400" b="1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  <a:endParaRPr lang="ko-KR" altLang="en-US" sz="2400" b="1" dirty="0">
              <a:solidFill>
                <a:srgbClr val="FF0000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2689412" y="6241436"/>
            <a:ext cx="2329326" cy="53788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영화 보</a:t>
            </a:r>
            <a:r>
              <a:rPr lang="ko-KR" altLang="en-US" sz="2400" b="1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러 가요</a:t>
            </a:r>
            <a:r>
              <a:rPr lang="en-US" altLang="ko-KR" sz="2400" b="1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  <a:endParaRPr lang="ko-KR" altLang="en-US" sz="2400" b="1" dirty="0">
              <a:solidFill>
                <a:srgbClr val="FF0000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9195349" y="2051230"/>
            <a:ext cx="2329326" cy="53788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밥 먹</a:t>
            </a:r>
            <a:r>
              <a:rPr lang="ko-KR" altLang="en-US" sz="2400" b="1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으러 가요</a:t>
            </a:r>
            <a:r>
              <a:rPr lang="en-US" altLang="ko-KR" sz="2400" b="1" dirty="0" smtClean="0">
                <a:solidFill>
                  <a:schemeClr val="tx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  <a:endParaRPr lang="ko-KR" altLang="en-US" sz="2400" b="1" dirty="0">
              <a:solidFill>
                <a:schemeClr val="tx1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9195349" y="3618910"/>
            <a:ext cx="2738439" cy="53788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커피 마시</a:t>
            </a:r>
            <a:r>
              <a:rPr lang="ko-KR" altLang="en-US" sz="2400" b="1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러 가요</a:t>
            </a:r>
            <a:r>
              <a:rPr lang="en-US" altLang="ko-KR" sz="2400" b="1" dirty="0" smtClean="0">
                <a:solidFill>
                  <a:schemeClr val="tx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  <a:endParaRPr lang="ko-KR" altLang="en-US" sz="2400" b="1" dirty="0">
              <a:solidFill>
                <a:schemeClr val="tx1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9359094" y="5685942"/>
            <a:ext cx="2329326" cy="53788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산책하</a:t>
            </a:r>
            <a:r>
              <a:rPr lang="ko-KR" altLang="en-US" sz="2400" b="1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러 가요</a:t>
            </a:r>
            <a:r>
              <a:rPr lang="en-US" altLang="ko-KR" sz="2400" b="1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  <a:endParaRPr lang="ko-KR" altLang="en-US" sz="2400" b="1" dirty="0">
              <a:solidFill>
                <a:srgbClr val="FF0000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266473" y="1759627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공부하</a:t>
            </a:r>
            <a:r>
              <a:rPr lang="ko-KR" altLang="en-US" sz="2400" dirty="0" smtClean="0">
                <a:solidFill>
                  <a:srgbClr val="FF0000"/>
                </a:solidFill>
                <a:latin typeface="+mn-ea"/>
              </a:rPr>
              <a:t>다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351437" y="3637022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쇼핑하</a:t>
            </a:r>
            <a:r>
              <a:rPr lang="ko-KR" altLang="en-US" sz="2400" dirty="0" smtClean="0">
                <a:solidFill>
                  <a:srgbClr val="FF0000"/>
                </a:solidFill>
                <a:latin typeface="+mn-ea"/>
              </a:rPr>
              <a:t>다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2360888" y="5630154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영화를 보</a:t>
            </a:r>
            <a:r>
              <a:rPr lang="ko-KR" altLang="en-US" sz="2400" dirty="0" smtClean="0">
                <a:solidFill>
                  <a:srgbClr val="FF0000"/>
                </a:solidFill>
                <a:latin typeface="+mn-ea"/>
              </a:rPr>
              <a:t>다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6586652" y="2618664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밥을 먹</a:t>
            </a:r>
            <a:r>
              <a:rPr lang="ko-KR" altLang="en-US" sz="2400" dirty="0" smtClean="0">
                <a:solidFill>
                  <a:srgbClr val="FF0000"/>
                </a:solidFill>
                <a:latin typeface="+mn-ea"/>
              </a:rPr>
              <a:t>다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6557469" y="4178547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커피를 마시</a:t>
            </a:r>
            <a:r>
              <a:rPr lang="ko-KR" altLang="en-US" sz="2400" dirty="0" smtClean="0">
                <a:solidFill>
                  <a:srgbClr val="FF0000"/>
                </a:solidFill>
                <a:latin typeface="+mn-ea"/>
              </a:rPr>
              <a:t>다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6706807" y="6264752"/>
            <a:ext cx="282326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산책하</a:t>
            </a:r>
            <a:r>
              <a:rPr lang="ko-KR" altLang="en-US" sz="2400" dirty="0" smtClean="0">
                <a:solidFill>
                  <a:srgbClr val="FF0000"/>
                </a:solidFill>
                <a:latin typeface="+mn-ea"/>
              </a:rPr>
              <a:t>다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340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1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96748" y="524435"/>
            <a:ext cx="10515600" cy="524434"/>
          </a:xfrm>
        </p:spPr>
        <p:txBody>
          <a:bodyPr>
            <a:no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Q1.</a:t>
            </a:r>
            <a:r>
              <a:rPr lang="en-US" altLang="ko-KR" sz="2800" b="1" dirty="0" smtClean="0">
                <a:latin typeface="Meiryo UI" panose="020B0604030504040204" pitchFamily="34" charset="-128"/>
              </a:rPr>
              <a:t> 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道で友達に偶然会いました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ko-KR" altLang="en-US" sz="2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어디에 </a:t>
            </a:r>
            <a:r>
              <a:rPr lang="ko-KR" altLang="en-US" sz="2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가요</a:t>
            </a:r>
            <a:r>
              <a:rPr lang="en-US" altLang="ko-KR" sz="2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      </a:t>
            </a:r>
            <a:r>
              <a:rPr lang="en-US" altLang="ko-KR" sz="3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			</a:t>
            </a:r>
            <a:endParaRPr lang="ko-KR" altLang="en-US" sz="2800" b="1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524435"/>
            <a:ext cx="4500282" cy="622598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b="1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5" name="コンテンツ プレースホルダー 1"/>
          <p:cNvSpPr txBox="1">
            <a:spLocks/>
          </p:cNvSpPr>
          <p:nvPr/>
        </p:nvSpPr>
        <p:spPr>
          <a:xfrm>
            <a:off x="6252882" y="524435"/>
            <a:ext cx="4343400" cy="62259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96748" y="1111942"/>
            <a:ext cx="3525309" cy="56384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①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영화 보다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映画見る</a:t>
            </a:r>
            <a:endParaRPr lang="en-US" altLang="ko-KR" dirty="0" smtClean="0">
              <a:solidFill>
                <a:schemeClr val="tx1"/>
              </a:solidFill>
              <a:latin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②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친구 집에 놀다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友達の</a:t>
            </a:r>
            <a:r>
              <a:rPr lang="ja-JP" altLang="en-US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</a:t>
            </a:r>
            <a:r>
              <a:rPr lang="ja-JP" altLang="en-US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遊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ぶ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③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커피 마시다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コーヒー</a:t>
            </a:r>
            <a:r>
              <a:rPr lang="ja-JP" altLang="en-US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飲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む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④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옷 사다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服買う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⑤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운동하다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運動する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138055" y="1111942"/>
            <a:ext cx="5965372" cy="56384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①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영화 보러 가요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映画見に行きます。</a:t>
            </a:r>
            <a:endParaRPr lang="en-US" altLang="ko-KR" dirty="0" smtClean="0">
              <a:solidFill>
                <a:schemeClr val="tx1"/>
              </a:solidFill>
              <a:latin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②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친구 집에 </a:t>
            </a:r>
            <a:r>
              <a:rPr lang="ko-KR" altLang="en-US" sz="2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놀러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가요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友達の</a:t>
            </a:r>
            <a:r>
              <a:rPr lang="ja-JP" altLang="en-US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に遊びに行きます。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③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커피 마시러 가요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コーヒー飲みに行きます。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④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옷 사러 가요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服買いに行きます。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⑤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운동하러 가요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運動しに行きます。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3947886" y="2960914"/>
            <a:ext cx="653143" cy="164011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62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96748" y="303520"/>
            <a:ext cx="10515600" cy="524434"/>
          </a:xfrm>
        </p:spPr>
        <p:txBody>
          <a:bodyPr>
            <a:no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Q2.</a:t>
            </a:r>
            <a:r>
              <a:rPr lang="en-US" altLang="ko-KR" sz="2800" b="1" dirty="0" smtClean="0">
                <a:latin typeface="Meiryo UI" panose="020B0604030504040204" pitchFamily="34" charset="-128"/>
              </a:rPr>
              <a:t> 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韓国に来ました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ko-KR" altLang="en-US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한국에 </a:t>
            </a:r>
            <a:r>
              <a:rPr lang="ko-KR" altLang="en-US" sz="2800" b="1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왜</a:t>
            </a:r>
            <a:r>
              <a:rPr lang="ko-KR" altLang="en-US" sz="2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왔어요</a:t>
            </a:r>
            <a:r>
              <a:rPr lang="en-US" altLang="ko-KR" sz="2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韓国に</a:t>
            </a:r>
            <a:r>
              <a:rPr lang="ja-JP" altLang="en-US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なぜ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来ましたか。</a:t>
            </a:r>
            <a:r>
              <a:rPr lang="en-US" altLang="ko-KR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en-US" altLang="ko-KR" sz="3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		</a:t>
            </a:r>
            <a:endParaRPr lang="ko-KR" altLang="en-US" sz="2800" b="1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524435"/>
            <a:ext cx="4500282" cy="622598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b="1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5" name="コンテンツ プレースホルダー 1"/>
          <p:cNvSpPr txBox="1">
            <a:spLocks/>
          </p:cNvSpPr>
          <p:nvPr/>
        </p:nvSpPr>
        <p:spPr>
          <a:xfrm>
            <a:off x="6252882" y="524435"/>
            <a:ext cx="4343400" cy="62259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96748" y="1111942"/>
            <a:ext cx="4004281" cy="56384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①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구경하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다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見物する</a:t>
            </a:r>
            <a:endParaRPr lang="en-US" altLang="ko-KR" dirty="0" smtClean="0">
              <a:solidFill>
                <a:schemeClr val="tx1"/>
              </a:solidFill>
              <a:latin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②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쇼핑하다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買い物する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③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일하다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働く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④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한국어 배우다</a:t>
            </a:r>
            <a:endParaRPr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韓国語学ぶ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⑤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남자 친구 만나다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彼氏に会う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138055" y="1111942"/>
            <a:ext cx="5965372" cy="56384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①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구경하러 왔어요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見物しに来ました。</a:t>
            </a:r>
            <a:endParaRPr lang="en-US" altLang="ko-KR" dirty="0" smtClean="0">
              <a:solidFill>
                <a:schemeClr val="tx1"/>
              </a:solidFill>
              <a:latin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②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쇼핑하러 왔어요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買い物しに来ました。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③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일하러 왔어요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働きに来ました。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④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한국어 배우러 왔어요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韓国語学びに来ました。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</a:rPr>
              <a:t>⑤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남자 친구 만나러 왔어요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彼氏愛に来ました。</a:t>
            </a:r>
            <a:endParaRPr lang="en-US" altLang="ja-JP" dirty="0" smtClean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3947886" y="2960914"/>
            <a:ext cx="653143" cy="164011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20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70114" y="30950"/>
            <a:ext cx="11451772" cy="524434"/>
          </a:xfrm>
        </p:spPr>
        <p:txBody>
          <a:bodyPr>
            <a:noAutofit/>
          </a:bodyPr>
          <a:lstStyle/>
          <a:p>
            <a:r>
              <a:rPr lang="ja-JP" altLang="en-US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会話の状況と意味を意識し、学習した語彙と文法を確認しながらテキストを読みましょう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24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524435"/>
            <a:ext cx="10515600" cy="622598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영민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씨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이번 주말에 뭐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할 거예요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ヨンミン</a:t>
            </a:r>
            <a:r>
              <a:rPr lang="ja-JP" altLang="ko-KR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さん</a:t>
            </a:r>
            <a:r>
              <a:rPr lang="ja-JP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 週末 何 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する つもりですか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18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친구를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만날 거예요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友達に 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会う つもりです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18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3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친구랑 뭐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할 거예요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en-US" altLang="ko-KR" sz="2400" dirty="0" smtClean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友達と 何 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する つもりですか</a:t>
            </a:r>
            <a:r>
              <a:rPr lang="ja-JP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18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4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영화 </a:t>
            </a: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보러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갈 거예요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映画 </a:t>
            </a:r>
            <a:r>
              <a:rPr lang="ja-JP" altLang="en-US" sz="1800" dirty="0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見に 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行く つもりです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18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5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그래요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어디에서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만날 거예요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en-US" altLang="ko-KR" sz="2400" dirty="0" smtClean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そうですか。どこで 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会うの ですか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18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6"/>
            </a:pPr>
            <a:r>
              <a:rPr lang="ko-KR" altLang="en-US" sz="24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사쿠라백화점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앞에서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만날 거예요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桜デーパートの 前で 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会う つもりです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1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342900" indent="-342900">
              <a:lnSpc>
                <a:spcPct val="100000"/>
              </a:lnSpc>
              <a:buFont typeface="+mj-ea"/>
              <a:buAutoNum type="circleNumDbPlain" startAt="7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하나 씨는 뭐 </a:t>
            </a: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할 거예요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ハナ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さんは 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 する つもりですか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sz="1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35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237686" y="5976257"/>
            <a:ext cx="881743" cy="881743"/>
          </a:xfrm>
          <a:prstGeom prst="rect">
            <a:avLst/>
          </a:prstGeom>
        </p:spPr>
      </p:pic>
      <p:pic>
        <p:nvPicPr>
          <p:cNvPr id="5" name="図 4" descr="movie_kids.png (500×316)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82" r="2049" b="10612"/>
          <a:stretch/>
        </p:blipFill>
        <p:spPr bwMode="auto">
          <a:xfrm>
            <a:off x="6513785" y="2548572"/>
            <a:ext cx="2528615" cy="16895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4764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4472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37029" y="1"/>
            <a:ext cx="10816771" cy="833718"/>
          </a:xfrm>
        </p:spPr>
        <p:txBody>
          <a:bodyPr>
            <a:normAutofit/>
          </a:bodyPr>
          <a:lstStyle/>
          <a:p>
            <a:r>
              <a:rPr lang="en-US" altLang="ja-JP" sz="2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Task1.</a:t>
            </a:r>
            <a:r>
              <a:rPr lang="en-US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友達に週末の計画について話したり、尋ね合ったりしましょう</a:t>
            </a:r>
            <a:r>
              <a:rPr lang="ja-JP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16115" y="833720"/>
            <a:ext cx="4151086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 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A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に別れてペアワークを行います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ja-JP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は、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A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の質問に対して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B1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の選択肢の中ら答えを選びます。さらに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</a:t>
            </a:r>
            <a:r>
              <a:rPr lang="en-US" altLang="ja-JP" sz="2000" baseline="-25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</a:t>
            </a:r>
            <a:r>
              <a:rPr lang="ja-JP" altLang="ja-JP" sz="2000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必要に応じて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)B</a:t>
            </a:r>
            <a:r>
              <a:rPr lang="en-US" altLang="ja-JP" sz="2000" baseline="-25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に進み、それぞれ①～③から一つ選びましょう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A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は、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</a:t>
            </a:r>
            <a:r>
              <a:rPr lang="en-US" altLang="ja-JP" sz="2000" baseline="-25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（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</a:t>
            </a:r>
            <a:r>
              <a:rPr lang="en-US" altLang="ja-JP" sz="2000" baseline="-25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の回答を参考にして、その答えを導くような質問を作ります。さらに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B</a:t>
            </a:r>
            <a:r>
              <a:rPr lang="en-US" altLang="ja-JP" sz="2000" baseline="-25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1,2,3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の答えによっては追加質問も作っていろいろ尋ねて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みましょう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ja-JP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③担当を交代しながら、いろいろな質疑応答を考えて練習してみましょう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④練習が十分にできたら、❶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~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❸のように❹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自由回答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をやってみましょう</a:t>
            </a:r>
            <a:r>
              <a:rPr lang="en-US" altLang="ja-JP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テキストは見ずに、できるだけ自然な流れに進んでください</a:t>
            </a:r>
            <a:r>
              <a:rPr lang="en-US" altLang="ja-JP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000" dirty="0" err="1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ja-JP" altLang="ja-JP" sz="200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7" name="Rectangle 12"/>
          <p:cNvSpPr>
            <a:spLocks noChangeArrowheads="1"/>
          </p:cNvSpPr>
          <p:nvPr/>
        </p:nvSpPr>
        <p:spPr bwMode="auto">
          <a:xfrm>
            <a:off x="3492500" y="35829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3492500" y="40401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30" name="コンテンツ プレースホルダー 5"/>
          <p:cNvPicPr>
            <a:picLocks noChangeAspect="1"/>
          </p:cNvPicPr>
          <p:nvPr/>
        </p:nvPicPr>
        <p:blipFill rotWithShape="1">
          <a:blip r:embed="rId2"/>
          <a:srcRect l="27683" t="29426" r="29746" b="17538"/>
          <a:stretch/>
        </p:blipFill>
        <p:spPr>
          <a:xfrm>
            <a:off x="4542971" y="837428"/>
            <a:ext cx="7518400" cy="549111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35957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37029" y="304801"/>
            <a:ext cx="10816771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学習目標の</a:t>
            </a:r>
            <a:r>
              <a:rPr lang="en-US" altLang="ja-JP" sz="2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37029" y="833720"/>
            <a:ext cx="11292113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 smtClean="0">
              <a:solidFill>
                <a:srgbClr val="FF000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2000" dirty="0" smtClean="0">
              <a:solidFill>
                <a:srgbClr val="FF000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2000" dirty="0" smtClean="0">
              <a:solidFill>
                <a:srgbClr val="FF000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週末や休みの計画について話したり、尋ねたりできる。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ko-KR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余暇活動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｣｢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場所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｣｢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先～・今～・来～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｣に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関わる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表現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を考えてみましょう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ko-KR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する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つもりです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｣｢～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に行く・来る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｣｢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動詞・形容詞の現在形・過去形・未来形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を表す韓国語について日本語で説明してみましょう。</a:t>
            </a:r>
            <a:endParaRPr lang="ko-KR" altLang="ko-KR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457200" indent="-457200">
              <a:buFont typeface="+mj-ea"/>
              <a:buAutoNum type="circleNumDbPlain"/>
            </a:pPr>
            <a:endParaRPr lang="ko-KR" altLang="en-US" sz="2400" dirty="0">
              <a:latin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97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0"/>
            <a:ext cx="11353800" cy="67504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1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のテーマは「</a:t>
            </a:r>
            <a:r>
              <a:rPr lang="ko-KR" altLang="en-US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여가 활동</a:t>
            </a:r>
            <a:r>
              <a:rPr lang="ja-JP" altLang="en-US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余暇</a:t>
            </a:r>
            <a:r>
              <a:rPr lang="ja-JP" altLang="en-US" sz="1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活動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」です。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ja-JP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" name="タイトル 3"/>
          <p:cNvSpPr txBox="1">
            <a:spLocks/>
          </p:cNvSpPr>
          <p:nvPr/>
        </p:nvSpPr>
        <p:spPr>
          <a:xfrm>
            <a:off x="-15898" y="856430"/>
            <a:ext cx="11385596" cy="833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「韓国人の余暇活動</a:t>
            </a:r>
            <a:r>
              <a:rPr lang="en-US" altLang="ja-JP" sz="28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Best5</a:t>
            </a:r>
            <a:r>
              <a:rPr lang="ja-JP" altLang="en-US" sz="28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」です。①には何が入るでしょうか。</a:t>
            </a:r>
            <a:endParaRPr lang="ko-KR" altLang="en-US" sz="2800" dirty="0">
              <a:latin typeface="HGS教科書体" panose="02020600000000000000" pitchFamily="18" charset="-128"/>
            </a:endParaRPr>
          </a:p>
        </p:txBody>
      </p:sp>
      <p:sp>
        <p:nvSpPr>
          <p:cNvPr id="6" name="コンテンツ プレースホルダー 1"/>
          <p:cNvSpPr txBox="1">
            <a:spLocks/>
          </p:cNvSpPr>
          <p:nvPr/>
        </p:nvSpPr>
        <p:spPr>
          <a:xfrm>
            <a:off x="0" y="833720"/>
            <a:ext cx="11353800" cy="5916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200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4989300"/>
            <a:ext cx="261570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+mn-ea"/>
              </a:rPr>
              <a:t>①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TV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를 봐요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8" name="Picture 8" descr="family.png (707×676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02" y="2839450"/>
            <a:ext cx="1583860" cy="151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1587376" y="2034012"/>
            <a:ext cx="2857442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+mn-ea"/>
              </a:rPr>
              <a:t>②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집에서 쉬어요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460715" y="2056341"/>
            <a:ext cx="277802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+mn-ea"/>
              </a:rPr>
              <a:t>③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집안일을 해요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204450" y="5313941"/>
            <a:ext cx="294238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+mn-ea"/>
              </a:rPr>
              <a:t>④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친구를 만나요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9665088" y="1636055"/>
            <a:ext cx="2526912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+mn-ea"/>
              </a:rPr>
              <a:t>⑤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게임을 해요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2793919" y="2571896"/>
            <a:ext cx="0" cy="668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5744597" y="2733946"/>
            <a:ext cx="0" cy="668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V="1">
            <a:off x="10794834" y="2209631"/>
            <a:ext cx="0" cy="668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8468301" y="4755980"/>
            <a:ext cx="0" cy="466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1179995" y="4438261"/>
            <a:ext cx="0" cy="466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4" descr="u18588941.jpg (450×42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012" y="3207334"/>
            <a:ext cx="1527270" cy="1425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busy_syufu_man.png (548×721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40" y="3538005"/>
            <a:ext cx="1322629" cy="174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ML4L6zJ5FJyxuYk_8645_s.jpeg (116×116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124" y="3068218"/>
            <a:ext cx="1564566" cy="156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videogame_boy.png (750×592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830" y="3013690"/>
            <a:ext cx="1640670" cy="129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63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❶「余暇活動」に関する表現</a:t>
            </a:r>
            <a:endParaRPr lang="ko-KR" altLang="en-US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70007" y="4269416"/>
            <a:ext cx="261570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요리하다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564817" y="1970461"/>
            <a:ext cx="221113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운동하다</a:t>
            </a:r>
            <a:endParaRPr lang="ko-KR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858855" y="2246152"/>
            <a:ext cx="2209265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+mn-ea"/>
              </a:rPr>
              <a:t>구경하다</a:t>
            </a:r>
            <a:endParaRPr lang="ko-KR" altLang="en-US" sz="28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3578521" y="2544269"/>
            <a:ext cx="0" cy="668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1460747" y="3721175"/>
            <a:ext cx="0" cy="466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0" name="Picture 2" descr="cooking_chef.png (654×666)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" t="1746" r="3372" b="3228"/>
          <a:stretch/>
        </p:blipFill>
        <p:spPr bwMode="auto">
          <a:xfrm>
            <a:off x="685351" y="2074322"/>
            <a:ext cx="1550791" cy="160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ree-illustration-walking-woman-irasutoya.jpg (400×400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2" r="12603" b="2765"/>
          <a:stretch/>
        </p:blipFill>
        <p:spPr bwMode="auto">
          <a:xfrm>
            <a:off x="2852488" y="3333821"/>
            <a:ext cx="1452067" cy="1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23400149.jpg (450×442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584" y="3670743"/>
            <a:ext cx="1562037" cy="153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family.png (707×676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49" y="3682906"/>
            <a:ext cx="1407579" cy="134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u18588941.jpg (450×42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7489" y="3184751"/>
            <a:ext cx="1649450" cy="153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正方形/長方形 13"/>
          <p:cNvSpPr/>
          <p:nvPr/>
        </p:nvSpPr>
        <p:spPr>
          <a:xfrm>
            <a:off x="7011657" y="2425364"/>
            <a:ext cx="2692693" cy="4733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TV</a:t>
            </a:r>
            <a:r>
              <a:rPr lang="ja-JP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・</a:t>
            </a:r>
            <a:r>
              <a:rPr lang="ko-KR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영화를 보다</a:t>
            </a:r>
            <a:endParaRPr lang="ko-KR" altLang="en-US" sz="3200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9518076" y="1936838"/>
            <a:ext cx="2769587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집에서 쉬다</a:t>
            </a:r>
            <a:endParaRPr lang="ko-KR" altLang="en-US" sz="2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V="1">
            <a:off x="5953602" y="2878614"/>
            <a:ext cx="0" cy="668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8215835" y="2999476"/>
            <a:ext cx="0" cy="668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0764413" y="2564328"/>
            <a:ext cx="0" cy="668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64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9" grpId="0" animBg="1"/>
      <p:bldP spid="21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2898767" y="911891"/>
            <a:ext cx="2626045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낮잠을 자다</a:t>
            </a:r>
            <a:endParaRPr lang="ko-KR" altLang="en-US" sz="2800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2054" name="Picture 6" descr="12_1.jpg (660×44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206" y="1743600"/>
            <a:ext cx="2125754" cy="141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syougakkou_souji.png (800×8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724" y="1606725"/>
            <a:ext cx="1690920" cy="16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正方形/長方形 11"/>
          <p:cNvSpPr/>
          <p:nvPr/>
        </p:nvSpPr>
        <p:spPr>
          <a:xfrm>
            <a:off x="5355255" y="911891"/>
            <a:ext cx="253493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청소하다</a:t>
            </a:r>
            <a:endParaRPr lang="ko-KR" altLang="en-US" sz="24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6" name="Picture 12" descr="20161125215134.png (400×40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4399" y="1704142"/>
            <a:ext cx="1496085" cy="149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正方形/長方形 16"/>
          <p:cNvSpPr/>
          <p:nvPr/>
        </p:nvSpPr>
        <p:spPr>
          <a:xfrm>
            <a:off x="8720144" y="969307"/>
            <a:ext cx="182034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쇼핑하다</a:t>
            </a:r>
            <a:endParaRPr lang="ko-KR" altLang="en-US" sz="2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026" name="Picture 2" descr="yamanobori_woman.png (797Ã696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33543"/>
            <a:ext cx="1698242" cy="148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正方形/長方形 19"/>
          <p:cNvSpPr/>
          <p:nvPr/>
        </p:nvSpPr>
        <p:spPr>
          <a:xfrm>
            <a:off x="451619" y="911891"/>
            <a:ext cx="2769587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등산하다</a:t>
            </a:r>
            <a:endParaRPr lang="ko-KR" altLang="en-US" sz="2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929659" y="3587929"/>
            <a:ext cx="4851192" cy="9287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아무</a:t>
            </a:r>
            <a:r>
              <a:rPr lang="ko-KR" altLang="en-US" sz="36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것</a:t>
            </a:r>
            <a:r>
              <a:rPr lang="ko-KR" altLang="en-US" sz="3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도 </a:t>
            </a:r>
            <a:r>
              <a:rPr lang="ko-KR" altLang="en-US" sz="36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안</a:t>
            </a:r>
            <a:r>
              <a:rPr lang="ko-KR" altLang="en-US" sz="3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ko-KR" altLang="en-US" sz="3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하다</a:t>
            </a:r>
            <a:endParaRPr lang="en-US" altLang="ko-KR" sz="36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algn="ctr"/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にもしな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</a:t>
            </a:r>
            <a:endParaRPr lang="ko-KR" altLang="en-US" sz="2400" dirty="0">
              <a:latin typeface="UD デジタル 教科書体 NK-R" panose="02020400000000000000" pitchFamily="18" charset="-128"/>
              <a:ea typeface="NanumMyeongjo" panose="02020603020101020101" pitchFamily="18" charset="-127"/>
            </a:endParaRPr>
          </a:p>
        </p:txBody>
      </p:sp>
      <p:pic>
        <p:nvPicPr>
          <p:cNvPr id="19" name="Picture 2" descr="onsen_ojiisan.png (400Ã338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86" y="5159981"/>
            <a:ext cx="1109427" cy="93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publicdomainq-0004725alv.jpg (900×541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302" y="5393092"/>
            <a:ext cx="1024140" cy="61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gatag-00009801.jpg (1024Ã711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750" y="5410952"/>
            <a:ext cx="860912" cy="59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tatemono_department_store.png (400Ã363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24" y="5476399"/>
            <a:ext cx="672718" cy="61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正方形/長方形 23"/>
          <p:cNvSpPr/>
          <p:nvPr/>
        </p:nvSpPr>
        <p:spPr>
          <a:xfrm>
            <a:off x="5297048" y="5159981"/>
            <a:ext cx="4851192" cy="9287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아무 </a:t>
            </a:r>
            <a:r>
              <a:rPr lang="ko-KR" altLang="en-US" sz="36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데</a:t>
            </a:r>
            <a:r>
              <a:rPr lang="ko-KR" altLang="en-US" sz="3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도 </a:t>
            </a:r>
            <a:r>
              <a:rPr lang="ko-KR" altLang="en-US" sz="36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안</a:t>
            </a:r>
            <a:r>
              <a:rPr lang="ko-KR" altLang="en-US" sz="3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ko-KR" altLang="en-US" sz="3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가다</a:t>
            </a:r>
            <a:endParaRPr lang="en-US" altLang="ko-KR" sz="36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algn="ctr"/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何にも行かない</a:t>
            </a:r>
            <a:endParaRPr lang="ko-KR" altLang="en-US" sz="2400" dirty="0">
              <a:latin typeface="UD デジタル 教科書体 NK-R" panose="02020400000000000000" pitchFamily="18" charset="-128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76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0" grpId="0" animBg="1"/>
      <p:bldP spid="18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74812" y="-13139"/>
            <a:ext cx="11210784" cy="833718"/>
          </a:xfrm>
        </p:spPr>
        <p:txBody>
          <a:bodyPr>
            <a:normAutofit/>
          </a:bodyPr>
          <a:lstStyle/>
          <a:p>
            <a:r>
              <a:rPr lang="ja-JP" altLang="en-US" sz="24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❷</a:t>
            </a:r>
            <a:r>
              <a:rPr lang="ja-JP" altLang="en-US" sz="2800" b="1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余暇活動の場所</a:t>
            </a:r>
            <a:endParaRPr lang="ko-KR" altLang="en-US" sz="2800" b="1" dirty="0">
              <a:latin typeface="HGKyokashotai" panose="02020609000000000000" pitchFamily="17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12" name="Picture 10" descr="publicdomainq-0004725alv.jpg (900×541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540" y="1831344"/>
            <a:ext cx="1916416" cy="115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pics3590.jpg (274×27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752" y="4168587"/>
            <a:ext cx="1651159" cy="163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onsen_man.png (800×669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42" y="3004451"/>
            <a:ext cx="2047694" cy="171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20160317010726.png (593×8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059" y="2100285"/>
            <a:ext cx="1328099" cy="179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20161125215134.png (400×40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467" y="226738"/>
            <a:ext cx="1588615" cy="158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ILM16004.jpg (256×320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766" y="4343924"/>
            <a:ext cx="1725316" cy="21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直線矢印コネクタ 29"/>
          <p:cNvCxnSpPr/>
          <p:nvPr/>
        </p:nvCxnSpPr>
        <p:spPr>
          <a:xfrm>
            <a:off x="9310314" y="2963965"/>
            <a:ext cx="580375" cy="5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>
            <a:off x="9261082" y="1032653"/>
            <a:ext cx="580375" cy="5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9316399" y="5221326"/>
            <a:ext cx="580375" cy="5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4649412" y="3322759"/>
            <a:ext cx="171783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산</a:t>
            </a:r>
            <a:endParaRPr lang="ko-KR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727440" y="6007104"/>
            <a:ext cx="160647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바다</a:t>
            </a:r>
            <a:endParaRPr lang="ko-KR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620432" y="3591701"/>
            <a:ext cx="125057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온천</a:t>
            </a:r>
            <a:endParaRPr lang="ko-KR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0013995" y="782388"/>
            <a:ext cx="159077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rgbClr val="FF0000"/>
                </a:solidFill>
                <a:latin typeface="+mn-ea"/>
              </a:rPr>
              <a:t>옷</a:t>
            </a:r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 가게</a:t>
            </a:r>
            <a:endParaRPr lang="ko-KR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9932649" y="2676794"/>
            <a:ext cx="206592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rgbClr val="FF0000"/>
                </a:solidFill>
                <a:latin typeface="+mn-ea"/>
              </a:rPr>
              <a:t>신</a:t>
            </a:r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발 가게</a:t>
            </a:r>
            <a:endParaRPr lang="ko-KR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0013995" y="4952384"/>
            <a:ext cx="202602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rgbClr val="FF0000"/>
                </a:solidFill>
                <a:latin typeface="+mn-ea"/>
              </a:rPr>
              <a:t>가방</a:t>
            </a:r>
            <a:r>
              <a:rPr lang="ko-KR" altLang="en-US" sz="3200" dirty="0" smtClean="0">
                <a:solidFill>
                  <a:schemeClr val="tx1"/>
                </a:solidFill>
                <a:latin typeface="+mn-ea"/>
              </a:rPr>
              <a:t> 가게</a:t>
            </a:r>
            <a:endParaRPr lang="ko-KR" altLang="en-US" sz="32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22" name="Picture 6" descr="tatemono_department_store.png (400Ã363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3" y="5117577"/>
            <a:ext cx="1686672" cy="153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building_house7.png (200Ã187)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20889"/>
            <a:ext cx="1493468" cy="139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正方形/長方形 26"/>
          <p:cNvSpPr/>
          <p:nvPr/>
        </p:nvSpPr>
        <p:spPr>
          <a:xfrm>
            <a:off x="2620432" y="1815353"/>
            <a:ext cx="125057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solidFill>
                  <a:schemeClr val="tx1"/>
                </a:solidFill>
                <a:latin typeface="+mn-ea"/>
              </a:rPr>
              <a:t>집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2694488" y="5613962"/>
            <a:ext cx="152788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solidFill>
                  <a:schemeClr val="tx1"/>
                </a:solidFill>
                <a:latin typeface="+mn-ea"/>
              </a:rPr>
              <a:t>백화점</a:t>
            </a:r>
            <a:endParaRPr lang="ko-KR" altLang="en-US" sz="32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7715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40" grpId="0" animBg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74812" y="-13139"/>
            <a:ext cx="11210784" cy="833718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latin typeface="NanumMyeongjo" panose="02020603020101020101" pitchFamily="18" charset="-127"/>
                <a:ea typeface="NanumGothic" panose="020D0604000000000000" pitchFamily="34" charset="-127"/>
              </a:rPr>
              <a:t>❸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ja-JP" altLang="en-US" sz="3200" dirty="0" smtClean="0">
                <a:latin typeface="NanumMyeongjo" panose="02020603020101020101" pitchFamily="18" charset="-127"/>
                <a:ea typeface="HGKyokashotai" panose="02020609000000000000" pitchFamily="17" charset="-128"/>
              </a:rPr>
              <a:t>時間</a:t>
            </a:r>
            <a:r>
              <a:rPr lang="ja-JP" altLang="en-US" sz="3200" dirty="0" smtClean="0">
                <a:latin typeface="NanumMyeongjo" panose="02020603020101020101" pitchFamily="18" charset="-127"/>
                <a:ea typeface="HGKyokashotai" panose="02020609000000000000" pitchFamily="17" charset="-128"/>
              </a:rPr>
              <a:t>表現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ja-JP" sz="2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ja-JP" sz="2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7170" name="Picture 2" descr="img_0 (1123×79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323" y="1116107"/>
            <a:ext cx="7064927" cy="498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509420" y="1815352"/>
            <a:ext cx="1803475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anumMyeongjo" panose="02020603020101020101" pitchFamily="18" charset="-127"/>
                <a:ea typeface="NanumMyeongjo" panose="02020603020101020101" pitchFamily="18" charset="-127"/>
              </a:rPr>
              <a:t>지난</a:t>
            </a:r>
            <a:r>
              <a:rPr lang="ko-KR" altLang="en-US" sz="36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주</a:t>
            </a:r>
            <a:endParaRPr lang="ko-KR" altLang="en-US" sz="36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4" name="左中かっこ 13"/>
          <p:cNvSpPr/>
          <p:nvPr/>
        </p:nvSpPr>
        <p:spPr>
          <a:xfrm>
            <a:off x="2312896" y="1761563"/>
            <a:ext cx="107774" cy="658908"/>
          </a:xfrm>
          <a:prstGeom prst="leftBrac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5" name="左中かっこ 24"/>
          <p:cNvSpPr/>
          <p:nvPr/>
        </p:nvSpPr>
        <p:spPr>
          <a:xfrm>
            <a:off x="2317379" y="2599760"/>
            <a:ext cx="107774" cy="658908"/>
          </a:xfrm>
          <a:prstGeom prst="leftBrac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6" name="左中かっこ 25"/>
          <p:cNvSpPr/>
          <p:nvPr/>
        </p:nvSpPr>
        <p:spPr>
          <a:xfrm>
            <a:off x="2317379" y="3406580"/>
            <a:ext cx="107774" cy="658908"/>
          </a:xfrm>
          <a:prstGeom prst="leftBrac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5284694" y="1815352"/>
            <a:ext cx="4798679" cy="1210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336176" y="2682995"/>
            <a:ext cx="195603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anumMyeongjo" panose="02020603020101020101" pitchFamily="18" charset="-127"/>
                <a:ea typeface="NanumMyeongjo" panose="02020603020101020101" pitchFamily="18" charset="-127"/>
              </a:rPr>
              <a:t>이번</a:t>
            </a:r>
            <a:r>
              <a:rPr lang="ko-KR" altLang="en-US" sz="36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주</a:t>
            </a:r>
            <a:endParaRPr lang="ko-KR" altLang="en-US" sz="36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36176" y="3467092"/>
            <a:ext cx="195603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anumMyeongjo" panose="02020603020101020101" pitchFamily="18" charset="-127"/>
                <a:ea typeface="NanumMyeongjo" panose="02020603020101020101" pitchFamily="18" charset="-127"/>
              </a:rPr>
              <a:t>다음</a:t>
            </a:r>
            <a:r>
              <a:rPr lang="ko-KR" altLang="en-US" sz="36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주</a:t>
            </a:r>
            <a:endParaRPr lang="ko-KR" altLang="en-US" sz="36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0100109" y="1479175"/>
            <a:ext cx="158247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u="sng" dirty="0" smtClean="0">
                <a:ln w="0"/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오늘</a:t>
            </a:r>
            <a:endParaRPr lang="ko-KR" altLang="en-US" sz="3200" b="1" u="sng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0100109" y="820579"/>
            <a:ext cx="158247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u="sng" dirty="0" smtClean="0">
                <a:ln w="0"/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어제</a:t>
            </a:r>
            <a:endParaRPr lang="ko-KR" altLang="en-US" sz="3200" b="1" u="sng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0100109" y="2207219"/>
            <a:ext cx="158247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u="sng" dirty="0" smtClean="0">
                <a:ln w="0"/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내일</a:t>
            </a:r>
            <a:endParaRPr lang="ko-KR" altLang="en-US" sz="3200" b="1" u="sng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786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4" grpId="0" animBg="1"/>
      <p:bldP spid="25" grpId="0" animBg="1"/>
      <p:bldP spid="26" grpId="0" animBg="1"/>
      <p:bldP spid="33" grpId="0" animBg="1"/>
      <p:bldP spid="34" grpId="0" animBg="1"/>
      <p:bldP spid="35" grpId="0" animBg="1"/>
      <p:bldP spid="1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55843"/>
            <a:ext cx="10515600" cy="629957"/>
          </a:xfrm>
        </p:spPr>
        <p:txBody>
          <a:bodyPr>
            <a:normAutofit fontScale="90000"/>
          </a:bodyPr>
          <a:lstStyle/>
          <a:p>
            <a:r>
              <a:rPr lang="ja-JP" altLang="en-US" sz="3200" dirty="0" smtClean="0">
                <a:latin typeface="NanumMyeongjo" panose="02020603020101020101" pitchFamily="18" charset="-127"/>
                <a:ea typeface="NanumGothic" panose="020D0604000000000000" pitchFamily="34" charset="-127"/>
              </a:rPr>
              <a:t>❹ </a:t>
            </a:r>
            <a:r>
              <a:rPr lang="en-US" altLang="ja-JP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A/V</a:t>
            </a:r>
            <a:r>
              <a:rPr lang="en-US" altLang="ja-JP" sz="4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-(</a:t>
            </a:r>
            <a:r>
              <a:rPr lang="ko-KR" altLang="en-US" sz="36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으</a:t>
            </a:r>
            <a:r>
              <a:rPr lang="en-US" altLang="ko-KR" sz="36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  <a:r>
              <a:rPr lang="ko-KR" altLang="en-US" sz="36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ㄹ </a:t>
            </a:r>
            <a:r>
              <a:rPr lang="ko-KR" altLang="en-US" sz="36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거예요 </a:t>
            </a:r>
            <a:r>
              <a:rPr lang="ja-JP" altLang="en-US" sz="3600" dirty="0" smtClean="0">
                <a:latin typeface="NanumMyeongjo" panose="02020603020101020101" pitchFamily="18" charset="-127"/>
                <a:ea typeface="나눔고딕" panose="020D0604000000000000" pitchFamily="50" charset="-127"/>
              </a:rPr>
              <a:t>　　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~(</a:t>
            </a:r>
            <a:r>
              <a:rPr lang="ja-JP" altLang="en-US" sz="3200" dirty="0" smtClean="0"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する</a:t>
            </a:r>
            <a:r>
              <a:rPr lang="en-US" altLang="ja-JP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ja-JP" altLang="en-US" sz="3200" dirty="0" smtClean="0"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つもりです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2" name="Picture 4" descr="ML4L6zJ5FJyxuYk_8645_s.jpeg (116×11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829" y="1038916"/>
            <a:ext cx="1354659" cy="135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正方形/長方形 12"/>
          <p:cNvSpPr/>
          <p:nvPr/>
        </p:nvSpPr>
        <p:spPr>
          <a:xfrm>
            <a:off x="2622798" y="1447304"/>
            <a:ext cx="347320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친구를 만</a:t>
            </a:r>
            <a:r>
              <a:rPr lang="ko-KR" altLang="en-US" sz="2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나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다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506029" y="1447304"/>
            <a:ext cx="330797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친구를 만</a:t>
            </a:r>
            <a:r>
              <a:rPr lang="ko-KR" altLang="en-US" sz="2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날 거예요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5" name="Picture 2" descr="151435979-56a57a083df78cf772888a61.jpg (800×533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04" y="2966822"/>
            <a:ext cx="1662495" cy="110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正方形/長方形 15"/>
          <p:cNvSpPr/>
          <p:nvPr/>
        </p:nvSpPr>
        <p:spPr>
          <a:xfrm>
            <a:off x="2622798" y="3374716"/>
            <a:ext cx="3182915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비빔밥을 </a:t>
            </a:r>
            <a:r>
              <a:rPr lang="ko-KR" altLang="en-US" sz="2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먹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다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965452" y="3412002"/>
            <a:ext cx="494574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비빔밥을 먹</a:t>
            </a:r>
            <a:r>
              <a:rPr lang="ko-KR" altLang="en-US" sz="2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을 거예요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71587" y="4926104"/>
            <a:ext cx="4424527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A: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내일 뭐 </a:t>
            </a:r>
            <a:r>
              <a:rPr lang="ko-KR" altLang="en-US" sz="2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할 거예요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endParaRPr lang="ko-KR" altLang="en-US" sz="28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9" name="Picture 4" descr="u18588941.jpg (450×42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80" y="4580741"/>
            <a:ext cx="1892671" cy="176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正方形/長方形 19"/>
          <p:cNvSpPr/>
          <p:nvPr/>
        </p:nvSpPr>
        <p:spPr>
          <a:xfrm>
            <a:off x="771587" y="5463988"/>
            <a:ext cx="4424527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B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: </a:t>
            </a:r>
            <a:r>
              <a:rPr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집에서 </a:t>
            </a:r>
            <a:r>
              <a:rPr lang="ko-KR" altLang="en-US" sz="2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쉴 거예요</a:t>
            </a:r>
            <a:r>
              <a:rPr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840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95835" y="116113"/>
            <a:ext cx="11057965" cy="524434"/>
          </a:xfrm>
        </p:spPr>
        <p:txBody>
          <a:bodyPr>
            <a:normAutofit fontScale="90000"/>
          </a:bodyPr>
          <a:lstStyle/>
          <a:p>
            <a:r>
              <a:rPr lang="en-US" altLang="ko-KR" sz="2800" b="1" dirty="0" smtClean="0">
                <a:latin typeface="Meiryo UI" panose="020B0604030504040204" pitchFamily="34" charset="-128"/>
              </a:rPr>
              <a:t>Q</a:t>
            </a:r>
            <a:r>
              <a:rPr lang="en-US" altLang="ko-KR" sz="1800" b="1" dirty="0" smtClean="0">
                <a:latin typeface="Meiryo UI" panose="020B0604030504040204" pitchFamily="34" charset="-128"/>
              </a:rPr>
              <a:t>1</a:t>
            </a:r>
            <a:r>
              <a:rPr lang="en-US" altLang="ko-KR" sz="2800" b="1" dirty="0" smtClean="0">
                <a:latin typeface="Meiryo UI" panose="020B0604030504040204" pitchFamily="34" charset="-128"/>
              </a:rPr>
              <a:t>. </a:t>
            </a:r>
            <a:r>
              <a:rPr lang="ko-KR" altLang="en-US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주말에 어디에 </a:t>
            </a:r>
            <a:r>
              <a:rPr lang="ko-KR" altLang="en-US" sz="2800" b="1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갈 </a:t>
            </a:r>
            <a:r>
              <a:rPr lang="ko-KR" altLang="en-US" sz="2800" b="1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거예요</a:t>
            </a:r>
            <a:r>
              <a:rPr lang="en-US" altLang="ko-KR" sz="2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      </a:t>
            </a:r>
            <a:r>
              <a:rPr lang="en-US" altLang="ko-KR" sz="3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	   </a:t>
            </a:r>
            <a:r>
              <a:rPr lang="en-US" altLang="ko-KR" sz="2800" b="1" dirty="0" smtClean="0">
                <a:latin typeface="Meiryo UI" panose="020B0604030504040204" pitchFamily="34" charset="-128"/>
              </a:rPr>
              <a:t>Q</a:t>
            </a:r>
            <a:r>
              <a:rPr lang="en-US" altLang="ko-KR" sz="1800" b="1" dirty="0" smtClean="0">
                <a:latin typeface="Meiryo UI" panose="020B0604030504040204" pitchFamily="34" charset="-128"/>
              </a:rPr>
              <a:t>2</a:t>
            </a:r>
            <a:r>
              <a:rPr lang="en-US" altLang="ko-KR" sz="2800" b="1" dirty="0" smtClean="0">
                <a:latin typeface="Meiryo UI" panose="020B0604030504040204" pitchFamily="34" charset="-128"/>
              </a:rPr>
              <a:t>. </a:t>
            </a:r>
            <a:r>
              <a:rPr lang="ko-KR" altLang="en-US" sz="2800" b="1" dirty="0" smtClean="0">
                <a:latin typeface="Meiryo UI" panose="020B0604030504040204" pitchFamily="34" charset="-128"/>
              </a:rPr>
              <a:t>내일 뭐 </a:t>
            </a:r>
            <a:r>
              <a:rPr lang="ko-KR" altLang="en-US" sz="2800" b="1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할 거예요</a:t>
            </a:r>
            <a:r>
              <a:rPr lang="en-US" altLang="ko-KR" sz="2800" b="1" dirty="0" smtClean="0">
                <a:latin typeface="Meiryo UI" panose="020B0604030504040204" pitchFamily="34" charset="-128"/>
              </a:rPr>
              <a:t>? </a:t>
            </a:r>
            <a:endParaRPr lang="ko-KR" altLang="en-US" sz="2800" b="1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524435"/>
            <a:ext cx="4500282" cy="622598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5" name="コンテンツ プレースホルダー 1"/>
          <p:cNvSpPr txBox="1">
            <a:spLocks/>
          </p:cNvSpPr>
          <p:nvPr/>
        </p:nvSpPr>
        <p:spPr>
          <a:xfrm>
            <a:off x="6252882" y="524435"/>
            <a:ext cx="4343400" cy="62259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1800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6" name="Picture 10" descr="publicdomainq-0004725alv.jpg (900×541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694" y="1023771"/>
            <a:ext cx="1219200" cy="73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173" y="2139876"/>
            <a:ext cx="850241" cy="770981"/>
          </a:xfrm>
          <a:prstGeom prst="rect">
            <a:avLst/>
          </a:prstGeom>
        </p:spPr>
      </p:pic>
      <p:pic>
        <p:nvPicPr>
          <p:cNvPr id="8" name="Picture 8" descr="onsen_man.png (800×669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722" y="3435291"/>
            <a:ext cx="1246214" cy="104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pics3590.jpg (274×271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407" y="4667502"/>
            <a:ext cx="1182844" cy="116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publicdomainq-0004725alv.jpg (900×541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88" y="5995392"/>
            <a:ext cx="1219200" cy="73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295" y="6003090"/>
            <a:ext cx="850241" cy="770981"/>
          </a:xfrm>
          <a:prstGeom prst="rect">
            <a:avLst/>
          </a:prstGeom>
        </p:spPr>
      </p:pic>
      <p:pic>
        <p:nvPicPr>
          <p:cNvPr id="12" name="Picture 8" descr="onsen_man.png (800×669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239" y="5988521"/>
            <a:ext cx="1005561" cy="84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pics3590.jpg (274×271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480" y="6132404"/>
            <a:ext cx="733628" cy="72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直線コネクタ 13"/>
          <p:cNvCxnSpPr/>
          <p:nvPr/>
        </p:nvCxnSpPr>
        <p:spPr>
          <a:xfrm flipH="1">
            <a:off x="295835" y="5988521"/>
            <a:ext cx="542365" cy="76190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1296085" y="6064083"/>
            <a:ext cx="542365" cy="76190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2259251" y="6081808"/>
            <a:ext cx="542365" cy="76190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>
            <a:off x="3016769" y="6078888"/>
            <a:ext cx="542365" cy="76190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9" name="Picture 12" descr="job_izakaya_beer.png (391×500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382" y="2144988"/>
            <a:ext cx="859678" cy="109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u18588941.jpg (450×420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136" y="3353109"/>
            <a:ext cx="1126189" cy="105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eigakan.png (706×594)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751" y="4745267"/>
            <a:ext cx="988939" cy="83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syougakkou_souji.png (800×800)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977" y="6132403"/>
            <a:ext cx="661507" cy="6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2" descr="job_izakaya_beer.png (391×500)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020" y="6072995"/>
            <a:ext cx="590399" cy="75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eigakan.png (706×594)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191" y="6164228"/>
            <a:ext cx="748410" cy="62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582" y="5983591"/>
            <a:ext cx="719419" cy="807649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904" y="5981055"/>
            <a:ext cx="769497" cy="808148"/>
          </a:xfrm>
          <a:prstGeom prst="rect">
            <a:avLst/>
          </a:prstGeom>
        </p:spPr>
      </p:pic>
      <p:cxnSp>
        <p:nvCxnSpPr>
          <p:cNvPr id="28" name="直線コネクタ 27"/>
          <p:cNvCxnSpPr/>
          <p:nvPr/>
        </p:nvCxnSpPr>
        <p:spPr>
          <a:xfrm flipH="1">
            <a:off x="6323973" y="6042915"/>
            <a:ext cx="542365" cy="76190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6972923" y="6114250"/>
            <a:ext cx="542365" cy="76190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H="1">
            <a:off x="7728936" y="6114250"/>
            <a:ext cx="542365" cy="76190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H="1">
            <a:off x="8479840" y="6085975"/>
            <a:ext cx="542365" cy="76190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flipH="1">
            <a:off x="9352540" y="6096097"/>
            <a:ext cx="542365" cy="76190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2444542" y="1271951"/>
            <a:ext cx="289394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산에 갈 거예요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465395" y="2288409"/>
            <a:ext cx="289394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백화점에 갈 거예요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259251" y="3724400"/>
            <a:ext cx="310008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온천에 갈 거예요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312893" y="5033988"/>
            <a:ext cx="317922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바다에 갈 거예요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665614" y="6182885"/>
            <a:ext cx="371997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rgbClr val="FF0000"/>
                </a:solidFill>
                <a:latin typeface="+mn-ea"/>
              </a:rPr>
              <a:t>아무 데도 안 갈 거예요</a:t>
            </a:r>
            <a:r>
              <a:rPr lang="en-US" altLang="ko-KR" sz="2400" dirty="0" smtClean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8226682" y="1218762"/>
            <a:ext cx="289394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책을 읽을 거예요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8081101" y="2341242"/>
            <a:ext cx="3727502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solidFill>
                  <a:schemeClr val="tx1"/>
                </a:solidFill>
                <a:latin typeface="+mn-ea"/>
              </a:rPr>
              <a:t>아르바이트할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 거예요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8226682" y="3654750"/>
            <a:ext cx="312711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집에서 쉴 거예요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7950325" y="4866347"/>
            <a:ext cx="451744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영화관에서 영화를 볼 거예요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8557288" y="6188236"/>
            <a:ext cx="363471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rgbClr val="FF0000"/>
                </a:solidFill>
                <a:latin typeface="+mn-ea"/>
              </a:rPr>
              <a:t>아무것도 안 할 거예요</a:t>
            </a:r>
            <a:r>
              <a:rPr lang="en-US" altLang="ko-KR" sz="2400" dirty="0" smtClean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6341292" y="1242978"/>
            <a:ext cx="354001" cy="4894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①</a:t>
            </a:r>
            <a:endParaRPr lang="ko-KR" altLang="en-US" sz="2800" dirty="0">
              <a:solidFill>
                <a:schemeClr val="tx1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6323973" y="2312625"/>
            <a:ext cx="354001" cy="4894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②</a:t>
            </a:r>
            <a:endParaRPr lang="ko-KR" altLang="en-US" sz="2800" dirty="0">
              <a:solidFill>
                <a:schemeClr val="tx1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6323972" y="3616641"/>
            <a:ext cx="354001" cy="4894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③</a:t>
            </a:r>
            <a:endParaRPr lang="ko-KR" altLang="en-US" sz="2800" dirty="0">
              <a:solidFill>
                <a:schemeClr val="tx1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6319697" y="4890563"/>
            <a:ext cx="354001" cy="4894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④</a:t>
            </a:r>
            <a:endParaRPr lang="ko-KR" altLang="en-US" sz="2800" dirty="0">
              <a:solidFill>
                <a:schemeClr val="tx1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6321659" y="5528223"/>
            <a:ext cx="354001" cy="4894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⑤</a:t>
            </a:r>
            <a:endParaRPr lang="ko-KR" altLang="en-US" sz="2800" dirty="0">
              <a:solidFill>
                <a:schemeClr val="tx1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262994" y="1145482"/>
            <a:ext cx="354001" cy="4894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①</a:t>
            </a:r>
            <a:endParaRPr lang="ko-KR" altLang="en-US" sz="2800" dirty="0">
              <a:solidFill>
                <a:schemeClr val="tx1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19458" y="2218759"/>
            <a:ext cx="354001" cy="4894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②</a:t>
            </a:r>
            <a:endParaRPr lang="ko-KR" altLang="en-US" sz="2800" dirty="0">
              <a:solidFill>
                <a:schemeClr val="tx1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233521" y="3624317"/>
            <a:ext cx="354001" cy="4894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③</a:t>
            </a:r>
            <a:endParaRPr lang="ko-KR" altLang="en-US" sz="2800" dirty="0">
              <a:solidFill>
                <a:schemeClr val="tx1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84132" y="4890562"/>
            <a:ext cx="354001" cy="4894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④</a:t>
            </a:r>
            <a:endParaRPr lang="ko-KR" altLang="en-US" sz="2800" dirty="0">
              <a:solidFill>
                <a:schemeClr val="tx1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9250" y="5559692"/>
            <a:ext cx="354001" cy="4894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⑤</a:t>
            </a:r>
            <a:endParaRPr lang="ko-KR" altLang="en-US" sz="2800" dirty="0">
              <a:solidFill>
                <a:schemeClr val="tx1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pic>
        <p:nvPicPr>
          <p:cNvPr id="2050" name="Picture 2" descr="book_yomu_mushimegane.png (349Ã400)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338" y="818371"/>
            <a:ext cx="1018780" cy="116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03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596748" y="1111942"/>
            <a:ext cx="3302899" cy="116061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4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A: </a:t>
            </a:r>
            <a:r>
              <a:rPr lang="ko-KR" altLang="en-US" sz="24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어디에 가요</a:t>
            </a:r>
            <a:r>
              <a:rPr lang="en-US" altLang="ko-KR" sz="24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</a:p>
          <a:p>
            <a:endParaRPr lang="en-US" altLang="ko-KR" sz="24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r>
              <a:rPr lang="en-US" altLang="ko-KR" sz="24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B: </a:t>
            </a:r>
            <a:r>
              <a:rPr lang="ko-KR" altLang="en-US" sz="24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밥 먹</a:t>
            </a:r>
            <a:r>
              <a:rPr lang="ko-KR" altLang="en-US" sz="24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으러 가요</a:t>
            </a:r>
            <a:r>
              <a:rPr lang="en-US" altLang="ko-KR" sz="24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ko-KR" altLang="en-US" sz="24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518798" y="3937903"/>
            <a:ext cx="3302899" cy="116061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4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A: </a:t>
            </a:r>
            <a:r>
              <a:rPr lang="ko-KR" altLang="en-US" sz="24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학교에 </a:t>
            </a:r>
            <a:r>
              <a:rPr lang="ko-KR" altLang="en-US" sz="24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왜</a:t>
            </a:r>
            <a:r>
              <a:rPr lang="ko-KR" altLang="en-US" sz="24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 왔어요</a:t>
            </a:r>
            <a:r>
              <a:rPr lang="en-US" altLang="ko-KR" sz="24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</a:p>
          <a:p>
            <a:endParaRPr lang="en-US" altLang="ko-KR" sz="24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r>
              <a:rPr lang="en-US" altLang="ko-KR" sz="24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B: </a:t>
            </a:r>
            <a:r>
              <a:rPr lang="ko-KR" altLang="en-US" sz="2400" dirty="0" smtClean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공부하</a:t>
            </a:r>
            <a:r>
              <a:rPr lang="ko-KR" altLang="en-US" sz="24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러 왔어요</a:t>
            </a:r>
            <a:r>
              <a:rPr lang="en-US" altLang="ko-KR" sz="24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ko-KR" altLang="en-US" sz="24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518798" y="1111942"/>
            <a:ext cx="298957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MS Mincho" panose="02020609040205080304" pitchFamily="49" charset="-128"/>
                <a:ea typeface="MS Mincho" panose="02020609040205080304" pitchFamily="49" charset="-128"/>
                <a:cs typeface="Arial Unicode MS" panose="020B0604020202020204" pitchFamily="50" charset="-127"/>
              </a:rPr>
              <a:t>どこへ行きますか。</a:t>
            </a:r>
            <a:endParaRPr lang="ko-KR" altLang="en-US" sz="2000" dirty="0">
              <a:solidFill>
                <a:schemeClr val="tx1"/>
              </a:solidFill>
              <a:latin typeface="MS Mincho" panose="02020609040205080304" pitchFamily="49" charset="-128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6658903" y="3834809"/>
            <a:ext cx="298957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学校に</a:t>
            </a:r>
            <a:r>
              <a:rPr lang="ja-JP" altLang="en-US" sz="2000" dirty="0" smtClean="0">
                <a:solidFill>
                  <a:srgbClr val="FF0000"/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なぜ</a:t>
            </a:r>
            <a:r>
              <a:rPr lang="ja-JP" altLang="en-US" sz="2000" dirty="0" smtClean="0">
                <a:solidFill>
                  <a:schemeClr val="tx1"/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来ましたか。</a:t>
            </a:r>
            <a:endParaRPr lang="ko-KR" altLang="en-US" sz="2000" dirty="0">
              <a:solidFill>
                <a:schemeClr val="tx1"/>
              </a:solidFill>
              <a:latin typeface="HGKyokashotai" panose="02020609000000000000" pitchFamily="17" charset="-128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613372" y="1001963"/>
            <a:ext cx="2989578" cy="690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どこへ行きますか。</a:t>
            </a:r>
            <a:endParaRPr lang="ko-KR" altLang="en-US" sz="2000" dirty="0">
              <a:solidFill>
                <a:schemeClr val="tx1"/>
              </a:solidFill>
              <a:latin typeface="HGKyokashotai" panose="02020609000000000000" pitchFamily="17" charset="-128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6586892" y="4560630"/>
            <a:ext cx="298957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勉強</a:t>
            </a:r>
            <a:r>
              <a:rPr lang="ja-JP" altLang="en-US" sz="2000" dirty="0" smtClean="0">
                <a:solidFill>
                  <a:srgbClr val="FF0000"/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しに</a:t>
            </a:r>
            <a:r>
              <a:rPr lang="ja-JP" altLang="en-US" sz="2000" dirty="0" smtClean="0">
                <a:solidFill>
                  <a:schemeClr val="accent6">
                    <a:lumMod val="75000"/>
                  </a:schemeClr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来ました</a:t>
            </a:r>
            <a:r>
              <a:rPr lang="ja-JP" altLang="en-US" sz="2000" dirty="0" smtClean="0">
                <a:solidFill>
                  <a:schemeClr val="tx1"/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。</a:t>
            </a:r>
            <a:endParaRPr lang="ko-KR" altLang="en-US" sz="2000" dirty="0">
              <a:solidFill>
                <a:schemeClr val="tx1"/>
              </a:solidFill>
              <a:latin typeface="HGKyokashotai" panose="02020609000000000000" pitchFamily="17" charset="-128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669325" y="1768445"/>
            <a:ext cx="298957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ご飯</a:t>
            </a:r>
            <a:r>
              <a:rPr lang="ja-JP" altLang="en-US" sz="2000" dirty="0">
                <a:solidFill>
                  <a:srgbClr val="FF0000"/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食</a:t>
            </a:r>
            <a:r>
              <a:rPr lang="ja-JP" altLang="en-US" sz="2000" dirty="0" smtClean="0">
                <a:solidFill>
                  <a:srgbClr val="FF0000"/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べに</a:t>
            </a:r>
            <a:r>
              <a:rPr lang="ja-JP" altLang="en-US" sz="2000" dirty="0" smtClean="0">
                <a:solidFill>
                  <a:schemeClr val="accent6">
                    <a:lumMod val="75000"/>
                  </a:schemeClr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行きます</a:t>
            </a:r>
            <a:r>
              <a:rPr lang="ja-JP" altLang="en-US" sz="2000" dirty="0" smtClean="0">
                <a:solidFill>
                  <a:schemeClr val="tx1"/>
                </a:solidFill>
                <a:latin typeface="HGKyokashotai" panose="02020609000000000000" pitchFamily="17" charset="-128"/>
                <a:ea typeface="HGKyokashotai" panose="02020609000000000000" pitchFamily="17" charset="-128"/>
                <a:cs typeface="Arial Unicode MS" panose="020B0604020202020204" pitchFamily="50" charset="-127"/>
              </a:rPr>
              <a:t>。</a:t>
            </a:r>
            <a:endParaRPr lang="ko-KR" altLang="en-US" sz="2000" dirty="0">
              <a:solidFill>
                <a:schemeClr val="tx1"/>
              </a:solidFill>
              <a:latin typeface="HGKyokashotai" panose="02020609000000000000" pitchFamily="17" charset="-128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1026" name="Picture 2" descr="syokuji_boy.png (800×779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25" y="2443852"/>
            <a:ext cx="1704645" cy="165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tudy_wakaru_girl.png (719×719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8669" y="3738999"/>
            <a:ext cx="1643261" cy="164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46196" y="115876"/>
            <a:ext cx="92224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❺ </a:t>
            </a:r>
            <a:r>
              <a:rPr lang="en-US" altLang="ja-JP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V</a:t>
            </a:r>
            <a:r>
              <a:rPr lang="en-US" altLang="ja-JP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-</a:t>
            </a:r>
            <a:r>
              <a:rPr lang="en-US" altLang="ja-JP" sz="3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32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으</a:t>
            </a:r>
            <a:r>
              <a:rPr lang="en-US" altLang="ko-KR" sz="3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32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러</a:t>
            </a:r>
            <a:r>
              <a:rPr lang="ko-KR" altLang="en-US" sz="3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가다</a:t>
            </a:r>
            <a:r>
              <a:rPr lang="en-US" altLang="ko-KR" sz="3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오다</a:t>
            </a: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lang="en-US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</a:t>
            </a:r>
            <a:r>
              <a:rPr lang="en-US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に行く・来る</a:t>
            </a:r>
            <a:endParaRPr lang="ko-KR" altLang="en-US" sz="2400" dirty="0">
              <a:latin typeface="UD デジタル 教科書体 NK-R" panose="02020400000000000000" pitchFamily="18" charset="-128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530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1757</TotalTime>
  <Words>630</Words>
  <Application>Microsoft Office PowerPoint</Application>
  <PresentationFormat>ワイド画面</PresentationFormat>
  <Paragraphs>191</Paragraphs>
  <Slides>15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17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33" baseType="lpstr">
      <vt:lpstr>Arial Unicode MS</vt:lpstr>
      <vt:lpstr>Gungsuh</vt:lpstr>
      <vt:lpstr>HGP教科書体</vt:lpstr>
      <vt:lpstr>HGS教科書体</vt:lpstr>
      <vt:lpstr>HG教科書体</vt:lpstr>
      <vt:lpstr>HY신명조</vt:lpstr>
      <vt:lpstr>Malgun Gothic</vt:lpstr>
      <vt:lpstr>Meiryo UI</vt:lpstr>
      <vt:lpstr>ＭＳ Ｐゴシック</vt:lpstr>
      <vt:lpstr>ＭＳ 明朝</vt:lpstr>
      <vt:lpstr>NanumGothic</vt:lpstr>
      <vt:lpstr>NanumMyeongjo</vt:lpstr>
      <vt:lpstr>UD デジタル 教科書体 NK-R</vt:lpstr>
      <vt:lpstr>나눔고딕</vt:lpstr>
      <vt:lpstr>나눔명조</vt:lpstr>
      <vt:lpstr>游明朝</vt:lpstr>
      <vt:lpstr>Arial</vt:lpstr>
      <vt:lpstr>Office テーマ</vt:lpstr>
      <vt:lpstr>第11講　여가 활동余暇活動</vt:lpstr>
      <vt:lpstr>PowerPoint プレゼンテーション</vt:lpstr>
      <vt:lpstr>❶「余暇活動」に関する表現</vt:lpstr>
      <vt:lpstr>PowerPoint プレゼンテーション</vt:lpstr>
      <vt:lpstr>❷余暇活動の場所</vt:lpstr>
      <vt:lpstr>❸ 時間表現</vt:lpstr>
      <vt:lpstr>❹ A/V-(으)ㄹ 거예요 　　~(する)つもりです</vt:lpstr>
      <vt:lpstr>Q1. 주말에 어디에 갈 거예요?          Q2. 내일 뭐 할 거예요? </vt:lpstr>
      <vt:lpstr>PowerPoint プレゼンテーション</vt:lpstr>
      <vt:lpstr>PowerPoint プレゼンテーション</vt:lpstr>
      <vt:lpstr>Q1. (道で友達に偶然会いました)어디에 가요?         </vt:lpstr>
      <vt:lpstr>Q2. (韓国に来ました) 한국에 왜 왔어요?　　韓国になぜ来ましたか。   </vt:lpstr>
      <vt:lpstr>会話の状況と意味を意識し、学習した語彙と文法を確認しながらテキストを読みましょう。</vt:lpstr>
      <vt:lpstr>Task1. 友達に週末の計画について話したり、尋ね合ったりしましょう。</vt:lpstr>
      <vt:lpstr>学習目標のCheck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603</cp:revision>
  <dcterms:created xsi:type="dcterms:W3CDTF">2017-03-13T05:07:43Z</dcterms:created>
  <dcterms:modified xsi:type="dcterms:W3CDTF">2018-12-22T09:50:22Z</dcterms:modified>
</cp:coreProperties>
</file>