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26" r:id="rId3"/>
    <p:sldId id="327" r:id="rId4"/>
    <p:sldId id="335" r:id="rId5"/>
    <p:sldId id="323" r:id="rId6"/>
    <p:sldId id="336" r:id="rId7"/>
    <p:sldId id="322" r:id="rId8"/>
    <p:sldId id="338" r:id="rId9"/>
    <p:sldId id="339" r:id="rId10"/>
    <p:sldId id="329" r:id="rId11"/>
    <p:sldId id="330" r:id="rId12"/>
    <p:sldId id="340" r:id="rId13"/>
    <p:sldId id="341" r:id="rId14"/>
    <p:sldId id="332" r:id="rId15"/>
    <p:sldId id="324" r:id="rId16"/>
    <p:sldId id="337" r:id="rId17"/>
    <p:sldId id="325" r:id="rId18"/>
    <p:sldId id="333" r:id="rId19"/>
    <p:sldId id="295" r:id="rId20"/>
    <p:sldId id="342" r:id="rId21"/>
    <p:sldId id="343" r:id="rId22"/>
    <p:sldId id="268" r:id="rId23"/>
    <p:sldId id="269" r:id="rId2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699" autoAdjust="0"/>
  </p:normalViewPr>
  <p:slideViewPr>
    <p:cSldViewPr snapToGrid="0">
      <p:cViewPr varScale="1">
        <p:scale>
          <a:sx n="61" d="100"/>
          <a:sy n="61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Changgoo" userId="189801396_tp_dropbox" providerId="OAuth2" clId="{EEFA869B-42F6-5949-B410-D0C942E9BB2B}"/>
    <pc:docChg chg="modSld">
      <pc:chgData name="Kim Changgoo" userId="189801396_tp_dropbox" providerId="OAuth2" clId="{EEFA869B-42F6-5949-B410-D0C942E9BB2B}" dt="2018-10-03T01:33:52.191" v="0" actId="1076"/>
      <pc:docMkLst>
        <pc:docMk/>
      </pc:docMkLst>
      <pc:sldChg chg="modSp">
        <pc:chgData name="Kim Changgoo" userId="189801396_tp_dropbox" providerId="OAuth2" clId="{EEFA869B-42F6-5949-B410-D0C942E9BB2B}" dt="2018-10-03T01:33:52.191" v="0" actId="1076"/>
        <pc:sldMkLst>
          <pc:docMk/>
          <pc:sldMk cId="1359393254" sldId="328"/>
        </pc:sldMkLst>
        <pc:spChg chg="mod">
          <ac:chgData name="Kim Changgoo" userId="189801396_tp_dropbox" providerId="OAuth2" clId="{EEFA869B-42F6-5949-B410-D0C942E9BB2B}" dt="2018-10-03T01:33:52.191" v="0" actId="1076"/>
          <ac:spMkLst>
            <pc:docMk/>
            <pc:sldMk cId="1359393254" sldId="328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55585-0D46-4CC5-A4B7-554B8E0E4547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E2B3B-BF0D-4741-9DAF-D844EE7DB5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47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3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098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0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05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00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558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614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2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14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38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9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939C3-A39C-47B0-8D03-87435FA23E49}" type="datetimeFigureOut">
              <a:rPr lang="ko-KR" altLang="en-US" smtClean="0"/>
              <a:t>2018-12-25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2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1.pn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0.png"/><Relationship Id="rId7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25.jpeg"/><Relationship Id="rId4" Type="http://schemas.openxmlformats.org/officeDocument/2006/relationships/image" Target="../media/image31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39587"/>
          </a:xfrm>
        </p:spPr>
        <p:txBody>
          <a:bodyPr>
            <a:normAutofit/>
          </a:bodyPr>
          <a:lstStyle/>
          <a:p>
            <a:r>
              <a:rPr lang="ja-JP" altLang="en-US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第</a:t>
            </a:r>
            <a:r>
              <a:rPr lang="en-US" altLang="ja-JP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15</a:t>
            </a:r>
            <a:r>
              <a:rPr lang="ja-JP" altLang="en-US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講　買い物</a:t>
            </a:r>
            <a:r>
              <a:rPr lang="en-US" altLang="ko-KR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ko-KR" altLang="en-US" sz="2800" b="1" dirty="0">
                <a:latin typeface="UD デジタル 教科書体 NK-R" panose="02020400000000000000" pitchFamily="18" charset="-128"/>
                <a:ea typeface="Meiryo UI" panose="020B0604030504040204" pitchFamily="34" charset="-128"/>
              </a:rPr>
              <a:t>쇼핑</a:t>
            </a:r>
            <a:r>
              <a:rPr lang="en-US" altLang="ko-KR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endParaRPr lang="ko-KR" altLang="en-US" sz="2800" b="1" dirty="0">
              <a:latin typeface="UD デジタル 教科書体 NK-R" panose="02020400000000000000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410636" y="1801907"/>
            <a:ext cx="6750424" cy="431650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今日の学習目標</a:t>
            </a:r>
            <a:endParaRPr lang="en-US" altLang="ja-JP" sz="2400" b="1" dirty="0">
              <a:solidFill>
                <a:srgbClr val="FF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2000" dirty="0">
              <a:solidFill>
                <a:srgbClr val="FF0000"/>
              </a:solidFill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ファッション関連表現を理解し、店で気に入ったものを買うことができる。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・</a:t>
            </a:r>
            <a:r>
              <a:rPr lang="ja-JP" altLang="en-US" sz="20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語彙</a:t>
            </a:r>
            <a:endParaRPr lang="en-US" altLang="ja-JP" sz="2000" b="1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①「ファッション」関連表現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②「買い物」関連表現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③「色」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・文法・表現</a:t>
            </a:r>
            <a:endParaRPr lang="en-US" altLang="ja-JP" sz="2000" b="1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①～</a:t>
            </a:r>
            <a:r>
              <a:rPr lang="ja-JP" altLang="en-US" sz="2000" dirty="0" err="1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こ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・そ・</a:t>
            </a:r>
            <a:r>
              <a:rPr lang="ja-JP" altLang="en-US" sz="2000" dirty="0" err="1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あ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これ・それ・あれ）　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②～いくらですか</a:t>
            </a:r>
            <a:endParaRPr lang="ko-KR" altLang="en-US" sz="2000" dirty="0">
              <a:latin typeface="HG正楷書体-PRO" panose="03000600000000000000" pitchFamily="66" charset="-128"/>
            </a:endParaRPr>
          </a:p>
        </p:txBody>
      </p:sp>
      <p:pic>
        <p:nvPicPr>
          <p:cNvPr id="3" name="Picture 2" descr="1-C-TOY531.jpg (643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723" y="2408618"/>
            <a:ext cx="2430535" cy="302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6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306175"/>
            <a:ext cx="14122007" cy="833718"/>
          </a:xfrm>
        </p:spPr>
        <p:txBody>
          <a:bodyPr>
            <a:normAutofit/>
          </a:bodyPr>
          <a:lstStyle/>
          <a:p>
            <a:r>
              <a:rPr lang="en-US" altLang="ko-KR" sz="36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  <a:r>
              <a:rPr lang="en-US" altLang="ko-KR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&lt;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参考</a:t>
            </a:r>
            <a:r>
              <a:rPr lang="en-US" altLang="ko-KR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&gt;</a:t>
            </a:r>
            <a:endParaRPr lang="ko-KR" altLang="en-US" sz="2800" dirty="0">
              <a:latin typeface="UD デジタル 教科書体 NK-R" panose="02020400000000000000" pitchFamily="18" charset="-128"/>
              <a:ea typeface="나눔명조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0420" y="1153034"/>
            <a:ext cx="13042916" cy="5916704"/>
          </a:xfrm>
        </p:spPr>
        <p:txBody>
          <a:bodyPr>
            <a:normAutofit/>
          </a:bodyPr>
          <a:lstStyle/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2064" name="Picture 16" descr="kosoado1_koko.png (560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22" y="1243214"/>
            <a:ext cx="1306429" cy="150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kosoado1_asoko.png (782×8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22" y="5307490"/>
            <a:ext cx="1588064" cy="130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kosoado1_soko.png (210×300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22" y="3152857"/>
            <a:ext cx="1367351" cy="157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正方形/長方形 20"/>
          <p:cNvSpPr/>
          <p:nvPr/>
        </p:nvSpPr>
        <p:spPr>
          <a:xfrm>
            <a:off x="3717226" y="1954653"/>
            <a:ext cx="1247945" cy="36348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여기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717226" y="3940285"/>
            <a:ext cx="1247945" cy="37968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거기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3644654" y="5755626"/>
            <a:ext cx="1393088" cy="37298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저기</a:t>
            </a:r>
          </a:p>
        </p:txBody>
      </p:sp>
      <p:grpSp>
        <p:nvGrpSpPr>
          <p:cNvPr id="19" name="그룹 17"/>
          <p:cNvGrpSpPr/>
          <p:nvPr/>
        </p:nvGrpSpPr>
        <p:grpSpPr>
          <a:xfrm>
            <a:off x="6945169" y="841814"/>
            <a:ext cx="4390468" cy="5892800"/>
            <a:chOff x="-6" y="3"/>
            <a:chExt cx="3147642" cy="3002948"/>
          </a:xfrm>
        </p:grpSpPr>
        <p:grpSp>
          <p:nvGrpSpPr>
            <p:cNvPr id="20" name="그룹 4"/>
            <p:cNvGrpSpPr/>
            <p:nvPr/>
          </p:nvGrpSpPr>
          <p:grpSpPr>
            <a:xfrm>
              <a:off x="-6" y="3"/>
              <a:ext cx="3147642" cy="3002948"/>
              <a:chOff x="-8" y="4"/>
              <a:chExt cx="4872404" cy="464842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자유형 15"/>
              <p:cNvSpPr/>
              <p:nvPr/>
            </p:nvSpPr>
            <p:spPr>
              <a:xfrm rot="394402">
                <a:off x="471625" y="4"/>
                <a:ext cx="4400771" cy="4648425"/>
              </a:xfrm>
              <a:custGeom>
                <a:avLst/>
                <a:gdLst>
                  <a:gd name="connsiteX0" fmla="*/ 0 w 4433455"/>
                  <a:gd name="connsiteY0" fmla="*/ 318654 h 4378036"/>
                  <a:gd name="connsiteX1" fmla="*/ 4003964 w 4433455"/>
                  <a:gd name="connsiteY1" fmla="*/ 0 h 4378036"/>
                  <a:gd name="connsiteX2" fmla="*/ 4433455 w 4433455"/>
                  <a:gd name="connsiteY2" fmla="*/ 3532909 h 4378036"/>
                  <a:gd name="connsiteX3" fmla="*/ 110837 w 4433455"/>
                  <a:gd name="connsiteY3" fmla="*/ 4378036 h 4378036"/>
                  <a:gd name="connsiteX4" fmla="*/ 0 w 443345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64098 w 4442877"/>
                  <a:gd name="connsiteY0" fmla="*/ 793137 h 4378036"/>
                  <a:gd name="connsiteX1" fmla="*/ 4013386 w 4442877"/>
                  <a:gd name="connsiteY1" fmla="*/ 0 h 4378036"/>
                  <a:gd name="connsiteX2" fmla="*/ 4442877 w 4442877"/>
                  <a:gd name="connsiteY2" fmla="*/ 3532909 h 4378036"/>
                  <a:gd name="connsiteX3" fmla="*/ 120259 w 4442877"/>
                  <a:gd name="connsiteY3" fmla="*/ 4378036 h 4378036"/>
                  <a:gd name="connsiteX4" fmla="*/ 64098 w 4442877"/>
                  <a:gd name="connsiteY4" fmla="*/ 793137 h 4378036"/>
                  <a:gd name="connsiteX0" fmla="*/ 64098 w 4442877"/>
                  <a:gd name="connsiteY0" fmla="*/ 1119345 h 4704244"/>
                  <a:gd name="connsiteX1" fmla="*/ 3479501 w 4442877"/>
                  <a:gd name="connsiteY1" fmla="*/ -1 h 4704244"/>
                  <a:gd name="connsiteX2" fmla="*/ 4442877 w 4442877"/>
                  <a:gd name="connsiteY2" fmla="*/ 3859117 h 4704244"/>
                  <a:gd name="connsiteX3" fmla="*/ 120259 w 4442877"/>
                  <a:gd name="connsiteY3" fmla="*/ 4704244 h 4704244"/>
                  <a:gd name="connsiteX4" fmla="*/ 64098 w 4442877"/>
                  <a:gd name="connsiteY4" fmla="*/ 1119345 h 4704244"/>
                  <a:gd name="connsiteX0" fmla="*/ 64098 w 4459379"/>
                  <a:gd name="connsiteY0" fmla="*/ 1119346 h 4704245"/>
                  <a:gd name="connsiteX1" fmla="*/ 3479501 w 4459379"/>
                  <a:gd name="connsiteY1" fmla="*/ 0 h 4704245"/>
                  <a:gd name="connsiteX2" fmla="*/ 4459379 w 4459379"/>
                  <a:gd name="connsiteY2" fmla="*/ 3733144 h 4704245"/>
                  <a:gd name="connsiteX3" fmla="*/ 120259 w 4459379"/>
                  <a:gd name="connsiteY3" fmla="*/ 4704245 h 4704245"/>
                  <a:gd name="connsiteX4" fmla="*/ 64098 w 4459379"/>
                  <a:gd name="connsiteY4" fmla="*/ 1119346 h 4704245"/>
                  <a:gd name="connsiteX0" fmla="*/ 64098 w 4530617"/>
                  <a:gd name="connsiteY0" fmla="*/ 1119346 h 4704245"/>
                  <a:gd name="connsiteX1" fmla="*/ 3479501 w 4530617"/>
                  <a:gd name="connsiteY1" fmla="*/ 0 h 4704245"/>
                  <a:gd name="connsiteX2" fmla="*/ 4530617 w 4530617"/>
                  <a:gd name="connsiteY2" fmla="*/ 3678408 h 4704245"/>
                  <a:gd name="connsiteX3" fmla="*/ 120259 w 4530617"/>
                  <a:gd name="connsiteY3" fmla="*/ 4704245 h 4704245"/>
                  <a:gd name="connsiteX4" fmla="*/ 64098 w 4530617"/>
                  <a:gd name="connsiteY4" fmla="*/ 1119346 h 4704245"/>
                  <a:gd name="connsiteX0" fmla="*/ 64098 w 4530617"/>
                  <a:gd name="connsiteY0" fmla="*/ 1119346 h 4704245"/>
                  <a:gd name="connsiteX1" fmla="*/ 3479501 w 4530617"/>
                  <a:gd name="connsiteY1" fmla="*/ 0 h 4704245"/>
                  <a:gd name="connsiteX2" fmla="*/ 4530617 w 4530617"/>
                  <a:gd name="connsiteY2" fmla="*/ 3678408 h 4704245"/>
                  <a:gd name="connsiteX3" fmla="*/ 120259 w 4530617"/>
                  <a:gd name="connsiteY3" fmla="*/ 4704245 h 4704245"/>
                  <a:gd name="connsiteX4" fmla="*/ 64098 w 4530617"/>
                  <a:gd name="connsiteY4" fmla="*/ 1119346 h 4704245"/>
                  <a:gd name="connsiteX0" fmla="*/ 64098 w 4530617"/>
                  <a:gd name="connsiteY0" fmla="*/ 1119346 h 4704245"/>
                  <a:gd name="connsiteX1" fmla="*/ 3479501 w 4530617"/>
                  <a:gd name="connsiteY1" fmla="*/ 0 h 4704245"/>
                  <a:gd name="connsiteX2" fmla="*/ 4530617 w 4530617"/>
                  <a:gd name="connsiteY2" fmla="*/ 3678408 h 4704245"/>
                  <a:gd name="connsiteX3" fmla="*/ 120259 w 4530617"/>
                  <a:gd name="connsiteY3" fmla="*/ 4704245 h 4704245"/>
                  <a:gd name="connsiteX4" fmla="*/ 64098 w 4530617"/>
                  <a:gd name="connsiteY4" fmla="*/ 1119346 h 4704245"/>
                  <a:gd name="connsiteX0" fmla="*/ 64098 w 4530617"/>
                  <a:gd name="connsiteY0" fmla="*/ 1102275 h 4687174"/>
                  <a:gd name="connsiteX1" fmla="*/ 3465959 w 4530617"/>
                  <a:gd name="connsiteY1" fmla="*/ 0 h 4687174"/>
                  <a:gd name="connsiteX2" fmla="*/ 4530617 w 4530617"/>
                  <a:gd name="connsiteY2" fmla="*/ 3661337 h 4687174"/>
                  <a:gd name="connsiteX3" fmla="*/ 120259 w 4530617"/>
                  <a:gd name="connsiteY3" fmla="*/ 4687174 h 4687174"/>
                  <a:gd name="connsiteX4" fmla="*/ 64098 w 4530617"/>
                  <a:gd name="connsiteY4" fmla="*/ 1102275 h 4687174"/>
                  <a:gd name="connsiteX0" fmla="*/ 64098 w 4530617"/>
                  <a:gd name="connsiteY0" fmla="*/ 1102275 h 4687174"/>
                  <a:gd name="connsiteX1" fmla="*/ 3465959 w 4530617"/>
                  <a:gd name="connsiteY1" fmla="*/ 0 h 4687174"/>
                  <a:gd name="connsiteX2" fmla="*/ 4530617 w 4530617"/>
                  <a:gd name="connsiteY2" fmla="*/ 3661337 h 4687174"/>
                  <a:gd name="connsiteX3" fmla="*/ 120259 w 4530617"/>
                  <a:gd name="connsiteY3" fmla="*/ 4687174 h 4687174"/>
                  <a:gd name="connsiteX4" fmla="*/ 64098 w 4530617"/>
                  <a:gd name="connsiteY4" fmla="*/ 1102275 h 4687174"/>
                  <a:gd name="connsiteX0" fmla="*/ 64098 w 4530617"/>
                  <a:gd name="connsiteY0" fmla="*/ 1184095 h 4768994"/>
                  <a:gd name="connsiteX1" fmla="*/ 3503059 w 4530617"/>
                  <a:gd name="connsiteY1" fmla="*/ 0 h 4768994"/>
                  <a:gd name="connsiteX2" fmla="*/ 4530617 w 4530617"/>
                  <a:gd name="connsiteY2" fmla="*/ 3743157 h 4768994"/>
                  <a:gd name="connsiteX3" fmla="*/ 120259 w 4530617"/>
                  <a:gd name="connsiteY3" fmla="*/ 4768994 h 4768994"/>
                  <a:gd name="connsiteX4" fmla="*/ 64098 w 4530617"/>
                  <a:gd name="connsiteY4" fmla="*/ 1184095 h 4768994"/>
                  <a:gd name="connsiteX0" fmla="*/ 64098 w 4530617"/>
                  <a:gd name="connsiteY0" fmla="*/ 1184095 h 4768994"/>
                  <a:gd name="connsiteX1" fmla="*/ 3503059 w 4530617"/>
                  <a:gd name="connsiteY1" fmla="*/ 0 h 4768994"/>
                  <a:gd name="connsiteX2" fmla="*/ 4530617 w 4530617"/>
                  <a:gd name="connsiteY2" fmla="*/ 3743157 h 4768994"/>
                  <a:gd name="connsiteX3" fmla="*/ 120259 w 4530617"/>
                  <a:gd name="connsiteY3" fmla="*/ 4768994 h 4768994"/>
                  <a:gd name="connsiteX4" fmla="*/ 64098 w 4530617"/>
                  <a:gd name="connsiteY4" fmla="*/ 1184095 h 4768994"/>
                  <a:gd name="connsiteX0" fmla="*/ 64098 w 4530617"/>
                  <a:gd name="connsiteY0" fmla="*/ 1184095 h 4768994"/>
                  <a:gd name="connsiteX1" fmla="*/ 3503059 w 4530617"/>
                  <a:gd name="connsiteY1" fmla="*/ 0 h 4768994"/>
                  <a:gd name="connsiteX2" fmla="*/ 4530617 w 4530617"/>
                  <a:gd name="connsiteY2" fmla="*/ 3743157 h 4768994"/>
                  <a:gd name="connsiteX3" fmla="*/ 120259 w 4530617"/>
                  <a:gd name="connsiteY3" fmla="*/ 4768994 h 4768994"/>
                  <a:gd name="connsiteX4" fmla="*/ 64098 w 4530617"/>
                  <a:gd name="connsiteY4" fmla="*/ 1184095 h 4768994"/>
                  <a:gd name="connsiteX0" fmla="*/ 64098 w 4618924"/>
                  <a:gd name="connsiteY0" fmla="*/ 1184095 h 4768994"/>
                  <a:gd name="connsiteX1" fmla="*/ 3503059 w 4618924"/>
                  <a:gd name="connsiteY1" fmla="*/ 0 h 4768994"/>
                  <a:gd name="connsiteX2" fmla="*/ 4618924 w 4618924"/>
                  <a:gd name="connsiteY2" fmla="*/ 3701963 h 4768994"/>
                  <a:gd name="connsiteX3" fmla="*/ 120259 w 4618924"/>
                  <a:gd name="connsiteY3" fmla="*/ 4768994 h 4768994"/>
                  <a:gd name="connsiteX4" fmla="*/ 64098 w 4618924"/>
                  <a:gd name="connsiteY4" fmla="*/ 1184095 h 4768994"/>
                  <a:gd name="connsiteX0" fmla="*/ 64098 w 4664842"/>
                  <a:gd name="connsiteY0" fmla="*/ 1184095 h 4768994"/>
                  <a:gd name="connsiteX1" fmla="*/ 3503059 w 4664842"/>
                  <a:gd name="connsiteY1" fmla="*/ 0 h 4768994"/>
                  <a:gd name="connsiteX2" fmla="*/ 4664842 w 4664842"/>
                  <a:gd name="connsiteY2" fmla="*/ 3696672 h 4768994"/>
                  <a:gd name="connsiteX3" fmla="*/ 120259 w 4664842"/>
                  <a:gd name="connsiteY3" fmla="*/ 4768994 h 4768994"/>
                  <a:gd name="connsiteX4" fmla="*/ 64098 w 4664842"/>
                  <a:gd name="connsiteY4" fmla="*/ 1184095 h 4768994"/>
                  <a:gd name="connsiteX0" fmla="*/ 64098 w 4664842"/>
                  <a:gd name="connsiteY0" fmla="*/ 1191150 h 4776049"/>
                  <a:gd name="connsiteX1" fmla="*/ 3564282 w 4664842"/>
                  <a:gd name="connsiteY1" fmla="*/ 0 h 4776049"/>
                  <a:gd name="connsiteX2" fmla="*/ 4664842 w 4664842"/>
                  <a:gd name="connsiteY2" fmla="*/ 3703727 h 4776049"/>
                  <a:gd name="connsiteX3" fmla="*/ 120259 w 4664842"/>
                  <a:gd name="connsiteY3" fmla="*/ 4776049 h 4776049"/>
                  <a:gd name="connsiteX4" fmla="*/ 64098 w 4664842"/>
                  <a:gd name="connsiteY4" fmla="*/ 1191150 h 4776049"/>
                  <a:gd name="connsiteX0" fmla="*/ 70766 w 4671510"/>
                  <a:gd name="connsiteY0" fmla="*/ 1191150 h 4934399"/>
                  <a:gd name="connsiteX1" fmla="*/ 3570950 w 4671510"/>
                  <a:gd name="connsiteY1" fmla="*/ 0 h 4934399"/>
                  <a:gd name="connsiteX2" fmla="*/ 4671510 w 4671510"/>
                  <a:gd name="connsiteY2" fmla="*/ 3703727 h 4934399"/>
                  <a:gd name="connsiteX3" fmla="*/ 98646 w 4671510"/>
                  <a:gd name="connsiteY3" fmla="*/ 4934399 h 4934399"/>
                  <a:gd name="connsiteX4" fmla="*/ 70766 w 4671510"/>
                  <a:gd name="connsiteY4" fmla="*/ 1191150 h 493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1510" h="4934399">
                    <a:moveTo>
                      <a:pt x="70766" y="1191150"/>
                    </a:moveTo>
                    <a:lnTo>
                      <a:pt x="3570950" y="0"/>
                    </a:lnTo>
                    <a:cubicBezTo>
                      <a:pt x="3688938" y="1567217"/>
                      <a:pt x="4199272" y="3510487"/>
                      <a:pt x="4671510" y="3703727"/>
                    </a:cubicBezTo>
                    <a:cubicBezTo>
                      <a:pt x="3535438" y="4511909"/>
                      <a:pt x="1899738" y="4915926"/>
                      <a:pt x="98646" y="4934399"/>
                    </a:cubicBezTo>
                    <a:cubicBezTo>
                      <a:pt x="61700" y="3581272"/>
                      <a:pt x="-86252" y="1990095"/>
                      <a:pt x="70766" y="119115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34" name="자유형 16"/>
              <p:cNvSpPr/>
              <p:nvPr/>
            </p:nvSpPr>
            <p:spPr>
              <a:xfrm>
                <a:off x="-8" y="133645"/>
                <a:ext cx="4752587" cy="4482280"/>
              </a:xfrm>
              <a:custGeom>
                <a:avLst/>
                <a:gdLst>
                  <a:gd name="connsiteX0" fmla="*/ 0 w 4433455"/>
                  <a:gd name="connsiteY0" fmla="*/ 318654 h 4378036"/>
                  <a:gd name="connsiteX1" fmla="*/ 4003964 w 4433455"/>
                  <a:gd name="connsiteY1" fmla="*/ 0 h 4378036"/>
                  <a:gd name="connsiteX2" fmla="*/ 4433455 w 4433455"/>
                  <a:gd name="connsiteY2" fmla="*/ 3532909 h 4378036"/>
                  <a:gd name="connsiteX3" fmla="*/ 110837 w 4433455"/>
                  <a:gd name="connsiteY3" fmla="*/ 4378036 h 4378036"/>
                  <a:gd name="connsiteX4" fmla="*/ 0 w 443345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  <a:gd name="connsiteX0" fmla="*/ 54120 w 4487575"/>
                  <a:gd name="connsiteY0" fmla="*/ 318654 h 4378036"/>
                  <a:gd name="connsiteX1" fmla="*/ 4058084 w 4487575"/>
                  <a:gd name="connsiteY1" fmla="*/ 0 h 4378036"/>
                  <a:gd name="connsiteX2" fmla="*/ 4487575 w 4487575"/>
                  <a:gd name="connsiteY2" fmla="*/ 3532909 h 4378036"/>
                  <a:gd name="connsiteX3" fmla="*/ 164957 w 4487575"/>
                  <a:gd name="connsiteY3" fmla="*/ 4378036 h 4378036"/>
                  <a:gd name="connsiteX4" fmla="*/ 54120 w 4487575"/>
                  <a:gd name="connsiteY4" fmla="*/ 318654 h 437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7575" h="4378036">
                    <a:moveTo>
                      <a:pt x="54120" y="318654"/>
                    </a:moveTo>
                    <a:lnTo>
                      <a:pt x="4058084" y="0"/>
                    </a:lnTo>
                    <a:cubicBezTo>
                      <a:pt x="4104265" y="1482437"/>
                      <a:pt x="4192011" y="2854035"/>
                      <a:pt x="4487575" y="3532909"/>
                    </a:cubicBezTo>
                    <a:cubicBezTo>
                      <a:pt x="3351503" y="4341091"/>
                      <a:pt x="1966049" y="4359563"/>
                      <a:pt x="164957" y="4378036"/>
                    </a:cubicBezTo>
                    <a:cubicBezTo>
                      <a:pt x="128011" y="3024909"/>
                      <a:pt x="-102898" y="1117599"/>
                      <a:pt x="54120" y="318654"/>
                    </a:cubicBez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/>
                  </a:gs>
                  <a:gs pos="0">
                    <a:schemeClr val="bg1">
                      <a:lumMod val="65000"/>
                    </a:schemeClr>
                  </a:gs>
                  <a:gs pos="90000">
                    <a:schemeClr val="bg1"/>
                  </a:gs>
                  <a:gs pos="91000">
                    <a:schemeClr val="bg1">
                      <a:lumMod val="95000"/>
                    </a:schemeClr>
                  </a:gs>
                </a:gsLst>
                <a:lin ang="3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latinLnBrk="1">
                  <a:spcAft>
                    <a:spcPts val="0"/>
                  </a:spcAft>
                </a:pPr>
                <a:r>
                  <a:rPr lang="ja-JP" sz="2400" b="1" kern="100" dirty="0">
                    <a:solidFill>
                      <a:srgbClr val="000000"/>
                    </a:solidFill>
                    <a:effectLst/>
                    <a:latin typeface="나눔고딕" panose="020D0604000000000000" pitchFamily="34" charset="-127"/>
                    <a:cs typeface="BatangChe" panose="02030609000101010101" pitchFamily="49" charset="-127"/>
                  </a:rPr>
                  <a:t>・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나눔고딕" panose="020D0604000000000000" pitchFamily="34" charset="-127"/>
                    <a:cs typeface="Malgun Gothic" panose="020B0503020000020004" pitchFamily="34" charset="-127"/>
                  </a:rPr>
                  <a:t>短縮形</a:t>
                </a:r>
                <a:r>
                  <a:rPr lang="ja-JP" sz="2400" b="1" kern="100" dirty="0">
                    <a:solidFill>
                      <a:srgbClr val="000000"/>
                    </a:solidFill>
                    <a:effectLst/>
                    <a:latin typeface="나눔고딕" panose="020D0604000000000000" pitchFamily="34" charset="-127"/>
                    <a:cs typeface="BatangChe" panose="02030609000101010101" pitchFamily="49" charset="-127"/>
                  </a:rPr>
                  <a:t>・</a:t>
                </a:r>
                <a:endParaRPr lang="ja-JP" sz="2400" kern="100" dirty="0">
                  <a:effectLst/>
                  <a:ea typeface="나눔명조" panose="02020603020101020101" pitchFamily="18" charset="-127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은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이건</a:t>
                </a:r>
                <a:r>
                  <a:rPr lang="en-US" altLang="ja-JP" sz="2400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altLang="ja-JP" sz="2400" b="1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은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그건</a:t>
                </a:r>
                <a:r>
                  <a:rPr lang="en-US" altLang="ja-JP" sz="2400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altLang="en-US" sz="2400" b="1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</a:t>
                </a:r>
                <a:r>
                  <a:rPr lang="ko-KR" altLang="ja-JP" sz="2400" b="1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거</a:t>
                </a:r>
                <a:endParaRPr lang="ja-JP" altLang="ja-JP" sz="2400" kern="100" dirty="0"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ko-KR" sz="2400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저것</a:t>
                </a:r>
                <a:r>
                  <a:rPr lang="ko-KR" sz="2400" b="1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은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저건</a:t>
                </a:r>
                <a:r>
                  <a:rPr lang="en-US" altLang="ja-JP" sz="2400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altLang="en-US" sz="2400" b="1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</a:t>
                </a:r>
                <a:r>
                  <a:rPr lang="ko-KR" altLang="ja-JP" sz="2400" b="1" kern="100" dirty="0" smtClean="0">
                    <a:solidFill>
                      <a:srgbClr val="000000"/>
                    </a:solidFill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거</a:t>
                </a:r>
                <a:endParaRPr lang="ja-JP" altLang="ja-JP" sz="2400" kern="100" dirty="0"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이것</a:t>
                </a:r>
                <a:r>
                  <a:rPr lang="ko-KR" sz="2400" b="1" kern="100" dirty="0" smtClean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이게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그게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저게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을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이걸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이거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그것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을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그걸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그거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  <a:p>
                <a:pPr algn="just" latinLnBrk="1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저것을</a:t>
                </a:r>
                <a:r>
                  <a:rPr lang="en-US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저걸</a:t>
                </a:r>
                <a:r>
                  <a:rPr lang="en-US" sz="2400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-</a:t>
                </a:r>
                <a:r>
                  <a:rPr lang="ko-KR" sz="2400" b="1" kern="100" dirty="0">
                    <a:solidFill>
                      <a:srgbClr val="000000"/>
                    </a:solidFill>
                    <a:effectLst/>
                    <a:latin typeface="NanumGothic" panose="020D0604000000000000" pitchFamily="34" charset="-127"/>
                    <a:ea typeface="NanumGothic" panose="020D0604000000000000" pitchFamily="34" charset="-127"/>
                    <a:cs typeface="BatangChe" panose="02030609000101010101" pitchFamily="49" charset="-127"/>
                  </a:rPr>
                  <a:t>저거</a:t>
                </a:r>
                <a:endParaRPr lang="ja-JP" sz="2400" kern="100" dirty="0">
                  <a:effectLst/>
                  <a:latin typeface="NanumGothic" panose="020D0604000000000000" pitchFamily="34" charset="-127"/>
                  <a:ea typeface="NanumGothic" panose="020D0604000000000000" pitchFamily="34" charset="-127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" name="그룹 5"/>
            <p:cNvGrpSpPr/>
            <p:nvPr/>
          </p:nvGrpSpPr>
          <p:grpSpPr>
            <a:xfrm>
              <a:off x="1314550" y="143556"/>
              <a:ext cx="269937" cy="446373"/>
              <a:chOff x="1314550" y="143556"/>
              <a:chExt cx="269937" cy="44637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이등변 삼각형 13"/>
              <p:cNvSpPr/>
              <p:nvPr/>
            </p:nvSpPr>
            <p:spPr>
              <a:xfrm flipV="1">
                <a:off x="1314550" y="143556"/>
                <a:ext cx="45719" cy="446373"/>
              </a:xfrm>
              <a:prstGeom prst="triangl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52000">
                    <a:schemeClr val="bg1"/>
                  </a:gs>
                  <a:gs pos="77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  <a:scene3d>
                <a:camera prst="isometricLeftDown">
                  <a:rot lat="3600000" lon="10800000" rev="174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24" name="타원 13"/>
              <p:cNvSpPr/>
              <p:nvPr/>
            </p:nvSpPr>
            <p:spPr>
              <a:xfrm>
                <a:off x="1378731" y="215706"/>
                <a:ext cx="205756" cy="213363"/>
              </a:xfrm>
              <a:custGeom>
                <a:avLst/>
                <a:gdLst>
                  <a:gd name="connsiteX0" fmla="*/ 0 w 212900"/>
                  <a:gd name="connsiteY0" fmla="*/ 106450 h 212900"/>
                  <a:gd name="connsiteX1" fmla="*/ 106450 w 212900"/>
                  <a:gd name="connsiteY1" fmla="*/ 0 h 212900"/>
                  <a:gd name="connsiteX2" fmla="*/ 212900 w 212900"/>
                  <a:gd name="connsiteY2" fmla="*/ 106450 h 212900"/>
                  <a:gd name="connsiteX3" fmla="*/ 106450 w 212900"/>
                  <a:gd name="connsiteY3" fmla="*/ 212900 h 212900"/>
                  <a:gd name="connsiteX4" fmla="*/ 0 w 212900"/>
                  <a:gd name="connsiteY4" fmla="*/ 106450 h 212900"/>
                  <a:gd name="connsiteX0" fmla="*/ 0 w 205756"/>
                  <a:gd name="connsiteY0" fmla="*/ 128057 h 213363"/>
                  <a:gd name="connsiteX1" fmla="*/ 99306 w 205756"/>
                  <a:gd name="connsiteY1" fmla="*/ 176 h 213363"/>
                  <a:gd name="connsiteX2" fmla="*/ 205756 w 205756"/>
                  <a:gd name="connsiteY2" fmla="*/ 106626 h 213363"/>
                  <a:gd name="connsiteX3" fmla="*/ 99306 w 205756"/>
                  <a:gd name="connsiteY3" fmla="*/ 213076 h 213363"/>
                  <a:gd name="connsiteX4" fmla="*/ 0 w 205756"/>
                  <a:gd name="connsiteY4" fmla="*/ 128057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756" h="213363">
                    <a:moveTo>
                      <a:pt x="0" y="128057"/>
                    </a:moveTo>
                    <a:cubicBezTo>
                      <a:pt x="0" y="69266"/>
                      <a:pt x="65013" y="3748"/>
                      <a:pt x="99306" y="176"/>
                    </a:cubicBezTo>
                    <a:cubicBezTo>
                      <a:pt x="133599" y="-3396"/>
                      <a:pt x="205756" y="47835"/>
                      <a:pt x="205756" y="106626"/>
                    </a:cubicBezTo>
                    <a:cubicBezTo>
                      <a:pt x="205756" y="165417"/>
                      <a:pt x="133599" y="209504"/>
                      <a:pt x="99306" y="213076"/>
                    </a:cubicBezTo>
                    <a:cubicBezTo>
                      <a:pt x="65013" y="216648"/>
                      <a:pt x="0" y="186848"/>
                      <a:pt x="0" y="128057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scene3d>
                <a:camera prst="perspectiveRight"/>
                <a:lightRig rig="threePt" dir="t"/>
              </a:scene3d>
              <a:sp3d extrusionH="133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401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5765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1-1. 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教室にある物や、友達が持っている物について尋ね合いましょう。</a:t>
            </a:r>
            <a:endParaRPr lang="ko-KR" altLang="en-US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271" y="1204686"/>
            <a:ext cx="12017188" cy="5653313"/>
          </a:xfrm>
        </p:spPr>
        <p:txBody>
          <a:bodyPr/>
          <a:lstStyle/>
          <a:p>
            <a:pPr marL="0" indent="0">
              <a:buNone/>
            </a:pP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Q</a:t>
            </a:r>
            <a:r>
              <a:rPr lang="en-US" altLang="ko-KR" sz="20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1</a:t>
            </a: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en-US" altLang="ko-KR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ja-JP" sz="2000" dirty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(</a:t>
            </a:r>
            <a:r>
              <a:rPr lang="ja-JP" altLang="en-US" sz="2000" dirty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自分の近くにある物を指しながら</a:t>
            </a:r>
            <a:r>
              <a:rPr lang="en-US" altLang="ja-JP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) 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뭐예요</a:t>
            </a:r>
            <a:r>
              <a:rPr lang="en-US" altLang="ko-KR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①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②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③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 descr="illustrain09-ryokou4.png (600Ã6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5" y="1805454"/>
            <a:ext cx="1348802" cy="134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anzubon.png (399Ã4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1" y="3848658"/>
            <a:ext cx="1154576" cy="115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ook_jikokeihatsu.png (450Ã40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2" y="5584676"/>
            <a:ext cx="1421825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6066865" y="2020585"/>
            <a:ext cx="3021106" cy="47298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⑤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⑥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080" name="Picture 8" descr="fashion_mugiwaraboushi.png (400Ã26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73" y="2020584"/>
            <a:ext cx="1822280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egane_case.png (180Ã180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05" y="3690468"/>
            <a:ext cx="1331430" cy="133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thumbnail_dictionary.jpg (180Ã18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89" y="5409539"/>
            <a:ext cx="1448461" cy="144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2343818" y="2253956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그거 가방이에요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392004" y="4201493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바지예요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343818" y="5995439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8778745" y="2389204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모자예요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778745" y="3984162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안경이에요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778745" y="6012558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사전이에요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872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5765"/>
          </a:xfrm>
        </p:spPr>
        <p:txBody>
          <a:bodyPr>
            <a:normAutofit/>
          </a:bodyPr>
          <a:lstStyle/>
          <a:p>
            <a:endParaRPr lang="ko-KR" altLang="en-US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271" y="1204686"/>
            <a:ext cx="12017188" cy="5653313"/>
          </a:xfrm>
        </p:spPr>
        <p:txBody>
          <a:bodyPr/>
          <a:lstStyle/>
          <a:p>
            <a:pPr marL="0" indent="0">
              <a:buNone/>
            </a:pP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Q</a:t>
            </a:r>
            <a:r>
              <a:rPr lang="en-US" altLang="ko-KR" sz="20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en-US" altLang="ko-KR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ja-JP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(</a:t>
            </a:r>
            <a:r>
              <a:rPr lang="ja-JP" altLang="en-US" sz="2000" dirty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友達の近くにある物を指しながら</a:t>
            </a:r>
            <a:r>
              <a:rPr lang="en-US" altLang="ja-JP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) 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그거</a:t>
            </a: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뭐예요</a:t>
            </a:r>
            <a:r>
              <a:rPr lang="en-US" altLang="ko-KR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①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②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③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 descr="illustrain09-ryokou4.png (600Ã6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5" y="1805454"/>
            <a:ext cx="1348802" cy="134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anzubon.png (399Ã4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1" y="3848658"/>
            <a:ext cx="1154576" cy="115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ook_jikokeihatsu.png (450Ã40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2" y="5584676"/>
            <a:ext cx="1421825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6066865" y="2020585"/>
            <a:ext cx="3021106" cy="47298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⑤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⑥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080" name="Picture 8" descr="fashion_mugiwaraboushi.png (400Ã26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73" y="2020584"/>
            <a:ext cx="1822280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egane_case.png (180Ã180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05" y="3690468"/>
            <a:ext cx="1331430" cy="133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thumbnail_dictionary.jpg (180Ã18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89" y="5409539"/>
            <a:ext cx="1448461" cy="144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2343818" y="2253956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가방이에요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392004" y="4201493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바지예요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343818" y="5995439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8778745" y="2389204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모자예요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778745" y="3984162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안경이에요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778745" y="6012558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사전이에요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753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5765"/>
          </a:xfrm>
        </p:spPr>
        <p:txBody>
          <a:bodyPr>
            <a:normAutofit/>
          </a:bodyPr>
          <a:lstStyle/>
          <a:p>
            <a:endParaRPr lang="ko-KR" altLang="en-US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271" y="1204686"/>
            <a:ext cx="12017188" cy="5653313"/>
          </a:xfrm>
        </p:spPr>
        <p:txBody>
          <a:bodyPr/>
          <a:lstStyle/>
          <a:p>
            <a:pPr marL="0" indent="0">
              <a:buNone/>
            </a:pP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Q</a:t>
            </a:r>
            <a:r>
              <a:rPr lang="en-US" altLang="ko-KR" sz="20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3</a:t>
            </a:r>
            <a:r>
              <a:rPr lang="en-US" altLang="ko-KR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en-US" altLang="ko-KR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ja-JP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(</a:t>
            </a:r>
            <a:r>
              <a:rPr lang="ja-JP" altLang="en-US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両方から離れた場所にある</a:t>
            </a:r>
            <a:r>
              <a:rPr lang="ja-JP" altLang="en-US" sz="2000" dirty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物を指しながら</a:t>
            </a:r>
            <a:r>
              <a:rPr lang="en-US" altLang="ja-JP" sz="20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) </a:t>
            </a:r>
            <a:r>
              <a:rPr lang="ko-KR" altLang="en-US" sz="3200" b="1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저거</a:t>
            </a: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뭐예요</a:t>
            </a:r>
            <a:r>
              <a:rPr lang="en-US" altLang="ko-KR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①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②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③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 descr="illustrain09-ryokou4.png (600Ã6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5" y="1805454"/>
            <a:ext cx="1348802" cy="134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anzubon.png (399Ã4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1" y="3848658"/>
            <a:ext cx="1154576" cy="115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ook_jikokeihatsu.png (450Ã40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2" y="5584676"/>
            <a:ext cx="1421825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6066865" y="2020585"/>
            <a:ext cx="3021106" cy="47298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⑤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⑥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080" name="Picture 8" descr="fashion_mugiwaraboushi.png (400Ã26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73" y="2020584"/>
            <a:ext cx="1822280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egane_case.png (180Ã180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05" y="3690468"/>
            <a:ext cx="1331430" cy="133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thumbnail_dictionary.jpg (180Ã18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89" y="5409539"/>
            <a:ext cx="1448461" cy="144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2343818" y="2253956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가방이에요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392004" y="4201493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바지예요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343818" y="5995439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8778745" y="2389204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모자예요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778745" y="3984162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안경이에요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778745" y="6012558"/>
            <a:ext cx="3626676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en-US" altLang="ko-KR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 </a:t>
            </a:r>
            <a:r>
              <a:rPr lang="ko-KR" altLang="en-US" sz="28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사전이에요</a:t>
            </a:r>
            <a:r>
              <a:rPr lang="en-US" altLang="ko-KR" sz="28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92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5765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en-US" altLang="ko-KR" sz="28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Q</a:t>
            </a:r>
            <a:r>
              <a:rPr lang="en-US" altLang="ko-KR" sz="20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3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. </a:t>
            </a:r>
            <a:r>
              <a:rPr lang="en-US" altLang="ja-JP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이것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=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이 </a:t>
            </a:r>
            <a:r>
              <a:rPr lang="en-US" altLang="ko-KR" sz="20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N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그것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=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그 </a:t>
            </a:r>
            <a:r>
              <a:rPr lang="en-US" altLang="ko-KR" sz="20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N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저것</a:t>
            </a:r>
            <a:r>
              <a:rPr lang="en-US" altLang="ko-KR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=</a:t>
            </a:r>
            <a:r>
              <a:rPr lang="ko-KR" altLang="en-US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저 </a:t>
            </a:r>
            <a:r>
              <a:rPr lang="en-US" altLang="ko-KR" sz="20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N</a:t>
            </a:r>
            <a:r>
              <a:rPr lang="en-US" altLang="ja-JP" sz="28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  <a:endParaRPr lang="ko-KR" altLang="en-US" sz="28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271" y="1075766"/>
            <a:ext cx="12017188" cy="5782234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8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Q</a:t>
            </a:r>
            <a:r>
              <a:rPr lang="en-US" altLang="ko-KR" sz="18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 가방 </a:t>
            </a:r>
            <a:r>
              <a:rPr lang="ko-KR" altLang="en-US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누구 거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예요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r>
              <a:rPr lang="ja-JP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このかばん、</a:t>
            </a:r>
            <a:r>
              <a:rPr lang="ja-JP" altLang="en-US" sz="20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誰の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ですか。</a:t>
            </a:r>
            <a:endParaRPr lang="en-US" altLang="ko-KR" sz="20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ko-KR" sz="18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A.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제 </a:t>
            </a: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거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私の</a:t>
            </a:r>
            <a:r>
              <a:rPr lang="en-US" altLang="ko-KR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/</a:t>
            </a: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우리 엄마 거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私の母親の</a:t>
            </a:r>
            <a:r>
              <a:rPr lang="en-US" altLang="ko-KR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/</a:t>
            </a: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영민 씨 거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ヨンミンさんの</a:t>
            </a:r>
            <a:r>
              <a:rPr lang="en-US" altLang="ko-KR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/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예요</a:t>
            </a:r>
            <a:r>
              <a:rPr lang="ja-JP" altLang="en-US" sz="2000" dirty="0" err="1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です</a:t>
            </a:r>
            <a:r>
              <a:rPr lang="en-US" altLang="ko-KR" sz="20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.</a:t>
            </a:r>
            <a:endParaRPr lang="en-US" altLang="ko-KR" sz="2000" dirty="0">
              <a:solidFill>
                <a:srgbClr val="FF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①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②</a:t>
            </a:r>
            <a:endParaRPr lang="en-US" altLang="ja-JP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ja-JP" altLang="en-US" dirty="0"/>
              <a:t>③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 descr="illustrain09-ryokou4.png (600Ã6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2" y="2353527"/>
            <a:ext cx="1348802" cy="134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anzubon.png (399Ã4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95" y="4113211"/>
            <a:ext cx="1154576" cy="115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ook_jikokeihatsu.png (450Ã40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2" y="5584676"/>
            <a:ext cx="1421825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6066865" y="2020585"/>
            <a:ext cx="3021106" cy="47298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⑤</a:t>
            </a:r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⑥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080" name="Picture 8" descr="fashion_mugiwaraboushi.png (400Ã26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73" y="2020584"/>
            <a:ext cx="1822280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egane_case.png (180Ã180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05" y="3690468"/>
            <a:ext cx="1331430" cy="133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thumbnail_dictionary.jpg (180Ã18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89" y="5409539"/>
            <a:ext cx="1448461" cy="144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2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0398" y="31993"/>
            <a:ext cx="11385596" cy="833718"/>
          </a:xfrm>
        </p:spPr>
        <p:txBody>
          <a:bodyPr>
            <a:normAutofit/>
          </a:bodyPr>
          <a:lstStyle/>
          <a:p>
            <a:r>
              <a:rPr lang="ja-JP" altLang="en-US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❺</a:t>
            </a:r>
            <a:r>
              <a:rPr lang="ja-JP" altLang="en-US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en-US" sz="3000" dirty="0">
                <a:latin typeface="NanumGothic" panose="020D0604000000000000" pitchFamily="34" charset="-127"/>
                <a:ea typeface="NanumGothic" panose="020D0604000000000000" pitchFamily="34" charset="-127"/>
              </a:rPr>
              <a:t>얼마예요</a:t>
            </a:r>
            <a:r>
              <a:rPr lang="en-US" altLang="ko-KR" sz="3000" dirty="0">
                <a:latin typeface="NanumGothic" panose="020D0604000000000000" pitchFamily="34" charset="-127"/>
                <a:ea typeface="NanumGothic" panose="020D0604000000000000" pitchFamily="34" charset="-127"/>
              </a:rPr>
              <a:t>?</a:t>
            </a:r>
            <a:r>
              <a:rPr lang="ja-JP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いくらですか。</a:t>
            </a:r>
            <a:endParaRPr lang="ko-KR" altLang="en-US" sz="2400" dirty="0">
              <a:latin typeface="UD デジタル 教科書体 NK-R" panose="02020400000000000000" pitchFamily="18" charset="-128"/>
              <a:ea typeface="나눔명조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5" name="AutoShape 4" descr="Z (319×158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2000">
              <a:latin typeface="나눔명조" panose="02020603020101020101" pitchFamily="18" charset="-127"/>
            </a:endParaRPr>
          </a:p>
        </p:txBody>
      </p:sp>
      <p:pic>
        <p:nvPicPr>
          <p:cNvPr id="3080" name="Picture 8" descr="½ºũ¸°¼¦_2016-02-05_¿ÀÀü_6.54.46.png (752×39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1008612"/>
            <a:ext cx="2178703" cy="113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2015123114363612883_3.jpg (560×328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5169334"/>
            <a:ext cx="2125461" cy="12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237DAF3555AF6D7E2EBCD1 (640×316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06" y="3779284"/>
            <a:ext cx="2117875" cy="104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image.JPEG (500×278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2319211"/>
            <a:ext cx="2100472" cy="116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jcstar21_269559_1[410567].jpg (500×253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96" y="949490"/>
            <a:ext cx="1978025" cy="100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¸¸¿ø_ÁöÆó.jpg (331×152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82" y="4030235"/>
            <a:ext cx="1971639" cy="90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25401D3B55F413981E8CF4 (720×313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97" y="5514198"/>
            <a:ext cx="2074910" cy="90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2524974755AE5187097A49 (410×239)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" b="13826"/>
          <a:stretch/>
        </p:blipFill>
        <p:spPr bwMode="auto">
          <a:xfrm>
            <a:off x="6134182" y="2561434"/>
            <a:ext cx="1971639" cy="99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正方形/長方形 30"/>
          <p:cNvSpPr/>
          <p:nvPr/>
        </p:nvSpPr>
        <p:spPr>
          <a:xfrm>
            <a:off x="3242944" y="1370965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십원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3242944" y="2697642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오십원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3242944" y="4186184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백원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3242944" y="5759703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오백원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8805697" y="1358065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천원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8805697" y="2853160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오천원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8805697" y="4186184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만원</a:t>
            </a:r>
          </a:p>
        </p:txBody>
      </p:sp>
      <p:sp>
        <p:nvSpPr>
          <p:cNvPr id="38" name="正方形/長方形 37"/>
          <p:cNvSpPr/>
          <p:nvPr/>
        </p:nvSpPr>
        <p:spPr>
          <a:xfrm>
            <a:off x="8805697" y="5759703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오만원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155997" y="2050403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이황</a:t>
            </a:r>
            <a:endParaRPr lang="ko-KR" altLang="en-US" sz="2400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096000" y="3582827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이이</a:t>
            </a:r>
            <a:endParaRPr lang="ko-KR" altLang="en-US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147428" y="5019420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세종대왕</a:t>
            </a:r>
            <a:endParaRPr lang="ko-KR" altLang="en-US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6127796" y="6517348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신사임당</a:t>
            </a:r>
            <a:endParaRPr lang="ko-KR" altLang="en-US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13174" y="4877124"/>
            <a:ext cx="1848226" cy="410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이순신</a:t>
            </a:r>
            <a:endParaRPr lang="ko-KR" altLang="en-US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347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4098" name="Picture 2" descr="http://img-cdn.jg.jugem.jp/c67/1783050/20101102_59104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1842" r="5085" b="2946"/>
          <a:stretch/>
        </p:blipFill>
        <p:spPr bwMode="auto">
          <a:xfrm>
            <a:off x="1592941" y="365125"/>
            <a:ext cx="8755743" cy="654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3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en-US" altLang="ja-JP" sz="28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Q</a:t>
            </a:r>
            <a:r>
              <a:rPr lang="en-US" altLang="ja-JP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1</a:t>
            </a:r>
            <a:r>
              <a:rPr lang="en-US" altLang="ja-JP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ja-JP" altLang="en-US" sz="3200" dirty="0">
                <a:latin typeface="나눔명조" panose="02020603020101020101" pitchFamily="18" charset="-127"/>
              </a:rPr>
              <a:t>　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얼마예요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r>
              <a:rPr lang="ja-JP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いくらですか。</a:t>
            </a:r>
            <a:endParaRPr lang="ko-KR" altLang="en-US" sz="2000" dirty="0">
              <a:latin typeface="UD デジタル 教科書体 NK-R" panose="02020400000000000000" pitchFamily="18" charset="-128"/>
              <a:ea typeface="나눔명조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914400" y="1039252"/>
            <a:ext cx="2471351" cy="4933180"/>
          </a:xfrm>
        </p:spPr>
        <p:txBody>
          <a:bodyPr>
            <a:noAutofit/>
          </a:bodyPr>
          <a:lstStyle/>
          <a:p>
            <a:endParaRPr lang="en-US" altLang="ja-JP" sz="32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① </a:t>
            </a:r>
            <a:r>
              <a:rPr lang="en-US" altLang="ja-JP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120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② </a:t>
            </a:r>
            <a:r>
              <a:rPr lang="en-US" altLang="ja-JP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2,340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③ </a:t>
            </a:r>
            <a:r>
              <a:rPr lang="en-US" altLang="ja-JP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5,670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④ </a:t>
            </a:r>
            <a:r>
              <a:rPr lang="en-US" altLang="ja-JP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89,500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원</a:t>
            </a:r>
            <a:endParaRPr lang="en-US" altLang="ja-JP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8" name="コンテンツ プレースホルダー 1"/>
          <p:cNvSpPr txBox="1">
            <a:spLocks/>
          </p:cNvSpPr>
          <p:nvPr/>
        </p:nvSpPr>
        <p:spPr>
          <a:xfrm>
            <a:off x="3855062" y="1039252"/>
            <a:ext cx="3993294" cy="4933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백 이십 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이천 삼백 사십 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오천 육백 칠십 원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팔만 구천 오백 원</a:t>
            </a:r>
            <a:endParaRPr lang="en-US" altLang="ja-JP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1026" name="Picture 2" descr="entry_okaneok.jpg (500Ã5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667" y="2285988"/>
            <a:ext cx="2439707" cy="243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60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482302"/>
            <a:ext cx="11385596" cy="833718"/>
          </a:xfrm>
        </p:spPr>
        <p:txBody>
          <a:bodyPr>
            <a:normAutofit fontScale="90000"/>
          </a:bodyPr>
          <a:lstStyle/>
          <a:p>
            <a:r>
              <a:rPr lang="ja-JP" altLang="en-US" sz="3600" dirty="0" smtClean="0">
                <a:solidFill>
                  <a:srgbClr val="FF0000"/>
                </a:solidFill>
                <a:latin typeface="Meiryo UI" panose="020B0604030504040204" pitchFamily="34" charset="-128"/>
              </a:rPr>
              <a:t>　</a:t>
            </a:r>
            <a:r>
              <a:rPr lang="en-US" altLang="ja-JP" sz="3600" dirty="0" smtClean="0">
                <a:solidFill>
                  <a:srgbClr val="FF0000"/>
                </a:solidFill>
                <a:latin typeface="Meiryo UI" panose="020B0604030504040204" pitchFamily="34" charset="-128"/>
              </a:rPr>
              <a:t>Q</a:t>
            </a:r>
            <a:r>
              <a:rPr lang="en-US" altLang="ja-JP" sz="27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en-US" altLang="ja-JP" sz="27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+</a:t>
            </a:r>
            <a:r>
              <a:rPr lang="ja-JP" altLang="en-US" sz="2700" dirty="0">
                <a:solidFill>
                  <a:srgbClr val="FF0000"/>
                </a:solidFill>
                <a:latin typeface="나눔명조" panose="02020603020101020101" pitchFamily="18" charset="-127"/>
              </a:rPr>
              <a:t>❷</a:t>
            </a:r>
            <a:r>
              <a:rPr lang="ja-JP" altLang="en-US" sz="2800" dirty="0">
                <a:latin typeface="Meiryo UI" panose="020B0604030504040204" pitchFamily="34" charset="-128"/>
              </a:rPr>
              <a:t>　</a:t>
            </a:r>
            <a:r>
              <a:rPr lang="ko-KR" altLang="en-US" sz="4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 </a:t>
            </a:r>
            <a:r>
              <a:rPr lang="en-US" altLang="ko-KR" sz="31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N</a:t>
            </a:r>
            <a:r>
              <a:rPr lang="en-US" altLang="ko-KR" sz="4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4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얼마예요</a:t>
            </a:r>
            <a:r>
              <a:rPr lang="en-US" altLang="ko-KR" sz="40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r>
              <a:rPr lang="ja-JP" altLang="en-US" sz="40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7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この～いくらですか。</a:t>
            </a:r>
            <a:r>
              <a:rPr lang="en-US" altLang="ko-KR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/>
            </a:r>
            <a:br>
              <a:rPr lang="en-US" altLang="ko-KR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en-US" altLang="ko-KR" sz="2700" dirty="0">
                <a:latin typeface="Meiryo UI" panose="020B0604030504040204" pitchFamily="34" charset="-128"/>
              </a:rPr>
              <a:t/>
            </a:r>
            <a:br>
              <a:rPr lang="en-US" altLang="ko-KR" sz="2700" dirty="0">
                <a:latin typeface="Meiryo UI" panose="020B0604030504040204" pitchFamily="34" charset="-128"/>
              </a:rPr>
            </a:br>
            <a:r>
              <a:rPr lang="en-US" altLang="ja-JP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友達の服屋品物を指しながら値段を聞いてみましょう</a:t>
            </a:r>
            <a:r>
              <a:rPr lang="en-US" altLang="ja-JP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)</a:t>
            </a:r>
            <a:endParaRPr lang="ko-KR" altLang="en-US" sz="2800" dirty="0">
              <a:latin typeface="HG正楷書体-PRO" panose="03000600000000000000" pitchFamily="66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586993" y="1604029"/>
            <a:ext cx="7261171" cy="4933180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① 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 치마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바지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얼마예요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② 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 신발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구두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얼마예요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ja-JP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③ 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가방 얼마예요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</p:txBody>
      </p:sp>
      <p:pic>
        <p:nvPicPr>
          <p:cNvPr id="1026" name="Picture 2" descr="entry_okaneok.jpg (500Ã5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96" y="2272541"/>
            <a:ext cx="2439707" cy="243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99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60566"/>
            <a:ext cx="12192000" cy="696685"/>
          </a:xfrm>
        </p:spPr>
        <p:txBody>
          <a:bodyPr>
            <a:noAutofit/>
          </a:bodyPr>
          <a:lstStyle/>
          <a:p>
            <a:pPr algn="ctr"/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ショップで店員と客が話しています。よく聞いて質問に答えなさい。</a:t>
            </a: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75771" y="532494"/>
            <a:ext cx="11916229" cy="6094362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7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9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ja-JP" sz="22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ja-JP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❖ 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よく聞いて、内容が一致するものには</a:t>
            </a:r>
            <a:r>
              <a:rPr lang="en-US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O</a:t>
            </a:r>
            <a:r>
              <a:rPr lang="ja-JP" altLang="ja-JP" sz="2200" dirty="0" err="1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、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一致しないものには</a:t>
            </a:r>
            <a:r>
              <a:rPr lang="en-US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X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を書きなさい。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① 여자는 옷을 사러 왔어요</a:t>
            </a:r>
            <a:r>
              <a:rPr lang="en-US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. (    </a:t>
            </a:r>
            <a:r>
              <a:rPr lang="en-US" altLang="ja-JP" sz="2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女は服を買いに来ました。</a:t>
            </a:r>
            <a:endParaRPr lang="ja-JP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② 여자는 빨간색 티셔츠를 샀어요</a:t>
            </a:r>
            <a:r>
              <a:rPr lang="en-US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. (    </a:t>
            </a:r>
            <a:r>
              <a:rPr lang="en-US" altLang="ja-JP" sz="2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女は赤色の</a:t>
            </a:r>
            <a:r>
              <a:rPr lang="en-US" altLang="ja-JP" sz="20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T</a:t>
            </a:r>
            <a:r>
              <a:rPr lang="ja-JP" altLang="en-US" sz="20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シャッスを買いました。</a:t>
            </a:r>
            <a:endParaRPr lang="ja-JP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③ 여자는 </a:t>
            </a:r>
            <a:r>
              <a:rPr lang="en-US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22,000</a:t>
            </a:r>
            <a:r>
              <a:rPr lang="ko-KR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원</a:t>
            </a:r>
            <a:r>
              <a:rPr lang="ko-KR" altLang="ja-JP" sz="2600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짜리</a:t>
            </a:r>
            <a:r>
              <a:rPr lang="ko-KR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티셔츠를 샀어요</a:t>
            </a:r>
            <a:r>
              <a:rPr lang="en-US" altLang="ja-JP" sz="26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. (    )</a:t>
            </a:r>
            <a:r>
              <a:rPr lang="en-US" altLang="ja-JP" sz="2600" dirty="0"/>
              <a:t>	</a:t>
            </a:r>
            <a:endParaRPr lang="en-US" altLang="ja-JP" sz="26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女は</a:t>
            </a:r>
            <a:r>
              <a:rPr lang="en-US" altLang="ja-JP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22,000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ウォン</a:t>
            </a:r>
            <a:r>
              <a:rPr lang="ja-JP" altLang="en-US" sz="2000" dirty="0" smtClean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の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T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シャッスを買いました。</a:t>
            </a:r>
            <a:endParaRPr lang="ja-JP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ko-KR" sz="18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  <p:pic>
        <p:nvPicPr>
          <p:cNvPr id="3" name="39_themedemanabukankoku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flipV="1">
            <a:off x="145143" y="266247"/>
            <a:ext cx="532493" cy="53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73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7504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今日のテーマは「買い物</a:t>
            </a:r>
            <a:r>
              <a:rPr lang="ko-KR" altLang="en-US" sz="2400" b="1" dirty="0">
                <a:latin typeface="HG正楷書体-PRO" panose="03000600000000000000" pitchFamily="66" charset="-128"/>
                <a:ea typeface="맑은 고딕" panose="020B0503020000020004" pitchFamily="50" charset="-127"/>
              </a:rPr>
              <a:t>쇼핑</a:t>
            </a:r>
            <a:r>
              <a:rPr lang="ja-JP" altLang="en-US" sz="24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」です。</a:t>
            </a:r>
            <a:endParaRPr lang="en-US" altLang="ja-JP" sz="2400" b="1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皆さんは買い物が好きですか。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②普通どこで買い物をしますか。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③最近買ったものがありますか。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④何が気に入りましたか。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⑤特別な日にもらいたいものがありますか。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176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96685"/>
          </a:xfrm>
        </p:spPr>
        <p:txBody>
          <a:bodyPr>
            <a:noAutofit/>
          </a:bodyPr>
          <a:lstStyle/>
          <a:p>
            <a:pPr algn="ctr"/>
            <a:r>
              <a:rPr lang="ja-JP" altLang="en-US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</a:t>
            </a:r>
            <a:r>
              <a:rPr lang="ja-JP" altLang="en-US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会話</a:t>
            </a:r>
            <a:r>
              <a:rPr lang="ja-JP" altLang="en-US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</a:t>
            </a:r>
            <a:r>
              <a:rPr lang="ja-JP" altLang="en-US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状況</a:t>
            </a:r>
            <a:r>
              <a:rPr lang="ja-JP" altLang="en-US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と意味を意識し、学習した語彙と文法を確認しながらテキストを読みましょう。</a:t>
            </a:r>
            <a:endParaRPr lang="ko-KR" altLang="en-US" sz="22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75771" y="532494"/>
            <a:ext cx="11916229" cy="6094362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7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9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어서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오세요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en-US" altLang="ko-KR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 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いらっしゃいませ</a:t>
            </a:r>
            <a:r>
              <a:rPr lang="ja-JP" altLang="ko-KR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ko-KR" sz="18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2"/>
            </a:pP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티셔츠 좀 </a:t>
            </a:r>
            <a:r>
              <a:rPr lang="ko-KR" altLang="en-US" dirty="0">
                <a:solidFill>
                  <a:srgbClr val="00B05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보여 주세요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あの、Ｔシャツ </a:t>
            </a:r>
            <a:r>
              <a:rPr lang="ja-JP" altLang="en-US" sz="1800" dirty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見せてください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ko-KR" sz="18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3"/>
            </a:pP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음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b="1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 빨간색 티셔츠는 </a:t>
            </a:r>
            <a:r>
              <a:rPr lang="ko-KR" altLang="en-US" dirty="0">
                <a:solidFill>
                  <a:srgbClr val="00B05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어떠세요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endParaRPr lang="en-US" altLang="ko-KR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うん、</a:t>
            </a:r>
            <a:r>
              <a:rPr lang="ja-JP" altLang="en-US" sz="18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赤色のＴシャツは </a:t>
            </a:r>
            <a:r>
              <a:rPr lang="ja-JP" altLang="en-US" sz="1800" dirty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いかがですか</a:t>
            </a:r>
            <a:r>
              <a:rPr lang="ja-JP" altLang="ko-KR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ko-KR" sz="18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4"/>
            </a:pPr>
            <a:r>
              <a:rPr lang="ko-KR" altLang="en-US" b="1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그건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dirty="0">
                <a:solidFill>
                  <a:srgbClr val="00B05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얼마예요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b="1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</a:t>
            </a:r>
            <a:r>
              <a:rPr lang="ja-JP" altLang="en-US" sz="1800" b="1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それは 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いくらですか。 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	</a:t>
            </a:r>
            <a:r>
              <a:rPr lang="ja-JP" altLang="en-US" sz="1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</a:t>
            </a:r>
            <a:endParaRPr lang="ko-KR" altLang="ko-KR" sz="18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5"/>
            </a:pP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22,000</a:t>
            </a:r>
            <a:r>
              <a:rPr lang="en-US" altLang="ko-KR" sz="16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[</a:t>
            </a:r>
            <a:r>
              <a:rPr lang="ko-KR" altLang="en-US" sz="16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이만 이천</a:t>
            </a:r>
            <a:r>
              <a:rPr lang="en-US" altLang="ko-KR" sz="16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]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원이에요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		</a:t>
            </a:r>
            <a:r>
              <a:rPr lang="ja-JP" altLang="en-US" dirty="0">
                <a:latin typeface="NanumMyeongjo" panose="02020603020101020101" pitchFamily="18" charset="-127"/>
                <a:ea typeface="BatangChe" panose="02030609000101010101" pitchFamily="49" charset="-127"/>
              </a:rPr>
              <a:t>　</a:t>
            </a:r>
            <a:r>
              <a:rPr lang="ja-JP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endParaRPr lang="en-US" altLang="ko-KR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 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２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,000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ウォンです</a:t>
            </a:r>
            <a:r>
              <a:rPr lang="ja-JP" altLang="ko-KR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</a:t>
            </a:r>
          </a:p>
          <a:p>
            <a:pPr marL="0" indent="0">
              <a:buNone/>
            </a:pPr>
            <a:r>
              <a:rPr lang="ja-JP" altLang="en-US" sz="2600" dirty="0" smtClean="0">
                <a:latin typeface="NanumMyeongjo" panose="02020603020101020101" pitchFamily="18" charset="-127"/>
                <a:ea typeface="UD デジタル 教科書体 NK-R" panose="02020400000000000000" pitchFamily="18" charset="-128"/>
              </a:rPr>
              <a:t>⑥</a:t>
            </a:r>
            <a:r>
              <a:rPr lang="ko-KR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en-US" altLang="ja-JP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음</a:t>
            </a:r>
            <a:r>
              <a:rPr lang="en-US" altLang="ko-KR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… </a:t>
            </a:r>
            <a:r>
              <a:rPr lang="ko-KR" altLang="en-US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이건</a:t>
            </a:r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얼마예요</a:t>
            </a:r>
            <a:r>
              <a:rPr lang="en-US" altLang="ko-KR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うん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、</a:t>
            </a:r>
            <a:r>
              <a:rPr lang="ja-JP" altLang="en-US" sz="18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これは </a:t>
            </a: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いくらですか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			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	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	</a:t>
            </a:r>
            <a:endParaRPr lang="en-US" altLang="ko-KR" sz="18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  <p:pic>
        <p:nvPicPr>
          <p:cNvPr id="2050" name="Picture 2" descr="publicdomainq-0000938unj.jpg (900Ã655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385" y="1421262"/>
            <a:ext cx="2543392" cy="185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9_themedemanabukankoku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flipV="1">
            <a:off x="0" y="35484"/>
            <a:ext cx="532493" cy="532493"/>
          </a:xfrm>
          <a:prstGeom prst="rect">
            <a:avLst/>
          </a:prstGeom>
        </p:spPr>
      </p:pic>
      <p:sp>
        <p:nvSpPr>
          <p:cNvPr id="6" name="コンテンツ プレースホルダー 1"/>
          <p:cNvSpPr txBox="1">
            <a:spLocks/>
          </p:cNvSpPr>
          <p:nvPr/>
        </p:nvSpPr>
        <p:spPr>
          <a:xfrm>
            <a:off x="6096000" y="3690270"/>
            <a:ext cx="6096000" cy="2936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 smtClean="0">
                <a:latin typeface="나눔명조" panose="02020603020101020101" pitchFamily="18" charset="-127"/>
                <a:ea typeface="BatangChe" panose="02030609000101010101" pitchFamily="49" charset="-127"/>
              </a:rPr>
              <a:t>⑦ </a:t>
            </a:r>
            <a:r>
              <a:rPr lang="ko-KR" altLang="en-US" b="1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그건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15,000[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만 오천</a:t>
            </a:r>
            <a:r>
              <a:rPr lang="en-US" altLang="ko-KR" dirty="0">
                <a:latin typeface="나눔명조" panose="02020603020101020101" pitchFamily="18" charset="-127"/>
                <a:ea typeface="나눔명조" panose="02020603020101020101" pitchFamily="18" charset="-127"/>
              </a:rPr>
              <a:t>]</a:t>
            </a:r>
            <a:r>
              <a:rPr lang="ko-KR" altLang="en-US" dirty="0">
                <a:latin typeface="나눔명조" panose="02020603020101020101" pitchFamily="18" charset="-127"/>
                <a:ea typeface="나눔명조" panose="02020603020101020101" pitchFamily="18" charset="-127"/>
              </a:rPr>
              <a:t>원이에요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  </a:t>
            </a:r>
            <a:r>
              <a:rPr lang="ja-JP" altLang="en-US" sz="20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それは</a:t>
            </a:r>
            <a:r>
              <a:rPr lang="en-US" altLang="ja-JP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２</a:t>
            </a:r>
            <a:r>
              <a:rPr lang="en-US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,000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ウォンです</a:t>
            </a:r>
            <a:r>
              <a:rPr lang="ja-JP" altLang="ko-KR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ja-JP" altLang="en-US" dirty="0">
                <a:latin typeface="NanumMyeongjo" panose="02020603020101020101" pitchFamily="18" charset="-127"/>
                <a:ea typeface="BatangChe" panose="02030609000101010101" pitchFamily="49" charset="-127"/>
              </a:rPr>
              <a:t>⑧ </a:t>
            </a:r>
            <a:r>
              <a:rPr lang="ko-KR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그래요</a:t>
            </a:r>
            <a:r>
              <a:rPr lang="en-US" altLang="ko-KR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? </a:t>
            </a:r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그럼 </a:t>
            </a:r>
            <a:r>
              <a:rPr lang="ko-KR" altLang="en-US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이거</a:t>
            </a:r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dirty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주세요</a:t>
            </a:r>
            <a:r>
              <a:rPr lang="en-US" altLang="ko-KR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そう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ですか。じゃ、</a:t>
            </a:r>
            <a:r>
              <a:rPr lang="ja-JP" altLang="en-US" sz="20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これ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ja-JP" altLang="en-US" sz="2000" dirty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ください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ja-JP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dirty="0" smtClean="0">
                <a:latin typeface="NanumMyeongjo" panose="02020603020101020101" pitchFamily="18" charset="-127"/>
                <a:ea typeface="BatangChe" panose="02030609000101010101" pitchFamily="49" charset="-127"/>
              </a:rPr>
              <a:t>⑨ </a:t>
            </a:r>
            <a:r>
              <a:rPr lang="ko-KR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네</a:t>
            </a:r>
            <a:r>
              <a:rPr lang="en-US" altLang="ko-KR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dirty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잠시만요</a:t>
            </a:r>
            <a:r>
              <a:rPr lang="en-US" altLang="ko-KR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. </a:t>
            </a:r>
            <a:r>
              <a:rPr lang="ja-JP" altLang="en-US" dirty="0">
                <a:latin typeface="NanumMyeongjo" panose="02020603020101020101" pitchFamily="18" charset="-127"/>
                <a:ea typeface="나눔명조" panose="02020603020101020101" pitchFamily="18" charset="-127"/>
              </a:rPr>
              <a:t>　</a:t>
            </a:r>
            <a:endParaRPr lang="en-US" altLang="ja-JP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はい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、</a:t>
            </a:r>
            <a:r>
              <a:rPr lang="ja-JP" altLang="en-US" sz="2000" dirty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少しお待ちください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　</a:t>
            </a:r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15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248" y="1"/>
            <a:ext cx="11101552" cy="833718"/>
          </a:xfrm>
        </p:spPr>
        <p:txBody>
          <a:bodyPr>
            <a:normAutofit/>
          </a:bodyPr>
          <a:lstStyle/>
          <a:p>
            <a:r>
              <a:rPr lang="en-US" altLang="ja-JP" sz="24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Task1. </a:t>
            </a:r>
            <a:r>
              <a:rPr lang="ja-JP" altLang="ja-JP" sz="24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店で買い物をしてみましょう</a:t>
            </a:r>
            <a:r>
              <a:rPr lang="ja-JP" altLang="ja-JP" sz="24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ko-KR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247" y="833720"/>
            <a:ext cx="11540359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  </a:t>
            </a:r>
            <a:endParaRPr lang="en-US" altLang="ko-KR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en-US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ja-JP" sz="2400" dirty="0" err="1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つの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グループ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(4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人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組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を作ります。一つのグループの学生は｢靴屋｣｢帽子屋｣｢服屋｣「アクセサリー屋」の店員の役をします。他のグループの学生は客の役をします</a:t>
            </a:r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ja-JP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endParaRPr lang="ja-JP" altLang="ja-JP" sz="1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①店員役の学生はそれぞれ「服屋」「靴屋」「帽子屋」「アクセサリー屋」の中から一つ選びます</a:t>
            </a:r>
            <a:r>
              <a:rPr lang="en-US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グループ内で重複しないように</a:t>
            </a:r>
            <a:r>
              <a:rPr lang="en-US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ja-JP" sz="2200" dirty="0" err="1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ja-JP" altLang="ja-JP" sz="2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②それぞれの店で売る商品の「デザイン・色・値段など」を決め、下の欄にメモします。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③準備ができたら、客役の学生はいろいろな店を訪ね、店員とやり取りしながら買い物をします</a:t>
            </a:r>
            <a:r>
              <a:rPr lang="ja-JP" altLang="ja-JP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ja-JP" sz="22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ko-KR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가게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이름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:</a:t>
            </a: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　　　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　　　</a:t>
            </a:r>
            <a:endParaRPr lang="en-US" altLang="ja-JP" sz="2400" b="1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　　　　　　　　</a:t>
            </a:r>
            <a:r>
              <a:rPr lang="en-US" altLang="ja-JP" sz="2400" b="1" u="sng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             </a:t>
            </a:r>
            <a:endParaRPr lang="ja-JP" altLang="ja-JP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④一連の活動が終わったら、グループの役割を交換してもう一度やってみましょう。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⑤何を買いましたか。それらはいくらですか</a:t>
            </a:r>
            <a:r>
              <a:rPr lang="ja-JP" altLang="ja-JP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ja-JP" sz="22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513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247" y="2"/>
            <a:ext cx="11729546" cy="833718"/>
          </a:xfrm>
        </p:spPr>
        <p:txBody>
          <a:bodyPr>
            <a:normAutofit/>
          </a:bodyPr>
          <a:lstStyle/>
          <a:p>
            <a:r>
              <a:rPr lang="en-US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Task2. 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特別な日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誕生日・クリスマス・バレンタインデーなど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に親友にもらいたい・あげたいプレゼントについて調べてみましょう。 </a:t>
            </a: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247" y="833720"/>
            <a:ext cx="11540359" cy="591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  </a:t>
            </a:r>
            <a:endParaRPr lang="en-US" altLang="ko-KR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A: 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생일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크리스마스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발렌타인데이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선물로 뭘 받고</a:t>
            </a:r>
            <a:r>
              <a:rPr lang="en-US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주고 싶어요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　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誕生日・クリスマス・バレンタインデー</a:t>
            </a:r>
            <a:r>
              <a:rPr lang="en-US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プレゼントで何をもらいたい・あげたいですか。</a:t>
            </a:r>
            <a:endParaRPr lang="ja-JP" altLang="ja-JP" sz="1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B: </a:t>
            </a:r>
            <a:r>
              <a:rPr lang="en-US" altLang="ja-JP" sz="2400" u="sng" dirty="0">
                <a:latin typeface="NanumGothic" panose="020D0604000000000000" pitchFamily="34" charset="-127"/>
                <a:ea typeface="NanumGothic" panose="020D0604000000000000" pitchFamily="34" charset="-127"/>
              </a:rPr>
              <a:t>                   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을</a:t>
            </a:r>
            <a:r>
              <a:rPr lang="en-US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를 받고</a:t>
            </a:r>
            <a:r>
              <a:rPr lang="en-US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주고 싶어요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</a:t>
            </a:r>
            <a:endParaRPr lang="en-US" altLang="ja-JP" sz="2400" b="1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　＿＿＿＿をもらいたい・あげたいです。</a:t>
            </a:r>
            <a:endParaRPr lang="ja-JP" altLang="ja-JP" sz="1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1600" b="1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2400" b="1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2400" b="1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22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22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ja-JP" altLang="ja-JP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①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友達が一番もらいたいもの・あげたいものは何ですか。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　　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ja-JP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　　　　　　　　　　　　</a:t>
            </a:r>
            <a:r>
              <a:rPr lang="en-US" altLang="ja-JP" sz="2400" b="1" u="sng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             </a:t>
            </a:r>
            <a:endParaRPr lang="ja-JP" altLang="ja-JP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20000"/>
              </a:lnSpc>
              <a:buNone/>
            </a:pPr>
            <a:endParaRPr lang="ja-JP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208730"/>
              </p:ext>
            </p:extLst>
          </p:nvPr>
        </p:nvGraphicFramePr>
        <p:xfrm>
          <a:off x="455449" y="3197654"/>
          <a:ext cx="8127999" cy="1828800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2709333"/>
                <a:gridCol w="2709333"/>
                <a:gridCol w="2709333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2400" dirty="0" smtClean="0"/>
                        <a:t>받고 싶은 선물</a:t>
                      </a:r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2400" dirty="0" smtClean="0"/>
                        <a:t>주고 싶은 선물</a:t>
                      </a:r>
                      <a:endParaRPr kumimoji="1" lang="ja-JP" altLang="en-US" sz="2400" dirty="0" smtClean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ko-KR" altLang="en-US" sz="2400" dirty="0" smtClean="0">
                          <a:solidFill>
                            <a:srgbClr val="002060"/>
                          </a:solidFill>
                        </a:rPr>
                        <a:t>나</a:t>
                      </a:r>
                      <a:endParaRPr kumimoji="1" lang="ja-JP" altLang="en-US" sz="2400" dirty="0">
                        <a:solidFill>
                          <a:srgbClr val="002060"/>
                        </a:solidFill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ko-KR" altLang="en-US" sz="2400" dirty="0" smtClean="0">
                          <a:solidFill>
                            <a:srgbClr val="002060"/>
                          </a:solidFill>
                        </a:rPr>
                        <a:t>친구</a:t>
                      </a:r>
                      <a:r>
                        <a:rPr kumimoji="1" lang="en-US" altLang="ko-KR" sz="24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002060"/>
                        </a:solidFill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ko-KR" altLang="en-US" sz="2400" dirty="0" smtClean="0">
                          <a:solidFill>
                            <a:srgbClr val="002060"/>
                          </a:solidFill>
                        </a:rPr>
                        <a:t>친구</a:t>
                      </a:r>
                      <a:r>
                        <a:rPr kumimoji="1" lang="en-US" altLang="ko-KR" sz="24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kumimoji="1" lang="ja-JP" altLang="en-US" sz="2400" dirty="0">
                        <a:solidFill>
                          <a:srgbClr val="002060"/>
                        </a:solidFill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57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47299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28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学習目標の</a:t>
            </a:r>
            <a:r>
              <a:rPr lang="en-US" altLang="ja-JP" sz="28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Check</a:t>
            </a:r>
            <a:endParaRPr lang="ko-KR" altLang="en-US" sz="28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000" dirty="0">
              <a:solidFill>
                <a:srgbClr val="FF0000"/>
              </a:solidFill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000" dirty="0">
              <a:solidFill>
                <a:srgbClr val="FF0000"/>
              </a:solidFill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①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ファッション関連の表現を理解し、店で気に入った品物を買うことが出来る。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ko-KR" altLang="ko-KR" sz="24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0" indent="0">
              <a:buNone/>
            </a:pP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②｢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服・アクセサリ等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｣｢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買い物・ふぁっそん関連動詞・形容詞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色を含む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｣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について言ってみましょう。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ko-KR" altLang="ko-KR" sz="24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0" indent="0">
              <a:buNone/>
            </a:pP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③｢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この・その・あの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｣｢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これ・それ・あれ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｣｢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ここ・そこ・あそこ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｣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「いくらですか」「金額」を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表す韓国語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を言ってみましょう</a:t>
            </a:r>
            <a:r>
              <a:rPr lang="ja-JP" altLang="ko-KR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ko-KR" sz="2400" dirty="0">
              <a:latin typeface="UD デジタル 教科書体 NK-R" panose="02020400000000000000" pitchFamily="18" charset="-128"/>
              <a:ea typeface="BatangChe" panose="02030609000101010101" pitchFamily="49" charset="-127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ko-KR" altLang="en-US" sz="2400" dirty="0">
              <a:latin typeface="HG正楷書体-PRO" panose="03000600000000000000" pitchFamily="66" charset="-128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59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7504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韓国の大学生が特別な日に「彼氏・彼女からもらいたいプレゼント」を調査しました。①と②は何でしょうか。</a:t>
            </a: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  <p:pic>
        <p:nvPicPr>
          <p:cNvPr id="2051" name="図 1531" descr="EMB000008d80e1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" t="1384" r="671" b="948"/>
          <a:stretch>
            <a:fillRect/>
          </a:stretch>
        </p:blipFill>
        <p:spPr bwMode="auto">
          <a:xfrm>
            <a:off x="463744" y="1808629"/>
            <a:ext cx="5738915" cy="341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 descr="EMB000008d80e1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t="2003" r="6122" b="2231"/>
          <a:stretch>
            <a:fillRect/>
          </a:stretch>
        </p:blipFill>
        <p:spPr bwMode="auto">
          <a:xfrm>
            <a:off x="6096000" y="1808629"/>
            <a:ext cx="5632256" cy="3416514"/>
          </a:xfrm>
          <a:prstGeom prst="rect">
            <a:avLst/>
          </a:prstGeom>
          <a:noFill/>
        </p:spPr>
      </p:pic>
      <p:sp>
        <p:nvSpPr>
          <p:cNvPr id="6" name="正方形/長方形 5"/>
          <p:cNvSpPr/>
          <p:nvPr/>
        </p:nvSpPr>
        <p:spPr>
          <a:xfrm>
            <a:off x="4339772" y="5903258"/>
            <a:ext cx="226977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시계</a:t>
            </a:r>
            <a:endParaRPr lang="ko-KR" altLang="en-US" sz="2400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352972" y="5851391"/>
            <a:ext cx="226977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목걸이</a:t>
            </a:r>
            <a:endParaRPr lang="ko-KR" altLang="en-US" sz="2400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cxnSp>
        <p:nvCxnSpPr>
          <p:cNvPr id="5" name="直線矢印コネクタ 4"/>
          <p:cNvCxnSpPr>
            <a:endCxn id="6" idx="0"/>
          </p:cNvCxnSpPr>
          <p:nvPr/>
        </p:nvCxnSpPr>
        <p:spPr>
          <a:xfrm>
            <a:off x="5196113" y="5164738"/>
            <a:ext cx="278549" cy="738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9361714" y="5210042"/>
            <a:ext cx="250949" cy="693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82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2771" y="0"/>
            <a:ext cx="11426372" cy="833718"/>
          </a:xfrm>
        </p:spPr>
        <p:txBody>
          <a:bodyPr>
            <a:normAutofit/>
          </a:bodyPr>
          <a:lstStyle/>
          <a:p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ファッション関連表現</a:t>
            </a:r>
            <a:endParaRPr lang="ko-KR" altLang="en-US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62857" y="899457"/>
            <a:ext cx="11466286" cy="59585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ko-KR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  </a:t>
            </a:r>
            <a:endParaRPr lang="en-US" altLang="ko-KR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-15205" y="3706251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치마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スカート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653002" y="1578008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모자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帽子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313483" y="5310518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신발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履物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372910" y="6084259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구두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靴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339" y="1460914"/>
            <a:ext cx="5567152" cy="4998065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3392784" y="597646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옷</a:t>
            </a:r>
            <a:r>
              <a:rPr lang="en-US" altLang="ja-JP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服</a:t>
            </a:r>
            <a:r>
              <a:rPr lang="en-US" altLang="ja-JP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8372910" y="4411379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바지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ズボン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8421428" y="3274893"/>
            <a:ext cx="297628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티셔츠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シャッス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-211148" y="5530152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가방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カバン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24" name="Picture 2" descr="ãã¡ãã·ã§ã³ã¢ã¤ãã ã®ã¤ã©ã¹ã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3" t="47860" r="47261" b="26655"/>
          <a:stretch/>
        </p:blipFill>
        <p:spPr bwMode="auto">
          <a:xfrm>
            <a:off x="6669947" y="80106"/>
            <a:ext cx="1801152" cy="187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8313483" y="713343"/>
            <a:ext cx="2049717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속옷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下着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9942637" y="5782448"/>
            <a:ext cx="234695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양말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靴下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27" name="Picture 2" descr="ãã¡ãã·ã§ã³ã¢ã¤ãã ã®ã¤ã©ã¹ã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5" t="87445" r="30818" b="1380"/>
          <a:stretch/>
        </p:blipFill>
        <p:spPr bwMode="auto">
          <a:xfrm>
            <a:off x="10479938" y="1690974"/>
            <a:ext cx="1403174" cy="87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正方形/長方形 28"/>
          <p:cNvSpPr/>
          <p:nvPr/>
        </p:nvSpPr>
        <p:spPr>
          <a:xfrm>
            <a:off x="10214828" y="2706650"/>
            <a:ext cx="1992377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안경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眼鏡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48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46742" y="106680"/>
            <a:ext cx="11138853" cy="833718"/>
          </a:xfrm>
        </p:spPr>
        <p:txBody>
          <a:bodyPr>
            <a:normAutofit/>
          </a:bodyPr>
          <a:lstStyle/>
          <a:p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❷　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買い物・ファッション関連表現</a:t>
            </a:r>
            <a:endParaRPr lang="ko-KR" altLang="en-US" sz="28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1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6742" y="940398"/>
            <a:ext cx="11727544" cy="5721659"/>
          </a:xfrm>
        </p:spPr>
        <p:txBody>
          <a:bodyPr>
            <a:normAutofit/>
          </a:bodyPr>
          <a:lstStyle/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2050" name="Picture 2" descr="http://livedoor.blogimg.jp/nuinui358/imgs/3/7/37633e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6" y="1774116"/>
            <a:ext cx="2176689" cy="175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goki-001.gif (188Ã34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166" y="1007203"/>
            <a:ext cx="1209910" cy="221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69146439-man-takes-off-his-pants-and-shows-his-ass.jpg (1300Ã1300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8" t="17149" r="16586" b="12244"/>
          <a:stretch/>
        </p:blipFill>
        <p:spPr bwMode="auto">
          <a:xfrm>
            <a:off x="6052604" y="1294020"/>
            <a:ext cx="1517708" cy="178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é´ãå±¥ãã¤ã©ã¹ã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9" y="4260169"/>
            <a:ext cx="19431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air_skinhead_megane.png (282Ã35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758" y="4317614"/>
            <a:ext cx="1024195" cy="127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boushi_cap_girl.png (341Ã40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693" y="4380528"/>
            <a:ext cx="1038021" cy="121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19"/>
          <p:cNvSpPr/>
          <p:nvPr/>
        </p:nvSpPr>
        <p:spPr>
          <a:xfrm>
            <a:off x="-82302" y="1181141"/>
            <a:ext cx="395761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옷을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사다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服を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買う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985092" y="3352948"/>
            <a:ext cx="3957616" cy="9223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옷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치마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바지를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입다</a:t>
            </a:r>
            <a:endParaRPr lang="en-US" altLang="ko-KR" sz="2800" dirty="0" smtClean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服・スカート・ズボンを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着る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307694" y="2778959"/>
            <a:ext cx="4929212" cy="9223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옷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신발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안경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모자를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벗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다</a:t>
            </a:r>
            <a:endParaRPr lang="en-US" altLang="ko-KR" sz="2800" dirty="0" smtClean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服・靴・眼鏡・帽子を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着る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2562782" y="5212668"/>
            <a:ext cx="4511293" cy="9223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신발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구두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양말을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신다</a:t>
            </a:r>
            <a:endParaRPr lang="en-US" altLang="ko-KR" sz="2800" dirty="0" smtClean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履物・靴・靴下を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着る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2068" name="Picture 20" descr="450-20130514113350228716.jpg (500Ã483)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1" t="7746" r="12391" b="10858"/>
          <a:stretch/>
        </p:blipFill>
        <p:spPr bwMode="auto">
          <a:xfrm>
            <a:off x="10027997" y="4430666"/>
            <a:ext cx="995527" cy="11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7268534" y="5670753"/>
            <a:ext cx="4511293" cy="9223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모자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안경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우산</a:t>
            </a:r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을</a:t>
            </a:r>
            <a:r>
              <a:rPr lang="en-US" altLang="ko-KR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쓰다</a:t>
            </a:r>
            <a:endParaRPr lang="en-US" altLang="ko-KR" sz="2800" dirty="0" smtClean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帽子・眼鏡・</a:t>
            </a:r>
            <a:r>
              <a:rPr lang="ja-JP" altLang="en-US" sz="20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傘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着る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109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❷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</a:t>
            </a:r>
            <a:r>
              <a:rPr lang="ja-JP" altLang="en-US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買い物・ファッション関連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表現</a:t>
            </a:r>
            <a:r>
              <a:rPr lang="en-US" altLang="ja-JP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形容詞</a:t>
            </a:r>
            <a:r>
              <a:rPr lang="en-US" altLang="ja-JP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endParaRPr lang="ko-KR" altLang="en-US" sz="2800" dirty="0">
              <a:latin typeface="Meiryo UI" panose="020B0604030504040204" pitchFamily="34" charset="-128"/>
            </a:endParaRPr>
          </a:p>
        </p:txBody>
      </p:sp>
      <p:pic>
        <p:nvPicPr>
          <p:cNvPr id="1032" name="Picture 8" descr="f0060760_0455831.jpg (811×538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69" y="4904377"/>
            <a:ext cx="2392641" cy="158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-i.huffpost.com/gen/5350276/thumbs/o-JK-570.jpg?7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" t="2276" r="46459" b="1228"/>
          <a:stretch/>
        </p:blipFill>
        <p:spPr bwMode="auto">
          <a:xfrm>
            <a:off x="689271" y="1753045"/>
            <a:ext cx="172235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-82302" y="1181141"/>
            <a:ext cx="395761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유행하다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流行っている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3078" name="Picture 6" descr="original.jpg (770Ã1027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595" y="1377278"/>
            <a:ext cx="1536724" cy="204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ownload.jsp (567Ã610)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744" y="1438530"/>
            <a:ext cx="1848215" cy="198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nefuda_takai.png (737×80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681" y="3419706"/>
            <a:ext cx="1458750" cy="158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3610521" y="3572880"/>
            <a:ext cx="3004402" cy="98460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귀엽다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可愛い</a:t>
            </a:r>
            <a:endParaRPr lang="en-US" altLang="ko-KR" sz="20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예쁘다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綺麗だ</a:t>
            </a:r>
            <a:endParaRPr lang="en-US" altLang="ko-KR" sz="28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51744" y="3572880"/>
            <a:ext cx="3004402" cy="98460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멋있다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カッコいい</a:t>
            </a:r>
            <a:endParaRPr lang="en-US" altLang="ko-KR" sz="20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ko-KR" sz="28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204826" y="5114650"/>
            <a:ext cx="3095133" cy="15181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사이즈가</a:t>
            </a:r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サイズか</a:t>
            </a:r>
            <a:endParaRPr lang="en-US" altLang="ko-KR" sz="2800" dirty="0" smtClean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크다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大きい</a:t>
            </a:r>
            <a:endParaRPr lang="en-US" altLang="ko-KR" sz="20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ko-KR" altLang="en-US" sz="28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작다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小さい</a:t>
            </a:r>
            <a:endParaRPr lang="en-US" altLang="ko-KR" sz="2800" dirty="0" smtClean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299959" y="2403827"/>
            <a:ext cx="395761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가격이</a:t>
            </a:r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싸다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値段が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安い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21" name="Picture 6" descr="nefuda_yasui.png (737×80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406" y="721959"/>
            <a:ext cx="1367300" cy="148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正方形/長方形 21"/>
          <p:cNvSpPr/>
          <p:nvPr/>
        </p:nvSpPr>
        <p:spPr>
          <a:xfrm>
            <a:off x="7997371" y="5070882"/>
            <a:ext cx="419859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가격이</a:t>
            </a:r>
            <a:r>
              <a:rPr lang="en-US" altLang="ko-KR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) 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비싸다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値段が</a:t>
            </a:r>
            <a:r>
              <a:rPr lang="en-US" altLang="ja-JP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高い</a:t>
            </a:r>
            <a:endParaRPr lang="ko-KR" altLang="en-US" sz="20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790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4800" y="106680"/>
            <a:ext cx="11080796" cy="833718"/>
          </a:xfrm>
        </p:spPr>
        <p:txBody>
          <a:bodyPr>
            <a:normAutofit/>
          </a:bodyPr>
          <a:lstStyle/>
          <a:p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❸ 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</a:t>
            </a:r>
            <a:r>
              <a:rPr lang="ja-JP" altLang="en-US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色」</a:t>
            </a:r>
            <a:endParaRPr lang="ko-KR" altLang="en-US" sz="2800" dirty="0"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0" y="833720"/>
            <a:ext cx="11353800" cy="5916704"/>
          </a:xfrm>
        </p:spPr>
        <p:txBody>
          <a:bodyPr>
            <a:normAutofit/>
          </a:bodyPr>
          <a:lstStyle/>
          <a:p>
            <a:endParaRPr lang="en-US" altLang="ja-JP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endParaRPr lang="en-US" altLang="ja-JP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endParaRPr lang="en-US" altLang="ja-JP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99" y="1392195"/>
            <a:ext cx="9964537" cy="4573097"/>
          </a:xfrm>
          <a:prstGeom prst="rect">
            <a:avLst/>
          </a:prstGeom>
        </p:spPr>
      </p:pic>
      <p:cxnSp>
        <p:nvCxnSpPr>
          <p:cNvPr id="7" name="直線矢印コネクタ 6"/>
          <p:cNvCxnSpPr/>
          <p:nvPr/>
        </p:nvCxnSpPr>
        <p:spPr>
          <a:xfrm flipV="1">
            <a:off x="8656752" y="1451185"/>
            <a:ext cx="0" cy="6686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 flipV="1">
            <a:off x="3726163" y="1451185"/>
            <a:ext cx="0" cy="6686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V="1">
            <a:off x="1883916" y="1563244"/>
            <a:ext cx="0" cy="6686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5254454" y="5898980"/>
            <a:ext cx="0" cy="466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>
            <a:off x="7029658" y="5898980"/>
            <a:ext cx="0" cy="466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>
            <a:off x="8656752" y="5898980"/>
            <a:ext cx="0" cy="466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1018599" y="974013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검은색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2999787" y="969893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파란색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6233152" y="6373858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흰색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452539" y="6406203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빨간색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7930376" y="6383474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노란색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7831292" y="940398"/>
            <a:ext cx="1452752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녹색</a:t>
            </a:r>
          </a:p>
        </p:txBody>
      </p:sp>
    </p:spTree>
    <p:extLst>
      <p:ext uri="{BB962C8B-B14F-4D97-AF65-F5344CB8AC3E}">
        <p14:creationId xmlns:p14="http://schemas.microsoft.com/office/powerpoint/2010/main" val="383187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16113"/>
            <a:ext cx="11353800" cy="699246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 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❹</a:t>
            </a:r>
            <a:r>
              <a:rPr lang="ja-JP" altLang="en-US" sz="2800" dirty="0" smtClean="0">
                <a:latin typeface="나눔명조" panose="02020603020101020101" pitchFamily="18" charset="-127"/>
              </a:rPr>
              <a:t> </a:t>
            </a:r>
            <a:r>
              <a:rPr lang="ja-JP" altLang="en-US" sz="2800" dirty="0" smtClean="0">
                <a:latin typeface="HGSeikaishotaiPRO" panose="03000600000000000000" pitchFamily="66" charset="-128"/>
                <a:ea typeface="HGSeikaishotaiPRO" panose="03000600000000000000" pitchFamily="66" charset="-128"/>
              </a:rPr>
              <a:t>指示語 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(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이</a:t>
            </a:r>
            <a:r>
              <a:rPr lang="ja-JP" altLang="en-US" sz="1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この・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그</a:t>
            </a:r>
            <a:r>
              <a:rPr lang="ja-JP" altLang="en-US" sz="1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その・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저</a:t>
            </a:r>
            <a:r>
              <a:rPr lang="ja-JP" altLang="en-US" sz="1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あの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en-US" altLang="ko-KR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&amp;</a:t>
            </a:r>
            <a:r>
              <a:rPr lang="ko-KR" altLang="en-US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  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이것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これ・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그것</a:t>
            </a:r>
            <a:r>
              <a:rPr lang="ja-JP" altLang="en-US" sz="1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それ・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저것</a:t>
            </a:r>
            <a:r>
              <a:rPr lang="ja-JP" altLang="en-US" sz="18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あれ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)</a:t>
            </a:r>
            <a:endParaRPr lang="ko-KR" altLang="en-US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1129552"/>
            <a:ext cx="10515600" cy="5728447"/>
          </a:xfrm>
        </p:spPr>
        <p:txBody>
          <a:bodyPr>
            <a:normAutofit/>
          </a:bodyPr>
          <a:lstStyle/>
          <a:p>
            <a:endParaRPr lang="en-US" altLang="ja-JP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r>
              <a:rPr lang="en-US" altLang="ja-JP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    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이것은 사과예요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r>
              <a:rPr lang="ja-JP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これはリンゴです。</a:t>
            </a:r>
            <a:endParaRPr lang="en-US" altLang="ko-KR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ja-JP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     </a:t>
            </a:r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endParaRPr lang="en-US" altLang="ja-JP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        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그것은 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사과예요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r>
              <a:rPr lang="en-US" altLang="ja-JP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</a:p>
          <a:p>
            <a:pPr marL="0" indent="0">
              <a:buNone/>
            </a:pPr>
            <a:r>
              <a:rPr lang="ja-JP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それはリンゴです。</a:t>
            </a:r>
            <a:r>
              <a:rPr lang="en-US" altLang="ja-JP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   </a:t>
            </a:r>
            <a:endParaRPr lang="en-US" altLang="ja-JP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         </a:t>
            </a:r>
          </a:p>
          <a:p>
            <a:pPr marL="0" indent="0">
              <a:buNone/>
            </a:pPr>
            <a:r>
              <a:rPr lang="ja-JP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　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저것은 사과예요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ja-JP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en-US" altLang="ja-JP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        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あれはリンゴです。</a:t>
            </a:r>
            <a:r>
              <a:rPr lang="en-US" altLang="ja-JP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5122" name="Picture 2" descr="kosoado2_kore.png (613Ã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6" y="1060364"/>
            <a:ext cx="1201832" cy="156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kosoado2_sore.png (230Ã30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0" y="2978256"/>
            <a:ext cx="1073716" cy="140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kosoado2_are.png (800Ã689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45" y="5223796"/>
            <a:ext cx="1434032" cy="12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f0060760_219435.jpg (682Ã571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881" y="1129552"/>
            <a:ext cx="1225138" cy="102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f0060760_2110631.jpg (733Ã574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966" y="3054320"/>
            <a:ext cx="1310341" cy="102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f0060760_21102137.jpg (762Ã564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966" y="4927814"/>
            <a:ext cx="1657185" cy="122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124910" y="1115038"/>
            <a:ext cx="1108804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이것</a:t>
            </a:r>
            <a:endParaRPr lang="ko-KR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6146" name="Picture 2" descr="Captura34-1-500x302.png (500Ã302)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4919" r="14553"/>
          <a:stretch/>
        </p:blipFill>
        <p:spPr bwMode="auto">
          <a:xfrm>
            <a:off x="6096000" y="861352"/>
            <a:ext cx="1642655" cy="124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aptura35-1-500x311.png (500Ã311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113" y="2830691"/>
            <a:ext cx="2114592" cy="131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aptura36-1-500x302.png (500Ã302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134" y="4774354"/>
            <a:ext cx="2284830" cy="138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279776" y="3018329"/>
            <a:ext cx="1108804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그</a:t>
            </a:r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것</a:t>
            </a:r>
            <a:endParaRPr lang="ko-KR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77141" y="5208321"/>
            <a:ext cx="1108804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저</a:t>
            </a:r>
            <a:r>
              <a:rPr lang="ko-KR" altLang="en-US" sz="24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것</a:t>
            </a:r>
            <a:endParaRPr lang="ko-KR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288690" y="2262169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이것은 책이에요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300266" y="4254497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그것은 책</a:t>
            </a:r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455720" y="6295272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저것</a:t>
            </a:r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은 책이에요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8544293" y="2328799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이것은 연필이에요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8544293" y="4348626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그</a:t>
            </a:r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것은 연필이에요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8301464" y="6364460"/>
            <a:ext cx="3470566" cy="411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저</a:t>
            </a:r>
            <a:r>
              <a:rPr lang="ko-KR" altLang="en-US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것은 연필이에요</a:t>
            </a:r>
            <a:r>
              <a:rPr lang="en-US" altLang="ko-KR" sz="2000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endParaRPr lang="ko-KR" altLang="en-US" sz="1600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94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7" grpId="0" animBg="1"/>
      <p:bldP spid="18" grpId="0" animBg="1"/>
      <p:bldP spid="16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-1" y="-13139"/>
            <a:ext cx="14485037" cy="833718"/>
          </a:xfrm>
        </p:spPr>
        <p:txBody>
          <a:bodyPr>
            <a:normAutofit/>
          </a:bodyPr>
          <a:lstStyle/>
          <a:p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❹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－</a:t>
            </a:r>
            <a:r>
              <a:rPr lang="en-US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</a:t>
            </a:r>
            <a:r>
              <a:rPr lang="ja-JP" altLang="en-US" sz="2400" dirty="0">
                <a:solidFill>
                  <a:srgbClr val="FF0000"/>
                </a:solidFill>
                <a:latin typeface="나눔명조" panose="02020603020101020101" pitchFamily="18" charset="-127"/>
              </a:rPr>
              <a:t> </a:t>
            </a:r>
            <a:r>
              <a:rPr lang="ja-JP" altLang="en-US" sz="2400" dirty="0">
                <a:latin typeface="나눔명조" panose="02020603020101020101" pitchFamily="18" charset="-127"/>
              </a:rPr>
              <a:t>　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指示語</a:t>
            </a:r>
            <a:r>
              <a:rPr lang="en-US" altLang="ja-JP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그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저  이것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그것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/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저것</a:t>
            </a:r>
            <a:r>
              <a:rPr lang="en-US" altLang="ja-JP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)</a:t>
            </a:r>
            <a:endParaRPr lang="ko-KR" altLang="en-US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86966" y="903503"/>
            <a:ext cx="13378206" cy="5916704"/>
          </a:xfrm>
        </p:spPr>
        <p:txBody>
          <a:bodyPr>
            <a:normAutofit/>
          </a:bodyPr>
          <a:lstStyle/>
          <a:p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endParaRPr lang="en-US" altLang="ja-JP" sz="24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2058" name="Picture 10" descr="kosoado2_kore.png (230×3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42" y="1831474"/>
            <a:ext cx="1146952" cy="117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kosoado2_sore.png (230×30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61" y="1952836"/>
            <a:ext cx="1039310" cy="106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kosoado2_are.png (350×30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653" y="1919832"/>
            <a:ext cx="1608854" cy="108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正方形/長方形 18"/>
          <p:cNvSpPr/>
          <p:nvPr/>
        </p:nvSpPr>
        <p:spPr>
          <a:xfrm>
            <a:off x="81394" y="1362618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것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이거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325103" y="1362618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것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그거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05969" y="3162941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사과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2201327" y="3156809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사과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4296685" y="3156809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사과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4325288" y="1360189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것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(</a:t>
            </a:r>
            <a:r>
              <a:rPr lang="ko-KR" altLang="en-US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저거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)</a:t>
            </a:r>
            <a:endParaRPr lang="ko-KR" altLang="en-US" sz="2400" dirty="0">
              <a:solidFill>
                <a:schemeClr val="tx1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21" name="Picture 2" descr="Captura34-1-500x302.png (500Ã302)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4919" r="14553"/>
          <a:stretch/>
        </p:blipFill>
        <p:spPr bwMode="auto">
          <a:xfrm>
            <a:off x="315890" y="4023202"/>
            <a:ext cx="1642655" cy="124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aptura35-1-500x311.png (500Ã311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14" y="4023202"/>
            <a:ext cx="2114592" cy="131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Captura36-1-500x302.png (500Ã302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678" y="4065292"/>
            <a:ext cx="2284830" cy="138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正方形/長方形 29"/>
          <p:cNvSpPr/>
          <p:nvPr/>
        </p:nvSpPr>
        <p:spPr>
          <a:xfrm>
            <a:off x="105968" y="5648277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1954195" y="5652174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</a:t>
            </a:r>
            <a:r>
              <a:rPr lang="en-US" altLang="ko-KR" sz="24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381779" y="5648277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en-US" altLang="ko-KR" sz="24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책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3" name="Picture 10" descr="f0060760_219435.jpg (682Ã571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589" y="1073217"/>
            <a:ext cx="1225138" cy="102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f0060760_2110631.jpg (733Ã574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732" y="2637377"/>
            <a:ext cx="1310341" cy="102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f0060760_21102137.jpg (762Ã564)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123" y="4274948"/>
            <a:ext cx="1657185" cy="122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正方形/長方形 39"/>
          <p:cNvSpPr/>
          <p:nvPr/>
        </p:nvSpPr>
        <p:spPr>
          <a:xfrm>
            <a:off x="8645695" y="1699849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이</a:t>
            </a:r>
            <a:r>
              <a:rPr lang="en-US" altLang="ko-KR" sz="2400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연필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8974659" y="3172907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</a:t>
            </a:r>
            <a:r>
              <a:rPr lang="en-US" altLang="ko-KR" sz="24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연필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9041191" y="4789691"/>
            <a:ext cx="1848227" cy="45179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저</a:t>
            </a:r>
            <a:r>
              <a:rPr lang="en-US" altLang="ko-KR" sz="2400" dirty="0" smtClean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연필</a:t>
            </a:r>
            <a:endParaRPr lang="ko-KR" altLang="en-US" sz="2400" dirty="0">
              <a:solidFill>
                <a:srgbClr val="0070C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388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20" grpId="0" animBg="1"/>
      <p:bldP spid="22" grpId="0" animBg="1"/>
      <p:bldP spid="23" grpId="0" animBg="1"/>
      <p:bldP spid="28" grpId="0" animBg="1"/>
      <p:bldP spid="30" grpId="0" animBg="1"/>
      <p:bldP spid="31" grpId="0" animBg="1"/>
      <p:bldP spid="32" grpId="0" animBg="1"/>
      <p:bldP spid="40" grpId="0" animBg="1"/>
      <p:bldP spid="41" grpId="0" animBg="1"/>
      <p:bldP spid="4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</TotalTime>
  <Words>965</Words>
  <Application>Microsoft Office PowerPoint</Application>
  <PresentationFormat>ワイド画面</PresentationFormat>
  <Paragraphs>325</Paragraphs>
  <Slides>23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38" baseType="lpstr">
      <vt:lpstr>BatangChe</vt:lpstr>
      <vt:lpstr>HG正楷書体-PRO</vt:lpstr>
      <vt:lpstr>HG正楷書体-PRO</vt:lpstr>
      <vt:lpstr>맑은 고딕</vt:lpstr>
      <vt:lpstr>맑은 고딕</vt:lpstr>
      <vt:lpstr>Meiryo UI</vt:lpstr>
      <vt:lpstr>ＭＳ Ｐゴシック</vt:lpstr>
      <vt:lpstr>NanumGothic</vt:lpstr>
      <vt:lpstr>NanumMyeongjo</vt:lpstr>
      <vt:lpstr>UD デジタル 教科書体 NK-R</vt:lpstr>
      <vt:lpstr>나눔고딕</vt:lpstr>
      <vt:lpstr>나눔명조</vt:lpstr>
      <vt:lpstr>Arial</vt:lpstr>
      <vt:lpstr>Times New Roman</vt:lpstr>
      <vt:lpstr>Office テーマ</vt:lpstr>
      <vt:lpstr>第15講　買い物(쇼핑)</vt:lpstr>
      <vt:lpstr>PowerPoint プレゼンテーション</vt:lpstr>
      <vt:lpstr>PowerPoint プレゼンテーション</vt:lpstr>
      <vt:lpstr>ファッション関連表現</vt:lpstr>
      <vt:lpstr>❷　買い物・ファッション関連表現</vt:lpstr>
      <vt:lpstr>　❷　買い物・ファッション関連表現(形容詞)</vt:lpstr>
      <vt:lpstr>❸ 「色」</vt:lpstr>
      <vt:lpstr> ❹ 指示語 (이この・그その・저あの &amp;  이것これ・그것それ・저것あれ)</vt:lpstr>
      <vt:lpstr> ❹－2 　指示語(이/그/저  이것/그것/저것)</vt:lpstr>
      <vt:lpstr>  &lt;参考&gt;</vt:lpstr>
      <vt:lpstr> 1-1. 教室にある物や、友達が持っている物について尋ね合いましょう。</vt:lpstr>
      <vt:lpstr>PowerPoint プレゼンテーション</vt:lpstr>
      <vt:lpstr>PowerPoint プレゼンテーション</vt:lpstr>
      <vt:lpstr> Q3. (이것=이 N, 그것=그 N, 저것=저 N)</vt:lpstr>
      <vt:lpstr>❺ 얼마예요?　いくらですか。</vt:lpstr>
      <vt:lpstr>PowerPoint プレゼンテーション</vt:lpstr>
      <vt:lpstr>　Q1.　얼마예요?　いくらですか。</vt:lpstr>
      <vt:lpstr>　Q2+❷　이 N 얼마예요?　この～いくらですか。  (友達の服屋品物を指しながら値段を聞いてみましょう)</vt:lpstr>
      <vt:lpstr>ショップで店員と客が話しています。よく聞いて質問に答えなさい。</vt:lpstr>
      <vt:lpstr>   会話の状況と意味を意識し、学習した語彙と文法を確認しながらテキストを読みましょう。</vt:lpstr>
      <vt:lpstr>Task1. 店で買い物をしてみましょう。</vt:lpstr>
      <vt:lpstr>Task2. 特別な日(誕生日・クリスマス・バレンタインデーなど)に親友にもらいたい・あげたいプレゼントについて調べてみましょう。 </vt:lpstr>
      <vt:lpstr>学習目標のCheck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Kim ChangGoo</dc:creator>
  <cp:lastModifiedBy>MyPC</cp:lastModifiedBy>
  <cp:revision>717</cp:revision>
  <dcterms:created xsi:type="dcterms:W3CDTF">2017-03-13T05:07:43Z</dcterms:created>
  <dcterms:modified xsi:type="dcterms:W3CDTF">2018-12-25T01:06:51Z</dcterms:modified>
</cp:coreProperties>
</file>