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319" r:id="rId4"/>
    <p:sldId id="320" r:id="rId5"/>
    <p:sldId id="324" r:id="rId6"/>
    <p:sldId id="325" r:id="rId7"/>
    <p:sldId id="322" r:id="rId8"/>
    <p:sldId id="330" r:id="rId9"/>
    <p:sldId id="326" r:id="rId10"/>
    <p:sldId id="331" r:id="rId11"/>
    <p:sldId id="328" r:id="rId12"/>
    <p:sldId id="334" r:id="rId13"/>
    <p:sldId id="332" r:id="rId14"/>
    <p:sldId id="333" r:id="rId15"/>
    <p:sldId id="335" r:id="rId16"/>
    <p:sldId id="295" r:id="rId17"/>
    <p:sldId id="268" r:id="rId18"/>
    <p:sldId id="336" r:id="rId19"/>
    <p:sldId id="269" r:id="rId2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A55585-0D46-4CC5-A4B7-554B8E0E4547}" type="datetimeFigureOut">
              <a:rPr lang="ko-KR" altLang="en-US" smtClean="0"/>
              <a:t>2018-12-24</a:t>
            </a:fld>
            <a:endParaRPr lang="ko-KR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E2B3B-BF0D-4741-9DAF-D844EE7DB5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047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2018-12-24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930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2018-12-24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0981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2018-12-24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730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2018-12-24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4059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2018-12-24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2002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2018-12-24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7558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2018-12-24</a:t>
            </a:fld>
            <a:endParaRPr lang="ko-KR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6147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2018-12-24</a:t>
            </a:fld>
            <a:endParaRPr lang="ko-KR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624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2018-12-24</a:t>
            </a:fld>
            <a:endParaRPr lang="ko-KR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8147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2018-12-24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6386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2018-12-24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292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939C3-A39C-47B0-8D03-87435FA23E49}" type="datetimeFigureOut">
              <a:rPr lang="ko-KR" altLang="en-US" smtClean="0"/>
              <a:t>2018-12-24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0212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39587"/>
          </a:xfrm>
        </p:spPr>
        <p:txBody>
          <a:bodyPr>
            <a:normAutofit/>
          </a:bodyPr>
          <a:lstStyle/>
          <a:p>
            <a:r>
              <a:rPr lang="ja-JP" altLang="en-US" sz="2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第</a:t>
            </a:r>
            <a:r>
              <a:rPr lang="en-US" altLang="ja-JP" sz="2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14</a:t>
            </a:r>
            <a:r>
              <a:rPr lang="ja-JP" altLang="en-US" sz="2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講　</a:t>
            </a:r>
            <a:r>
              <a:rPr lang="ko-KR" altLang="en-US" sz="2800" b="1" dirty="0" smtClean="0">
                <a:latin typeface="UD デジタル 教科書体 NK-R" panose="02020400000000000000" pitchFamily="18" charset="-128"/>
                <a:ea typeface="Meiryo UI" panose="020B0604030504040204" pitchFamily="34" charset="-128"/>
              </a:rPr>
              <a:t>약속</a:t>
            </a:r>
            <a:r>
              <a:rPr lang="ja-JP" altLang="en-US" sz="1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約束</a:t>
            </a:r>
            <a:endParaRPr lang="ko-KR" altLang="en-US" sz="28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410636" y="1801907"/>
            <a:ext cx="6750424" cy="3964579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今日の学習目標</a:t>
            </a:r>
            <a:endParaRPr lang="en-US" altLang="ja-JP" sz="2400" b="1" dirty="0" smtClean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ja-JP" sz="2000" dirty="0" smtClean="0">
              <a:solidFill>
                <a:srgbClr val="FF0000"/>
              </a:solidFill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友達の意向を尋ねたり、自分の希望や意見を伝えたりできる。</a:t>
            </a:r>
            <a:endParaRPr lang="en-US" altLang="ja-JP" sz="2000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endParaRPr lang="en-US" altLang="ja-JP" sz="2000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・</a:t>
            </a:r>
            <a:r>
              <a:rPr lang="ja-JP" altLang="en-US" sz="2000" b="1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語彙</a:t>
            </a:r>
            <a:endParaRPr lang="en-US" altLang="ja-JP" sz="2000" b="1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①「約束」関連表現</a:t>
            </a:r>
            <a:endParaRPr lang="en-US" altLang="ja-JP" sz="2000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②提案などに「同意」「断り」の際の表現</a:t>
            </a:r>
            <a:endParaRPr lang="en-US" altLang="ja-JP" sz="2000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endParaRPr lang="en-US" altLang="ja-JP" sz="2000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000" b="1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・文法・表現</a:t>
            </a:r>
            <a:endParaRPr lang="en-US" altLang="ja-JP" sz="2000" b="1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①</a:t>
            </a:r>
            <a:r>
              <a:rPr lang="en-US" altLang="ja-JP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~</a:t>
            </a:r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しましょうか</a:t>
            </a:r>
            <a:r>
              <a:rPr lang="en-US" altLang="ja-JP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(</a:t>
            </a:r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しませんか</a:t>
            </a:r>
            <a:r>
              <a:rPr lang="en-US" altLang="ja-JP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)</a:t>
            </a:r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</a:t>
            </a:r>
            <a:endParaRPr lang="en-US" altLang="ja-JP" sz="2000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②～</a:t>
            </a:r>
            <a:r>
              <a:rPr lang="ja-JP" altLang="en-US" sz="2000" dirty="0" err="1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た</a:t>
            </a:r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いです</a:t>
            </a:r>
            <a:r>
              <a:rPr lang="en-US" altLang="ja-JP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(</a:t>
            </a:r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希望</a:t>
            </a:r>
            <a:r>
              <a:rPr lang="en-US" altLang="ja-JP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)</a:t>
            </a:r>
            <a:endParaRPr lang="ko-KR" altLang="en-US" sz="2000" dirty="0">
              <a:latin typeface="HG教科書体" panose="02020609000000000000" pitchFamily="17" charset="-128"/>
            </a:endParaRPr>
          </a:p>
        </p:txBody>
      </p:sp>
      <p:pic>
        <p:nvPicPr>
          <p:cNvPr id="1026" name="Picture 2" descr="yubikiri_business.png (800×772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632" y="2512727"/>
            <a:ext cx="2231510" cy="2153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61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7665" y="46899"/>
            <a:ext cx="11385596" cy="833718"/>
          </a:xfrm>
        </p:spPr>
        <p:txBody>
          <a:bodyPr>
            <a:normAutofit/>
          </a:bodyPr>
          <a:lstStyle/>
          <a:p>
            <a:pPr algn="ctr"/>
            <a:r>
              <a:rPr lang="ja-JP" altLang="ja-JP" sz="2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友達の話を聞いて、友達の意向を尋ねてみましょう。</a:t>
            </a:r>
            <a:endParaRPr lang="ko-KR" altLang="en-US" sz="2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833720"/>
            <a:ext cx="113538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4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>
              <a:buNone/>
            </a:pPr>
            <a:endParaRPr lang="en-US" altLang="ja-JP" sz="2000" dirty="0" smtClean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>
              <a:buNone/>
            </a:pPr>
            <a:r>
              <a:rPr lang="ja-JP" altLang="en-US" sz="2000" dirty="0">
                <a:latin typeface="BatangChe" panose="02030609000101010101" pitchFamily="49" charset="-127"/>
                <a:ea typeface="BatangChe" panose="02030609000101010101" pitchFamily="49" charset="-127"/>
              </a:rPr>
              <a:t>　</a:t>
            </a:r>
            <a:endParaRPr lang="en-US" altLang="ja-JP" sz="20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>
              <a:buNone/>
            </a:pPr>
            <a:endParaRPr lang="en-US" altLang="ja-JP" sz="20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pic>
        <p:nvPicPr>
          <p:cNvPr id="2054" name="Picture 6" descr="virus_fukutsuu-1.png (240Ã3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84" y="2264280"/>
            <a:ext cx="930886" cy="1163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onaka_heru_man.png (747Ã8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99" y="4853780"/>
            <a:ext cx="1579096" cy="169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osyaberi_man.png (400Ã362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26" y="3953801"/>
            <a:ext cx="1674052" cy="1515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円形吹き出し 7"/>
          <p:cNvSpPr/>
          <p:nvPr/>
        </p:nvSpPr>
        <p:spPr>
          <a:xfrm>
            <a:off x="868883" y="1075466"/>
            <a:ext cx="3176547" cy="1028280"/>
          </a:xfrm>
          <a:prstGeom prst="wedgeEllipse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배가 아파요</a:t>
            </a:r>
            <a:r>
              <a:rPr lang="en-US" altLang="ko-KR" sz="2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!!</a:t>
            </a:r>
            <a:endParaRPr lang="ko-KR" altLang="en-US" sz="28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6" name="円形吹き出し 15"/>
          <p:cNvSpPr/>
          <p:nvPr/>
        </p:nvSpPr>
        <p:spPr>
          <a:xfrm>
            <a:off x="5533679" y="2635433"/>
            <a:ext cx="3176547" cy="1028280"/>
          </a:xfrm>
          <a:prstGeom prst="wedgeEllipse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오늘 수업이 없어요</a:t>
            </a:r>
            <a:r>
              <a:rPr lang="en-US" altLang="ko-KR" sz="2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.</a:t>
            </a:r>
            <a:endParaRPr lang="ko-KR" altLang="en-US" sz="28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7" name="円形吹き出し 16"/>
          <p:cNvSpPr/>
          <p:nvPr/>
        </p:nvSpPr>
        <p:spPr>
          <a:xfrm>
            <a:off x="1292359" y="3858562"/>
            <a:ext cx="3176547" cy="1028280"/>
          </a:xfrm>
          <a:prstGeom prst="wedgeEllipse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배가 고파요</a:t>
            </a:r>
            <a:r>
              <a:rPr lang="en-US" altLang="ko-KR" sz="2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!!</a:t>
            </a:r>
            <a:endParaRPr lang="ko-KR" altLang="en-US" sz="28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8" name="円形吹き出し 17"/>
          <p:cNvSpPr/>
          <p:nvPr/>
        </p:nvSpPr>
        <p:spPr>
          <a:xfrm>
            <a:off x="3853276" y="1135668"/>
            <a:ext cx="3176547" cy="1028280"/>
          </a:xfrm>
          <a:prstGeom prst="wedgeEllipse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같이 병원에 갈래요</a:t>
            </a:r>
            <a:r>
              <a:rPr lang="en-US" altLang="ko-KR" sz="2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?</a:t>
            </a:r>
            <a:endParaRPr lang="ko-KR" altLang="en-US" sz="28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9" name="円形吹き出し 18"/>
          <p:cNvSpPr/>
          <p:nvPr/>
        </p:nvSpPr>
        <p:spPr>
          <a:xfrm>
            <a:off x="8402199" y="2264280"/>
            <a:ext cx="3682224" cy="1302621"/>
          </a:xfrm>
          <a:prstGeom prst="wedgeEllipse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그럼</a:t>
            </a:r>
            <a:r>
              <a:rPr lang="en-US" altLang="ko-KR" sz="2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</a:t>
            </a:r>
            <a:r>
              <a:rPr lang="ko-KR" altLang="en-US" sz="2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영화 보러 갈래요</a:t>
            </a:r>
            <a:r>
              <a:rPr lang="en-US" altLang="ko-KR" sz="2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?</a:t>
            </a:r>
            <a:endParaRPr lang="ko-KR" altLang="en-US" sz="28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0" name="円形吹き出し 19"/>
          <p:cNvSpPr/>
          <p:nvPr/>
        </p:nvSpPr>
        <p:spPr>
          <a:xfrm>
            <a:off x="2785483" y="5126033"/>
            <a:ext cx="3176547" cy="1028280"/>
          </a:xfrm>
          <a:prstGeom prst="wedgeEllipse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같이 식당에 갈래요</a:t>
            </a:r>
            <a:r>
              <a:rPr lang="en-US" altLang="ko-KR" sz="2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?</a:t>
            </a:r>
            <a:endParaRPr lang="ko-KR" altLang="en-US" sz="28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76311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06680"/>
            <a:ext cx="11385596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Meiryo UI" panose="020B0604030504040204" pitchFamily="34" charset="-128"/>
              </a:rPr>
              <a:t>  ❺ </a:t>
            </a:r>
            <a:r>
              <a:rPr lang="en-US" altLang="ko-KR" sz="2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V</a:t>
            </a:r>
            <a:r>
              <a:rPr lang="en-US" altLang="ko-KR" sz="2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-</a:t>
            </a:r>
            <a:r>
              <a:rPr lang="ko-KR" altLang="en-US" sz="32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고 싶다</a:t>
            </a:r>
            <a:r>
              <a:rPr lang="ja-JP" altLang="en-US" sz="32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　</a:t>
            </a:r>
            <a:r>
              <a:rPr lang="ja-JP" altLang="en-US" sz="2000" dirty="0" err="1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～したいです</a:t>
            </a:r>
            <a:endParaRPr lang="ko-KR" altLang="en-US" sz="1800" dirty="0">
              <a:solidFill>
                <a:srgbClr val="FF0000"/>
              </a:solidFill>
              <a:latin typeface="UD デジタル 教科書体 NK-R" panose="02020400000000000000" pitchFamily="18" charset="-128"/>
              <a:ea typeface="나눔고딕 ExtraBold" panose="020D0904000000000000" pitchFamily="50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833720"/>
            <a:ext cx="113538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4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>
              <a:buNone/>
            </a:pPr>
            <a:endParaRPr lang="en-US" altLang="ja-JP" sz="2000" dirty="0" smtClean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>
              <a:buNone/>
            </a:pPr>
            <a:r>
              <a:rPr lang="ja-JP" altLang="en-US" sz="2000" dirty="0">
                <a:latin typeface="BatangChe" panose="02030609000101010101" pitchFamily="49" charset="-127"/>
                <a:ea typeface="BatangChe" panose="02030609000101010101" pitchFamily="49" charset="-127"/>
              </a:rPr>
              <a:t>　</a:t>
            </a:r>
            <a:endParaRPr lang="en-US" altLang="ja-JP" sz="20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>
              <a:buNone/>
            </a:pPr>
            <a:endParaRPr lang="en-US" altLang="ja-JP" sz="20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40231" y="1373248"/>
            <a:ext cx="5600912" cy="52132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800" dirty="0" smtClean="0">
                <a:latin typeface="NanumMyeongjo" panose="02020603020101020101" pitchFamily="18" charset="-127"/>
                <a:ea typeface="BatangChe" panose="02030609000101010101" pitchFamily="49" charset="-127"/>
              </a:rPr>
              <a:t>・</a:t>
            </a:r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디즈니에 가</a:t>
            </a:r>
            <a:r>
              <a:rPr lang="ko-KR" altLang="en-US" sz="28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고 싶어요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r>
              <a:rPr lang="ja-JP" altLang="en-US" sz="32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 </a:t>
            </a:r>
            <a:r>
              <a:rPr lang="ko-KR" altLang="en-US" sz="32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  </a:t>
            </a:r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ディズニーに　行きたいです。</a:t>
            </a:r>
            <a:endParaRPr lang="en-US" altLang="ko-KR" sz="24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endParaRPr lang="en-US" altLang="ko-KR" sz="2800" dirty="0" smtClean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r>
              <a:rPr lang="ja-JP" altLang="en-US" sz="2800" dirty="0" smtClean="0">
                <a:latin typeface="NanumMyeongjo" panose="02020603020101020101" pitchFamily="18" charset="-127"/>
                <a:ea typeface="BatangChe" panose="02030609000101010101" pitchFamily="49" charset="-127"/>
              </a:rPr>
              <a:t>・</a:t>
            </a:r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좀 쉬</a:t>
            </a:r>
            <a:r>
              <a:rPr lang="ko-KR" altLang="en-US" sz="28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고 싶어요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r>
              <a:rPr lang="ja-JP" altLang="en-US" sz="32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   </a:t>
            </a:r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少し</a:t>
            </a:r>
            <a:r>
              <a:rPr lang="ja-JP" altLang="en-US" sz="24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休</a:t>
            </a:r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みたいです。</a:t>
            </a:r>
            <a:endParaRPr lang="en-US" altLang="ko-KR" sz="24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endParaRPr lang="en-US" altLang="ja-JP" sz="2800" dirty="0" smtClean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endParaRPr lang="en-US" altLang="ja-JP" sz="28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r>
              <a:rPr lang="en-US" altLang="ko-KR" sz="2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A. </a:t>
            </a:r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뭐 </a:t>
            </a:r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먹</a:t>
            </a:r>
            <a:r>
              <a:rPr lang="ko-KR" altLang="en-US" sz="28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고 싶어요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</a:p>
          <a:p>
            <a:r>
              <a:rPr lang="ja-JP" altLang="en-US" sz="32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   </a:t>
            </a:r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何が食べたいですか</a:t>
            </a:r>
            <a:r>
              <a:rPr lang="ja-JP" altLang="en-US" sz="32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。</a:t>
            </a:r>
            <a:endParaRPr lang="en-US" altLang="ja-JP" sz="32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endParaRPr lang="en-US" altLang="ko-KR" sz="2800" dirty="0" smtClean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r>
              <a:rPr lang="en-US" altLang="ko-KR" sz="2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B. </a:t>
            </a:r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라면 먹</a:t>
            </a:r>
            <a:r>
              <a:rPr lang="ko-KR" altLang="en-US" sz="28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고 싶어요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r>
              <a:rPr lang="ja-JP" altLang="en-US" sz="28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   </a:t>
            </a:r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ラーメンが食べたいです。</a:t>
            </a:r>
            <a:endParaRPr lang="en-US" altLang="ja-JP" sz="2400" dirty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483580" y="243643"/>
            <a:ext cx="5139595" cy="55979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3200" dirty="0" smtClean="0">
                <a:solidFill>
                  <a:schemeClr val="tx1"/>
                </a:solidFill>
                <a:latin typeface="+mn-ea"/>
              </a:rPr>
              <a:t>-</a:t>
            </a:r>
            <a:r>
              <a:rPr lang="ko-KR" altLang="en-US" sz="3200" dirty="0" smtClean="0">
                <a:solidFill>
                  <a:schemeClr val="tx1"/>
                </a:solidFill>
                <a:latin typeface="+mn-ea"/>
              </a:rPr>
              <a:t>고 싶어요</a:t>
            </a:r>
            <a:r>
              <a:rPr lang="en-US" altLang="ko-KR" sz="3200" dirty="0" smtClean="0">
                <a:solidFill>
                  <a:schemeClr val="tx1"/>
                </a:solidFill>
                <a:latin typeface="+mn-ea"/>
              </a:rPr>
              <a:t>/ -</a:t>
            </a:r>
            <a:r>
              <a:rPr lang="ko-KR" altLang="en-US" sz="3200" dirty="0" smtClean="0">
                <a:solidFill>
                  <a:schemeClr val="tx1"/>
                </a:solidFill>
                <a:latin typeface="+mn-ea"/>
              </a:rPr>
              <a:t>고 싶었어요</a:t>
            </a:r>
            <a:endParaRPr lang="ko-KR" altLang="en-US" sz="3200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81800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06680"/>
            <a:ext cx="11385596" cy="833718"/>
          </a:xfrm>
        </p:spPr>
        <p:txBody>
          <a:bodyPr>
            <a:normAutofit/>
          </a:bodyPr>
          <a:lstStyle/>
          <a:p>
            <a:endParaRPr lang="ko-KR" altLang="en-US" sz="2800" b="1" dirty="0">
              <a:latin typeface="HGSeikaishotaiPRO" panose="03000600000000000000" pitchFamily="66" charset="-128"/>
              <a:ea typeface="나눔고딕 ExtraBold" panose="020D0904000000000000" pitchFamily="50" charset="-127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721477" y="1063964"/>
            <a:ext cx="2434282" cy="3261293"/>
          </a:xfrm>
          <a:prstGeom prst="rect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집에 가다</a:t>
            </a:r>
            <a:endParaRPr lang="en-US" altLang="ko-KR" sz="2400" dirty="0" smtClean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영화를 보다</a:t>
            </a:r>
            <a:endParaRPr lang="en-US" altLang="ko-KR" sz="2400" dirty="0" smtClean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옷을 사다</a:t>
            </a:r>
            <a:endParaRPr lang="en-US" altLang="ko-KR" sz="2400" dirty="0" smtClean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집에서 쉬다</a:t>
            </a:r>
            <a:endParaRPr lang="en-US" altLang="ko-KR" sz="2400" dirty="0" smtClean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주스를 마시다</a:t>
            </a:r>
            <a:endParaRPr lang="en-US" altLang="ko-KR" sz="2400" dirty="0" smtClean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친구를 만나다</a:t>
            </a:r>
            <a:endParaRPr lang="en-US" altLang="ko-KR" sz="28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4516947" y="1518452"/>
            <a:ext cx="469556" cy="1522716"/>
          </a:xfrm>
          <a:prstGeom prst="rightArrow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200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347692" y="1063963"/>
            <a:ext cx="3482108" cy="3261294"/>
          </a:xfrm>
          <a:prstGeom prst="rect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집에 가고 싶어요</a:t>
            </a:r>
            <a:r>
              <a:rPr lang="en-US" altLang="ko-KR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영화를 보고 싶어요</a:t>
            </a:r>
            <a:r>
              <a:rPr lang="en-US" altLang="ko-KR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옷을 사고 싶어요</a:t>
            </a:r>
            <a:r>
              <a:rPr lang="en-US" altLang="ko-KR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집에서 쉬고 싶어요</a:t>
            </a:r>
            <a:r>
              <a:rPr lang="en-US" altLang="ko-KR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endParaRPr lang="en-US" altLang="ko-KR" sz="2400" dirty="0" smtClean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주스를 마시고 싶어요</a:t>
            </a:r>
            <a:r>
              <a:rPr lang="en-US" altLang="ko-KR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친구를 만나고 싶어요</a:t>
            </a:r>
            <a:r>
              <a:rPr lang="en-US" altLang="ko-KR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endParaRPr lang="en-US" altLang="ko-KR" sz="28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721477" y="4912363"/>
            <a:ext cx="2434282" cy="1546494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책을 읽다</a:t>
            </a:r>
            <a:endParaRPr lang="en-US" altLang="ko-KR" sz="2400" dirty="0" smtClean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밥을 먹다</a:t>
            </a:r>
            <a:endParaRPr lang="en-US" altLang="ko-KR" sz="2400" dirty="0" smtClean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친구랑 놀다</a:t>
            </a:r>
            <a:endParaRPr lang="en-US" altLang="ko-KR" sz="28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6347692" y="4912363"/>
            <a:ext cx="3268366" cy="1546494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책을 읽고 싶어요</a:t>
            </a:r>
            <a:r>
              <a:rPr lang="en-US" altLang="ko-KR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밥을 먹고 싶어요</a:t>
            </a:r>
            <a:r>
              <a:rPr lang="en-US" altLang="ko-KR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친구랑 놀고 싶어요</a:t>
            </a:r>
            <a:r>
              <a:rPr lang="en-US" altLang="ko-KR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endParaRPr lang="en-US" altLang="ko-KR" sz="28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12" name="右矢印 11"/>
          <p:cNvSpPr/>
          <p:nvPr/>
        </p:nvSpPr>
        <p:spPr>
          <a:xfrm>
            <a:off x="4282169" y="4718295"/>
            <a:ext cx="469556" cy="1522716"/>
          </a:xfrm>
          <a:prstGeom prst="rightArrow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200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7655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 animBg="1"/>
      <p:bldP spid="7" grpId="0" animBg="1"/>
      <p:bldP spid="9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33828" y="106680"/>
            <a:ext cx="11051767" cy="833718"/>
          </a:xfrm>
        </p:spPr>
        <p:txBody>
          <a:bodyPr>
            <a:normAutofit/>
          </a:bodyPr>
          <a:lstStyle/>
          <a:p>
            <a:r>
              <a:rPr lang="ja-JP" altLang="ja-JP" sz="2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質問に答えてください。それから友達と尋ね合いましょう</a:t>
            </a:r>
            <a:r>
              <a:rPr lang="en-US" altLang="ja-JP" sz="2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ja-JP" sz="2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聞き手はテキストを見ないこと</a:t>
            </a:r>
            <a:r>
              <a:rPr lang="en-US" altLang="ja-JP" sz="2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ja-JP" sz="2200" dirty="0" err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en-US" sz="2200" dirty="0">
              <a:latin typeface="UD デジタル 教科書体 NK-R" panose="02020400000000000000" pitchFamily="18" charset="-128"/>
              <a:ea typeface="나눔고딕" panose="020D0604000000000000" pitchFamily="50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833720"/>
            <a:ext cx="113538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4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>
              <a:buNone/>
            </a:pPr>
            <a:endParaRPr lang="en-US" altLang="ja-JP" sz="2000" dirty="0" smtClean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>
              <a:buNone/>
            </a:pPr>
            <a:r>
              <a:rPr lang="ja-JP" altLang="en-US" sz="2000" dirty="0">
                <a:latin typeface="BatangChe" panose="02030609000101010101" pitchFamily="49" charset="-127"/>
                <a:ea typeface="BatangChe" panose="02030609000101010101" pitchFamily="49" charset="-127"/>
              </a:rPr>
              <a:t>　</a:t>
            </a:r>
            <a:endParaRPr lang="en-US" altLang="ja-JP" sz="20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>
              <a:buNone/>
            </a:pPr>
            <a:endParaRPr lang="en-US" altLang="ja-JP" sz="20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33828" y="1225331"/>
            <a:ext cx="4567186" cy="18137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①</a:t>
            </a:r>
            <a:endParaRPr lang="en-US" altLang="ko-KR" sz="2400" dirty="0" smtClean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r>
              <a:rPr lang="en-US" altLang="ko-KR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A</a:t>
            </a:r>
            <a:r>
              <a:rPr lang="en-US" altLang="ko-KR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ko-KR" altLang="en-US" sz="2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지금 뭐 하고 싶어요</a:t>
            </a:r>
            <a:r>
              <a:rPr lang="en-US" altLang="ko-KR" sz="2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endParaRPr lang="en-US" altLang="ko-KR" sz="2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r>
              <a:rPr lang="ja-JP" altLang="en-US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今　何　したいですか。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en-US" altLang="ja-JP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B:</a:t>
            </a:r>
            <a:r>
              <a:rPr lang="ja-JP" altLang="en-US" sz="24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</a:t>
            </a:r>
            <a:r>
              <a:rPr lang="en-US" altLang="ja-JP" sz="2400" dirty="0" smtClean="0">
                <a:latin typeface="나눔명조" panose="02020603020101020101" pitchFamily="18" charset="-127"/>
                <a:ea typeface="BatangChe" panose="02030609000101010101" pitchFamily="49" charset="-127"/>
              </a:rPr>
              <a:t>??</a:t>
            </a:r>
            <a:endParaRPr lang="en-US" altLang="ja-JP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endParaRPr lang="en-US" altLang="ja-JP" sz="24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746171" y="1238777"/>
            <a:ext cx="2790463" cy="1800258"/>
          </a:xfrm>
          <a:prstGeom prst="rect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쉬다</a:t>
            </a:r>
            <a:r>
              <a:rPr lang="ja-JP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 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休む</a:t>
            </a:r>
            <a:endParaRPr lang="en-US" altLang="ko-KR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잠자다</a:t>
            </a:r>
            <a:r>
              <a:rPr lang="ja-JP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寝る</a:t>
            </a:r>
            <a:endParaRPr lang="en-US" altLang="ko-KR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공부하다 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勉強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する</a:t>
            </a:r>
            <a:endParaRPr lang="en-US" altLang="ko-KR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7775369" y="1377004"/>
            <a:ext cx="469556" cy="1522716"/>
          </a:xfrm>
          <a:prstGeom prst="rightArrow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8483660" y="1225330"/>
            <a:ext cx="3233038" cy="1800258"/>
          </a:xfrm>
          <a:prstGeom prst="rect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쉬고 싶어요</a:t>
            </a:r>
            <a:r>
              <a:rPr lang="en-US" altLang="ko-KR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잠자고 싶어요</a:t>
            </a:r>
            <a:r>
              <a:rPr lang="en-US" altLang="ko-KR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공부하고 싶어요</a:t>
            </a:r>
            <a:r>
              <a:rPr lang="en-US" altLang="ko-KR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203200" y="4339840"/>
            <a:ext cx="4697813" cy="180025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dirty="0">
                <a:latin typeface="BatangChe" panose="02030609000101010101" pitchFamily="49" charset="-127"/>
                <a:ea typeface="BatangChe" panose="02030609000101010101" pitchFamily="49" charset="-127"/>
              </a:rPr>
              <a:t>②</a:t>
            </a:r>
            <a:endParaRPr lang="en-US" altLang="ko-KR" sz="2400" dirty="0" smtClean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r>
              <a:rPr lang="en-US" altLang="ko-KR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A: </a:t>
            </a:r>
            <a:r>
              <a:rPr lang="ko-KR" altLang="en-US" sz="2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점심에 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뭐 먹고 싶어요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? </a:t>
            </a:r>
            <a:endParaRPr lang="en-US" altLang="ko-KR" sz="28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　</a:t>
            </a:r>
            <a:r>
              <a:rPr lang="ja-JP" altLang="en-US" sz="20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昼に　何　食べたいですか。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en-US" altLang="ja-JP" sz="20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B:</a:t>
            </a:r>
            <a:r>
              <a:rPr lang="ja-JP" altLang="en-US" sz="20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</a:t>
            </a:r>
            <a:r>
              <a:rPr lang="en-US" altLang="ja-JP" sz="2800" dirty="0" smtClean="0">
                <a:latin typeface="나눔명조" panose="02020603020101020101" pitchFamily="18" charset="-127"/>
                <a:ea typeface="BatangChe" panose="02030609000101010101" pitchFamily="49" charset="-127"/>
              </a:rPr>
              <a:t>??</a:t>
            </a:r>
            <a:endParaRPr lang="en-US" altLang="ja-JP" sz="2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746171" y="4339840"/>
            <a:ext cx="6023429" cy="1800258"/>
          </a:xfrm>
          <a:prstGeom prst="rect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라면을</a:t>
            </a:r>
            <a:r>
              <a:rPr lang="ja-JP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endParaRPr lang="en-US" altLang="ja-JP" sz="2400" dirty="0" smtClean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김밥을</a:t>
            </a:r>
            <a:r>
              <a:rPr lang="ja-JP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　　　　</a:t>
            </a:r>
            <a:r>
              <a:rPr lang="ko-KR" altLang="en-US" sz="2800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먹고 싶어요</a:t>
            </a:r>
            <a:r>
              <a:rPr lang="en-US" altLang="ko-KR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endParaRPr lang="en-US" altLang="ko-KR" sz="2800" dirty="0" smtClean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비빔밥을</a:t>
            </a:r>
            <a:endParaRPr lang="en-US" altLang="ko-KR" dirty="0">
              <a:solidFill>
                <a:schemeClr val="tx1"/>
              </a:solidFill>
              <a:latin typeface="HGSGothicM" panose="020B0600000000000000" pitchFamily="50" charset="-128"/>
              <a:ea typeface="HGSGothicM" panose="020B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694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animBg="1"/>
      <p:bldP spid="7" grpId="0" animBg="1"/>
      <p:bldP spid="8" grpId="0" animBg="1"/>
      <p:bldP spid="9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06680"/>
            <a:ext cx="11385596" cy="833718"/>
          </a:xfrm>
        </p:spPr>
        <p:txBody>
          <a:bodyPr>
            <a:normAutofit/>
          </a:bodyPr>
          <a:lstStyle/>
          <a:p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833720"/>
            <a:ext cx="113538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4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>
              <a:buNone/>
            </a:pPr>
            <a:endParaRPr lang="en-US" altLang="ja-JP" sz="2000" dirty="0" smtClean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>
              <a:buNone/>
            </a:pPr>
            <a:r>
              <a:rPr lang="ja-JP" altLang="en-US" sz="2000" dirty="0">
                <a:latin typeface="BatangChe" panose="02030609000101010101" pitchFamily="49" charset="-127"/>
                <a:ea typeface="BatangChe" panose="02030609000101010101" pitchFamily="49" charset="-127"/>
              </a:rPr>
              <a:t>　</a:t>
            </a:r>
            <a:endParaRPr lang="en-US" altLang="ja-JP" sz="20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>
              <a:buNone/>
            </a:pPr>
            <a:endParaRPr lang="en-US" altLang="ja-JP" sz="20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19039" y="977086"/>
            <a:ext cx="4843349" cy="15227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dirty="0">
                <a:latin typeface="BatangChe" panose="02030609000101010101" pitchFamily="49" charset="-127"/>
                <a:ea typeface="BatangChe" panose="02030609000101010101" pitchFamily="49" charset="-127"/>
              </a:rPr>
              <a:t>③</a:t>
            </a:r>
            <a:endParaRPr lang="en-US" altLang="ko-KR" sz="2400" dirty="0" smtClean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r>
              <a:rPr lang="en-US" altLang="ko-KR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A</a:t>
            </a:r>
            <a:r>
              <a:rPr lang="en-US" altLang="ko-KR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주말에 어디에 가고 싶어요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</a:t>
            </a:r>
            <a:endParaRPr lang="en-US" altLang="ko-KR" sz="2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　</a:t>
            </a:r>
            <a:r>
              <a:rPr lang="ja-JP" altLang="en-US" sz="20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　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週末に　どこに　行きたいですか。</a:t>
            </a: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en-US" altLang="ja-JP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B:</a:t>
            </a:r>
            <a:r>
              <a:rPr lang="ja-JP" altLang="en-US" sz="24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</a:t>
            </a:r>
            <a:endParaRPr lang="en-US" altLang="ja-JP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endParaRPr lang="en-US" altLang="ja-JP" sz="24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420551" y="784468"/>
            <a:ext cx="6152288" cy="1800258"/>
          </a:xfrm>
          <a:prstGeom prst="rect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산</a:t>
            </a:r>
            <a:r>
              <a:rPr lang="ja-JP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山</a:t>
            </a:r>
            <a:endParaRPr lang="en-US" altLang="ko-KR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바다</a:t>
            </a:r>
            <a:r>
              <a:rPr lang="ja-JP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海</a:t>
            </a:r>
            <a:r>
              <a:rPr lang="ja-JP" altLang="en-US" dirty="0" smtClean="0">
                <a:solidFill>
                  <a:schemeClr val="tx1"/>
                </a:solidFill>
                <a:latin typeface="HGSGothicM" panose="020B0600000000000000" pitchFamily="50" charset="-128"/>
                <a:ea typeface="HGSGothicM" panose="020B0600000000000000" pitchFamily="50" charset="-128"/>
              </a:rPr>
              <a:t>　　</a:t>
            </a:r>
            <a:r>
              <a:rPr lang="ko-KR" altLang="en-US" sz="2400" b="1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에 가고 싶어요</a:t>
            </a:r>
            <a:r>
              <a:rPr lang="en-US" altLang="ko-KR" sz="2400" b="1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endParaRPr lang="en-US" altLang="ko-KR" dirty="0" smtClean="0">
              <a:solidFill>
                <a:schemeClr val="tx1"/>
              </a:solidFill>
              <a:latin typeface="HGSGothicM" panose="020B0600000000000000" pitchFamily="50" charset="-128"/>
              <a:ea typeface="HGSGothicM" panose="020B06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온천 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温泉</a:t>
            </a:r>
            <a:endParaRPr lang="en-US" altLang="ko-KR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218152" y="2928791"/>
            <a:ext cx="4843349" cy="15227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④</a:t>
            </a:r>
            <a:endParaRPr lang="en-US" altLang="ko-KR" sz="2400" dirty="0" smtClean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r>
              <a:rPr lang="en-US" altLang="ko-KR" dirty="0" smtClean="0">
                <a:solidFill>
                  <a:srgbClr val="FF0000"/>
                </a:solidFill>
                <a:latin typeface="HGSeikaishotaiPRO" panose="03000600000000000000" pitchFamily="66" charset="-128"/>
                <a:ea typeface="나눔명조" panose="02020603020101020101" pitchFamily="18" charset="-127"/>
              </a:rPr>
              <a:t>A. </a:t>
            </a:r>
            <a:r>
              <a:rPr lang="ko-KR" altLang="en-US" sz="2400" dirty="0" smtClean="0">
                <a:latin typeface="HGSeikaishotaiPRO" panose="03000600000000000000" pitchFamily="66" charset="-128"/>
                <a:ea typeface="나눔명조" panose="02020603020101020101" pitchFamily="18" charset="-127"/>
              </a:rPr>
              <a:t>어느 </a:t>
            </a:r>
            <a:r>
              <a:rPr lang="ko-KR" altLang="en-US" sz="2400" dirty="0" smtClean="0">
                <a:latin typeface="HGSeikaishotaiPRO" panose="03000600000000000000" pitchFamily="66" charset="-128"/>
                <a:ea typeface="나눔명조" panose="02020603020101020101" pitchFamily="18" charset="-127"/>
              </a:rPr>
              <a:t>나라에 가고 싶어요</a:t>
            </a:r>
            <a:r>
              <a:rPr lang="en-US" altLang="ko-KR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? </a:t>
            </a:r>
          </a:p>
          <a:p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　</a:t>
            </a:r>
            <a:r>
              <a:rPr lang="ja-JP" altLang="en-US" sz="20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　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どの　国に　行きたいですか。</a:t>
            </a: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en-US" altLang="ja-JP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B:</a:t>
            </a:r>
            <a:r>
              <a:rPr lang="ja-JP" altLang="en-US" sz="20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</a:t>
            </a:r>
            <a:endParaRPr lang="en-US" altLang="ja-JP" sz="20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329599" y="2827543"/>
            <a:ext cx="6262935" cy="1800258"/>
          </a:xfrm>
          <a:prstGeom prst="rect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한국</a:t>
            </a:r>
            <a:r>
              <a:rPr lang="ja-JP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韓国</a:t>
            </a:r>
            <a:endParaRPr lang="en-US" altLang="ko-KR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중국</a:t>
            </a:r>
            <a:r>
              <a:rPr lang="ja-JP" altLang="en-US" sz="2400" dirty="0">
                <a:solidFill>
                  <a:schemeClr val="tx1"/>
                </a:solidFill>
                <a:latin typeface="HGSGothicM" panose="020B0600000000000000" pitchFamily="50" charset="-128"/>
                <a:ea typeface="HGSGothicM" panose="020B0600000000000000" pitchFamily="50" charset="-128"/>
              </a:rPr>
              <a:t>　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中国</a:t>
            </a:r>
            <a:r>
              <a:rPr lang="ja-JP" altLang="en-US" dirty="0" smtClean="0">
                <a:solidFill>
                  <a:schemeClr val="tx1"/>
                </a:solidFill>
                <a:latin typeface="HGSGothicM" panose="020B0600000000000000" pitchFamily="50" charset="-128"/>
                <a:ea typeface="HGSGothicM" panose="020B0600000000000000" pitchFamily="50" charset="-128"/>
              </a:rPr>
              <a:t>　　</a:t>
            </a:r>
            <a:r>
              <a:rPr lang="ko-KR" altLang="en-US" sz="2400" b="1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에 가고 싶어요</a:t>
            </a:r>
            <a:r>
              <a:rPr lang="en-US" altLang="ko-KR" sz="2400" b="1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미국</a:t>
            </a:r>
            <a:r>
              <a:rPr lang="ja-JP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米国</a:t>
            </a:r>
            <a:endParaRPr lang="en-US" altLang="ko-KR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68894" y="4842914"/>
            <a:ext cx="4843349" cy="15227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⑤</a:t>
            </a:r>
            <a:endParaRPr lang="en-US" altLang="ko-KR" sz="2400" dirty="0" smtClean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r>
              <a:rPr lang="en-US" altLang="ko-KR" dirty="0" smtClean="0">
                <a:solidFill>
                  <a:srgbClr val="FF0000"/>
                </a:solidFill>
                <a:latin typeface="HGSeikaishotaiPRO" panose="03000600000000000000" pitchFamily="66" charset="-128"/>
                <a:ea typeface="나눔명조" panose="02020603020101020101" pitchFamily="18" charset="-127"/>
              </a:rPr>
              <a:t>A. </a:t>
            </a:r>
            <a:r>
              <a:rPr lang="ko-KR" altLang="en-US" sz="2400" dirty="0" smtClean="0">
                <a:latin typeface="HGSeikaishotaiPRO" panose="03000600000000000000" pitchFamily="66" charset="-128"/>
                <a:ea typeface="나눔명조" panose="02020603020101020101" pitchFamily="18" charset="-127"/>
              </a:rPr>
              <a:t>거기에서 </a:t>
            </a:r>
            <a:r>
              <a:rPr lang="ko-KR" altLang="en-US" sz="2400" dirty="0" smtClean="0">
                <a:latin typeface="HGSeikaishotaiPRO" panose="03000600000000000000" pitchFamily="66" charset="-128"/>
                <a:ea typeface="나눔명조" panose="02020603020101020101" pitchFamily="18" charset="-127"/>
              </a:rPr>
              <a:t>누구를 만나고 싶어요</a:t>
            </a:r>
            <a:r>
              <a:rPr lang="en-US" altLang="ko-KR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? </a:t>
            </a:r>
          </a:p>
          <a:p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　</a:t>
            </a:r>
            <a:r>
              <a:rPr lang="ja-JP" altLang="en-US" sz="20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　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そこで  誰に     会いたいですか。</a:t>
            </a: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en-US" altLang="ja-JP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B:</a:t>
            </a:r>
            <a:r>
              <a:rPr lang="ja-JP" altLang="en-US" sz="20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</a:t>
            </a:r>
            <a:endParaRPr lang="en-US" altLang="ja-JP" sz="20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5181136" y="4938164"/>
            <a:ext cx="6411398" cy="1800258"/>
          </a:xfrm>
          <a:prstGeom prst="rect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가수</a:t>
            </a:r>
            <a:r>
              <a:rPr lang="ja-JP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歌手</a:t>
            </a:r>
            <a:endParaRPr lang="en-US" altLang="ko-KR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배우</a:t>
            </a:r>
            <a:r>
              <a:rPr lang="ja-JP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俳優</a:t>
            </a:r>
            <a:r>
              <a:rPr lang="ja-JP" altLang="en-US" dirty="0" smtClean="0">
                <a:solidFill>
                  <a:schemeClr val="tx1"/>
                </a:solidFill>
                <a:latin typeface="HGSGothicM" panose="020B0600000000000000" pitchFamily="50" charset="-128"/>
                <a:ea typeface="HGSGothicM" panose="020B0600000000000000" pitchFamily="50" charset="-128"/>
              </a:rPr>
              <a:t>　　　</a:t>
            </a:r>
            <a:r>
              <a:rPr lang="ko-KR" altLang="en-US" sz="2400" b="1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를 만나고 싶어요</a:t>
            </a:r>
            <a:r>
              <a:rPr lang="en-US" altLang="ko-KR" sz="2400" b="1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endParaRPr lang="en-US" altLang="ko-KR" sz="2400" b="1" dirty="0" smtClean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친구</a:t>
            </a:r>
            <a:r>
              <a:rPr lang="ja-JP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友達</a:t>
            </a:r>
            <a:endParaRPr lang="en-US" altLang="ko-KR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9601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11" grpId="0" animBg="1"/>
      <p:bldP spid="12" grpId="0" animBg="1"/>
      <p:bldP spid="15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1320" y="58056"/>
            <a:ext cx="12068736" cy="820271"/>
          </a:xfrm>
        </p:spPr>
        <p:txBody>
          <a:bodyPr>
            <a:noAutofit/>
          </a:bodyPr>
          <a:lstStyle/>
          <a:p>
            <a:r>
              <a:rPr lang="en-US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</a:t>
            </a:r>
            <a:r>
              <a:rPr lang="ja-JP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二人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がコンサートに行く「約束」をしています。よく聞いて質問に答えなさい。</a:t>
            </a:r>
            <a:b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</a:br>
            <a:endParaRPr lang="ko-KR" altLang="en-US" sz="24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3" name="コンテンツ プレースホルダー 1"/>
          <p:cNvSpPr txBox="1">
            <a:spLocks/>
          </p:cNvSpPr>
          <p:nvPr/>
        </p:nvSpPr>
        <p:spPr>
          <a:xfrm>
            <a:off x="542364" y="537882"/>
            <a:ext cx="10515600" cy="632011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altLang="ko-KR" sz="2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質問に答えなさい。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① 相手の都合を尋ねるとき、どのように言っていますか</a:t>
            </a:r>
            <a:r>
              <a:rPr lang="ja-JP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ko-KR" altLang="en-US" sz="2400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시간 있어요</a:t>
            </a:r>
            <a:r>
              <a:rPr lang="en-US" altLang="ko-KR" sz="2400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  <a:r>
              <a:rPr lang="ja-JP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時間ありますか</a:t>
            </a:r>
            <a:r>
              <a:rPr lang="ja-JP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。</a:t>
            </a:r>
            <a:endParaRPr lang="ja-JP" altLang="ja-JP" sz="2400" dirty="0">
              <a:latin typeface="NanumMyeongjo" panose="02020603020101020101" pitchFamily="18" charset="-127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② 相手の意向を尋ねるとき、どのように言っていますか</a:t>
            </a:r>
            <a:r>
              <a:rPr lang="ja-JP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ko-KR" altLang="en-US" sz="2400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콘서트에 같이 갈래요</a:t>
            </a:r>
            <a:r>
              <a:rPr lang="en-US" altLang="ko-KR" sz="2400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  <a:r>
              <a:rPr lang="ja-JP" altLang="en-US" sz="24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コンサートに一緒に行きましょうか。</a:t>
            </a:r>
            <a:endParaRPr lang="ja-JP" altLang="ja-JP" sz="1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③ 相手の提案に同意するとき、どのように言っていますか</a:t>
            </a:r>
            <a:r>
              <a:rPr lang="ja-JP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ko-KR" altLang="en-US" sz="2400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저도 가고 싶었어요</a:t>
            </a:r>
            <a:r>
              <a:rPr lang="en-US" altLang="ko-KR" sz="2400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 </a:t>
            </a:r>
            <a:r>
              <a:rPr lang="ko-KR" altLang="en-US" sz="2400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같이 가요</a:t>
            </a:r>
            <a:r>
              <a:rPr lang="en-US" altLang="ko-KR" sz="2400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私も行きたかったです。一緒に行きましょう。</a:t>
            </a:r>
            <a:endParaRPr lang="ja-JP" altLang="ja-JP" sz="1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④ 別れるとき、どのように言っていますか</a:t>
            </a:r>
            <a:r>
              <a:rPr lang="ja-JP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400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ko-KR" altLang="en-US" sz="2400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내일 봐요</a:t>
            </a:r>
            <a:r>
              <a:rPr lang="en-US" altLang="ko-KR" sz="2400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r>
              <a:rPr lang="ja-JP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また明日</a:t>
            </a: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明日会いましょう</a:t>
            </a: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endParaRPr lang="ja-JP" altLang="ja-JP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⑤ 二人は明日何時に会いますか</a:t>
            </a:r>
            <a:r>
              <a:rPr lang="ja-JP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ko-KR" altLang="en-US" sz="2400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내일 오전 </a:t>
            </a:r>
            <a:r>
              <a:rPr lang="en-US" altLang="ko-KR" sz="2400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10</a:t>
            </a:r>
            <a:r>
              <a:rPr lang="ko-KR" altLang="en-US" sz="2400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시</a:t>
            </a:r>
            <a:r>
              <a:rPr lang="ja-JP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明日午前</a:t>
            </a: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10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時</a:t>
            </a:r>
            <a:endParaRPr lang="ja-JP" altLang="ja-JP" sz="1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5" name="38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" y="1"/>
            <a:ext cx="542363" cy="54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884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-1" y="29029"/>
            <a:ext cx="12032343" cy="524434"/>
          </a:xfrm>
        </p:spPr>
        <p:txBody>
          <a:bodyPr>
            <a:normAutofit/>
          </a:bodyPr>
          <a:lstStyle/>
          <a:p>
            <a:r>
              <a:rPr lang="ja-JP" altLang="en-US" sz="20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</a:t>
            </a:r>
            <a:r>
              <a:rPr lang="ja-JP" altLang="en-US" sz="20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会話</a:t>
            </a:r>
            <a:r>
              <a:rPr lang="ja-JP" altLang="en-US" sz="20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の状況と意味を意識し、学習した語彙と文法を確認しながらテキストを読みましょう</a:t>
            </a:r>
            <a:r>
              <a:rPr lang="ja-JP" altLang="en-US" sz="20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en-US" sz="20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600635"/>
            <a:ext cx="10515600" cy="6149789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r>
              <a:rPr lang="ko-KR" altLang="en-US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영민 씨</a:t>
            </a:r>
            <a:r>
              <a:rPr lang="en-US" altLang="ko-KR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,  </a:t>
            </a:r>
            <a:r>
              <a:rPr lang="ko-KR" altLang="en-US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내일 시간 있어요</a:t>
            </a:r>
            <a:r>
              <a:rPr lang="en-US" altLang="ko-KR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?</a:t>
            </a:r>
            <a:endParaRPr lang="en-US" altLang="ko-KR" sz="2400" dirty="0" smtClean="0">
              <a:solidFill>
                <a:srgbClr val="FF0000"/>
              </a:solidFill>
              <a:latin typeface="나눔명조 ExtraBold" panose="02020603020101020101" pitchFamily="18" charset="-127"/>
              <a:ea typeface="나눔명조 ExtraBold" panose="02020603020101020101" pitchFamily="18" charset="-127"/>
            </a:endParaRPr>
          </a:p>
          <a:p>
            <a:pPr marL="0" indent="0">
              <a:buNone/>
            </a:pP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</a:t>
            </a:r>
            <a:r>
              <a:rPr lang="ja-JP" altLang="ko-KR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ヨンミン</a:t>
            </a:r>
            <a:r>
              <a:rPr lang="ja-JP" altLang="ko-KR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さん</a:t>
            </a:r>
            <a:r>
              <a:rPr lang="ja-JP" altLang="ko-KR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、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明日 時間 ありますか</a:t>
            </a:r>
            <a:r>
              <a:rPr lang="ja-JP" altLang="ko-KR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sz="1800" dirty="0">
              <a:latin typeface="UD デジタル 教科書体 NK-R" panose="02020400000000000000" pitchFamily="18" charset="-128"/>
              <a:ea typeface="BatangChe" panose="02030609000101010101" pitchFamily="49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2"/>
            </a:pPr>
            <a:r>
              <a:rPr lang="ko-KR" altLang="en-US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네</a:t>
            </a:r>
            <a:r>
              <a:rPr lang="en-US" altLang="ko-KR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, </a:t>
            </a:r>
            <a:r>
              <a:rPr lang="ko-KR" altLang="en-US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있어요</a:t>
            </a:r>
            <a:r>
              <a:rPr lang="en-US" altLang="ko-KR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. </a:t>
            </a:r>
            <a:r>
              <a:rPr lang="ko-KR" altLang="en-US" sz="2400" b="1" dirty="0" smtClean="0">
                <a:solidFill>
                  <a:schemeClr val="accent6">
                    <a:lumMod val="75000"/>
                  </a:schemeClr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그런데</a:t>
            </a:r>
            <a:r>
              <a:rPr lang="ko-KR" altLang="en-US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 왜요</a:t>
            </a:r>
            <a:r>
              <a:rPr lang="en-US" altLang="ko-KR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?</a:t>
            </a:r>
          </a:p>
          <a:p>
            <a:pPr marL="0" indent="0">
              <a:buNone/>
            </a:pP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はい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、あります。</a:t>
            </a:r>
            <a:r>
              <a:rPr lang="ja-JP" altLang="en-US" sz="1800" b="1" dirty="0" smtClean="0">
                <a:solidFill>
                  <a:schemeClr val="accent6">
                    <a:lumMod val="7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どころで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どうしてですか</a:t>
            </a:r>
            <a:r>
              <a:rPr lang="ja-JP" altLang="ko-KR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sz="1800" dirty="0">
              <a:latin typeface="UD デジタル 教科書体 NK-R" panose="02020400000000000000" pitchFamily="18" charset="-128"/>
              <a:ea typeface="BatangChe" panose="02030609000101010101" pitchFamily="49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3"/>
            </a:pPr>
            <a:r>
              <a:rPr lang="ko-KR" altLang="en-US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내일 </a:t>
            </a:r>
            <a:r>
              <a:rPr lang="en-US" altLang="ko-KR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BTS</a:t>
            </a:r>
            <a:r>
              <a:rPr lang="ko-KR" altLang="en-US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콘서트에 같이 </a:t>
            </a:r>
            <a:r>
              <a:rPr lang="ko-KR" altLang="en-US" sz="2400" dirty="0" smtClean="0">
                <a:solidFill>
                  <a:srgbClr val="FF0000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갈래요</a:t>
            </a:r>
            <a:r>
              <a:rPr lang="en-US" altLang="ko-KR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?</a:t>
            </a:r>
            <a:endParaRPr lang="en-US" altLang="ko-KR" sz="2400" dirty="0" smtClean="0">
              <a:solidFill>
                <a:srgbClr val="FF0000"/>
              </a:solidFill>
              <a:latin typeface="나눔명조 ExtraBold" panose="02020603020101020101" pitchFamily="18" charset="-127"/>
              <a:ea typeface="나눔명조 ExtraBold" panose="02020603020101020101" pitchFamily="18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明日 </a:t>
            </a: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BTS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コンサートに 一緒に </a:t>
            </a:r>
            <a:r>
              <a:rPr lang="ja-JP" altLang="en-US" sz="18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行きませんか</a:t>
            </a:r>
            <a:r>
              <a:rPr lang="ja-JP" altLang="ko-KR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sz="1800" dirty="0">
              <a:latin typeface="UD デジタル 教科書体 NK-R" panose="02020400000000000000" pitchFamily="18" charset="-128"/>
              <a:ea typeface="BatangChe" panose="02030609000101010101" pitchFamily="49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4"/>
            </a:pPr>
            <a:r>
              <a:rPr lang="ko-KR" altLang="en-US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정말요</a:t>
            </a:r>
            <a:r>
              <a:rPr lang="en-US" altLang="ko-KR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? </a:t>
            </a:r>
            <a:r>
              <a:rPr lang="ko-KR" altLang="en-US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저도 가</a:t>
            </a:r>
            <a:r>
              <a:rPr lang="ko-KR" altLang="en-US" sz="2400" dirty="0" smtClean="0">
                <a:solidFill>
                  <a:srgbClr val="FF0000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고 싶었어요</a:t>
            </a:r>
            <a:r>
              <a:rPr lang="en-US" altLang="ko-KR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. </a:t>
            </a:r>
            <a:r>
              <a:rPr lang="ko-KR" altLang="en-US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같이 </a:t>
            </a:r>
            <a:r>
              <a:rPr lang="ko-KR" altLang="en-US" sz="2400" b="1" dirty="0" smtClean="0">
                <a:solidFill>
                  <a:srgbClr val="00B0F0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가요</a:t>
            </a:r>
            <a:r>
              <a:rPr lang="en-US" altLang="ko-KR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本当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ですか。私も </a:t>
            </a:r>
            <a:r>
              <a:rPr lang="ja-JP" altLang="en-US" sz="18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行きたかったです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。一緒に 行き</a:t>
            </a:r>
            <a:r>
              <a:rPr lang="ja-JP" altLang="en-US" sz="1800" dirty="0" smtClean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ましょう</a:t>
            </a:r>
            <a:r>
              <a:rPr lang="ja-JP" altLang="ko-KR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sz="1800" dirty="0">
              <a:latin typeface="UD デジタル 教科書体 NK-R" panose="02020400000000000000" pitchFamily="18" charset="-128"/>
              <a:ea typeface="BatangChe" panose="02030609000101010101" pitchFamily="49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5"/>
            </a:pPr>
            <a:r>
              <a:rPr lang="ko-KR" altLang="en-US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그럼</a:t>
            </a:r>
            <a:r>
              <a:rPr lang="en-US" altLang="ko-KR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, </a:t>
            </a:r>
            <a:r>
              <a:rPr lang="ko-KR" altLang="en-US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내일 오전 </a:t>
            </a:r>
            <a:r>
              <a:rPr lang="en-US" altLang="ko-KR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10</a:t>
            </a:r>
            <a:r>
              <a:rPr lang="ko-KR" altLang="en-US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시</a:t>
            </a:r>
            <a:r>
              <a:rPr lang="en-US" altLang="ko-KR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, </a:t>
            </a:r>
            <a:r>
              <a:rPr lang="ko-KR" altLang="en-US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여기에서 다시 </a:t>
            </a:r>
            <a:r>
              <a:rPr lang="ko-KR" altLang="en-US" sz="2400" b="1" dirty="0" smtClean="0">
                <a:solidFill>
                  <a:srgbClr val="00B0F0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만나요</a:t>
            </a:r>
            <a:r>
              <a:rPr lang="en-US" altLang="ko-KR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.</a:t>
            </a:r>
            <a:endParaRPr lang="en-US" altLang="ko-KR" sz="2400" dirty="0" smtClean="0">
              <a:solidFill>
                <a:srgbClr val="FF0000"/>
              </a:solidFill>
              <a:latin typeface="나눔명조 ExtraBold" panose="02020603020101020101" pitchFamily="18" charset="-127"/>
              <a:ea typeface="나눔명조 ExtraBold" panose="02020603020101020101" pitchFamily="18" charset="-127"/>
            </a:endParaRPr>
          </a:p>
          <a:p>
            <a:pPr marL="0" indent="0">
              <a:buNone/>
            </a:pP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</a:t>
            </a: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では、明日 午前 </a:t>
            </a: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10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時、ここで また 会い</a:t>
            </a:r>
            <a:r>
              <a:rPr lang="ja-JP" altLang="en-US" sz="1800" dirty="0" smtClean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ましょう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sz="1800" dirty="0">
              <a:latin typeface="UD デジタル 教科書体 NK-R" panose="02020400000000000000" pitchFamily="18" charset="-128"/>
              <a:ea typeface="BatangChe" panose="02030609000101010101" pitchFamily="49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6"/>
            </a:pPr>
            <a:r>
              <a:rPr lang="ko-KR" altLang="en-US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네</a:t>
            </a:r>
            <a:r>
              <a:rPr lang="en-US" altLang="ko-KR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, </a:t>
            </a:r>
            <a:r>
              <a:rPr lang="ko-KR" altLang="en-US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좋아요</a:t>
            </a:r>
            <a:r>
              <a:rPr lang="en-US" altLang="ko-KR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</a:t>
            </a: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はい、いいです。</a:t>
            </a:r>
            <a:endParaRPr lang="en-US" altLang="ja-JP" sz="18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400" b="1" dirty="0" smtClean="0">
                <a:latin typeface="나눔명조" panose="02020603020101020101" pitchFamily="18" charset="-127"/>
                <a:ea typeface="BatangChe" panose="02030609000101010101" pitchFamily="49" charset="-127"/>
              </a:rPr>
              <a:t>⑦　</a:t>
            </a:r>
            <a:r>
              <a:rPr lang="ko-KR" altLang="en-US" sz="24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그럼</a:t>
            </a:r>
            <a:r>
              <a:rPr lang="en-US" altLang="ko-KR" sz="24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,</a:t>
            </a:r>
            <a:r>
              <a:rPr lang="ko-KR" altLang="en-US" sz="24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내일 </a:t>
            </a:r>
            <a:r>
              <a:rPr lang="ko-KR" altLang="en-US" sz="2400" b="1" dirty="0" smtClean="0">
                <a:solidFill>
                  <a:srgbClr val="00B0F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봐요</a:t>
            </a:r>
            <a:r>
              <a:rPr lang="en-US" altLang="ko-KR" sz="24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では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、また 明日。</a:t>
            </a:r>
            <a:endParaRPr lang="en-US" altLang="ko-KR" sz="18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3074" name="Picture 2" descr="school_man.png (1056Ã976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551" y="2460811"/>
            <a:ext cx="2487928" cy="2299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38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92635"/>
            <a:ext cx="5080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648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4884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8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62857" y="20920"/>
            <a:ext cx="11393714" cy="833718"/>
          </a:xfrm>
        </p:spPr>
        <p:txBody>
          <a:bodyPr>
            <a:normAutofit/>
          </a:bodyPr>
          <a:lstStyle/>
          <a:p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Task1</a:t>
            </a:r>
            <a:r>
              <a:rPr lang="en-US" altLang="ja-JP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. </a:t>
            </a:r>
            <a:r>
              <a:rPr lang="ja-JP" altLang="ja-JP" sz="2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友達を各種イベント</a:t>
            </a:r>
            <a:r>
              <a:rPr lang="en-US" altLang="ja-JP" sz="2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ja-JP" sz="2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コンサート・スポーツの試合・お祭り・映画祭など</a:t>
            </a:r>
            <a:r>
              <a:rPr lang="en-US" altLang="ja-JP" sz="2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ja-JP" sz="2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に誘ってみましょう</a:t>
            </a:r>
            <a:r>
              <a:rPr lang="ja-JP" altLang="ja-JP" sz="2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sz="2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62857" y="833719"/>
            <a:ext cx="11393714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 </a:t>
            </a:r>
            <a:r>
              <a:rPr lang="ja-JP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ペア</a:t>
            </a:r>
            <a:r>
              <a:rPr lang="ja-JP" altLang="ja-JP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で活動します。一番多く誘うことが出来る学生は誰でしょう。</a:t>
            </a:r>
          </a:p>
          <a:p>
            <a:pPr marL="0" indent="0">
              <a:buNone/>
            </a:pPr>
            <a:r>
              <a:rPr lang="ja-JP" altLang="ja-JP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①次の表を任意で完成します。</a:t>
            </a:r>
          </a:p>
          <a:p>
            <a:endParaRPr lang="en-US" altLang="ko-KR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endParaRPr lang="en-US" altLang="ko-KR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endParaRPr lang="en-US" altLang="ko-KR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②</a:t>
            </a:r>
            <a:r>
              <a:rPr lang="ja-JP" altLang="ja-JP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下のように友達をイベントに誘います。相手は提案に対して①～③の</a:t>
            </a:r>
            <a:r>
              <a:rPr lang="ja-JP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中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から</a:t>
            </a:r>
            <a:r>
              <a:rPr lang="ja-JP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一つ</a:t>
            </a:r>
            <a:r>
              <a:rPr lang="ja-JP" altLang="ja-JP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選んで「同意」もしくは「断り」を表明します。</a:t>
            </a:r>
          </a:p>
          <a:p>
            <a:endParaRPr lang="en-US" altLang="ko-KR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800929"/>
              </p:ext>
            </p:extLst>
          </p:nvPr>
        </p:nvGraphicFramePr>
        <p:xfrm>
          <a:off x="595086" y="1729134"/>
          <a:ext cx="10580916" cy="1463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17486"/>
                <a:gridCol w="2075543"/>
                <a:gridCol w="3149600"/>
                <a:gridCol w="3338287"/>
              </a:tblGrid>
              <a:tr h="0">
                <a:tc>
                  <a:txBody>
                    <a:bodyPr/>
                    <a:lstStyle/>
                    <a:p>
                      <a:r>
                        <a:rPr kumimoji="1" lang="ko-KR" altLang="en-US" sz="1800" dirty="0" smtClean="0"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언제</a:t>
                      </a:r>
                      <a:endParaRPr kumimoji="1" lang="ja-JP" altLang="en-US" sz="18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-KR" altLang="en-US" sz="1800" dirty="0" smtClean="0"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어디에서</a:t>
                      </a:r>
                      <a:endParaRPr kumimoji="1" lang="ja-JP" altLang="en-US" sz="18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ja-JP" sz="1800" b="1" kern="1200" dirty="0" smtClean="0">
                          <a:solidFill>
                            <a:schemeClr val="lt1"/>
                          </a:solidFill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+mn-cs"/>
                        </a:rPr>
                        <a:t>이벤트</a:t>
                      </a:r>
                      <a:r>
                        <a:rPr lang="en-US" altLang="ko-KR" sz="1800" b="1" kern="1200" dirty="0" smtClean="0">
                          <a:solidFill>
                            <a:schemeClr val="lt1"/>
                          </a:solidFill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+mn-cs"/>
                        </a:rPr>
                        <a:t> </a:t>
                      </a:r>
                      <a:r>
                        <a:rPr lang="ja-JP" altLang="ja-JP" sz="1400" b="1" kern="1200" dirty="0" smtClean="0">
                          <a:solidFill>
                            <a:schemeClr val="lt1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  <a:cs typeface="+mn-cs"/>
                        </a:rPr>
                        <a:t>イベント</a:t>
                      </a:r>
                      <a:endParaRPr kumimoji="1" lang="ja-JP" altLang="en-US" sz="1400" dirty="0"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ja-JP" sz="1800" b="1" kern="1200" dirty="0" smtClean="0">
                          <a:solidFill>
                            <a:schemeClr val="lt1"/>
                          </a:solidFill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+mn-cs"/>
                        </a:rPr>
                        <a:t>약속 장소</a:t>
                      </a:r>
                      <a:r>
                        <a:rPr lang="ja-JP" altLang="ja-JP" sz="1400" b="1" kern="1200" dirty="0" smtClean="0">
                          <a:solidFill>
                            <a:schemeClr val="lt1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  <a:cs typeface="+mn-cs"/>
                        </a:rPr>
                        <a:t>約束場所</a:t>
                      </a:r>
                      <a:endParaRPr kumimoji="1" lang="ja-JP" altLang="en-US" sz="1400" dirty="0"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ko-KR" altLang="en-US" sz="1800" dirty="0" smtClean="0"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토요일</a:t>
                      </a:r>
                      <a:endParaRPr kumimoji="1" lang="ja-JP" altLang="en-US" sz="18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-KR" altLang="en-US" sz="1800" dirty="0" smtClean="0"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사쿠라돔</a:t>
                      </a:r>
                      <a:endParaRPr kumimoji="1" lang="ja-JP" altLang="en-US" sz="18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ja-JP" sz="1800" kern="1200" dirty="0" smtClean="0">
                          <a:solidFill>
                            <a:schemeClr val="dk1"/>
                          </a:solidFill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+mn-cs"/>
                        </a:rPr>
                        <a:t>축구 시합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+mn-cs"/>
                        </a:rPr>
                        <a:t> </a:t>
                      </a:r>
                      <a:r>
                        <a:rPr lang="ja-JP" altLang="ja-JP" sz="1400" kern="1200" dirty="0" smtClean="0">
                          <a:solidFill>
                            <a:schemeClr val="dk1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  <a:cs typeface="+mn-cs"/>
                        </a:rPr>
                        <a:t>サッカー試合</a:t>
                      </a:r>
                      <a:endParaRPr kumimoji="1" lang="ja-JP" altLang="en-US" sz="1400" dirty="0"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-KR" altLang="en-US" sz="1800" dirty="0" smtClean="0"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학교 앞</a:t>
                      </a:r>
                      <a:endParaRPr kumimoji="1" lang="ja-JP" altLang="en-US" sz="18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kumimoji="1" lang="ja-JP" altLang="en-US" sz="180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l="28676" t="32878" r="30427" b="40524"/>
          <a:stretch/>
        </p:blipFill>
        <p:spPr>
          <a:xfrm>
            <a:off x="1676403" y="3614056"/>
            <a:ext cx="8871519" cy="3243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57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62857" y="151546"/>
            <a:ext cx="11393714" cy="833718"/>
          </a:xfrm>
        </p:spPr>
        <p:txBody>
          <a:bodyPr>
            <a:normAutofit/>
          </a:bodyPr>
          <a:lstStyle/>
          <a:p>
            <a:r>
              <a:rPr lang="en-US" altLang="ja-JP" sz="1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Task2.</a:t>
            </a:r>
            <a:r>
              <a:rPr lang="ja-JP" altLang="ja-JP" sz="1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ja-JP" altLang="en-US" sz="2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９</a:t>
            </a:r>
            <a:r>
              <a:rPr lang="ja-JP" altLang="en-US" sz="2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３</a:t>
            </a:r>
            <a:r>
              <a:rPr lang="ja-JP" altLang="ja-JP" sz="2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ページ</a:t>
            </a:r>
            <a:r>
              <a:rPr lang="ja-JP" altLang="ja-JP" sz="2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</a:t>
            </a:r>
            <a:r>
              <a:rPr lang="ja-JP" altLang="ja-JP" sz="2200" dirty="0">
                <a:latin typeface="NanumGothic" panose="020D0604000000000000" pitchFamily="34" charset="-127"/>
                <a:ea typeface="NanumGothic" panose="020D0604000000000000" pitchFamily="34" charset="-127"/>
              </a:rPr>
              <a:t>「</a:t>
            </a:r>
            <a:r>
              <a:rPr lang="en-US" altLang="ja-JP" sz="2200" dirty="0">
                <a:latin typeface="NanumGothic" panose="020D0604000000000000" pitchFamily="34" charset="-127"/>
                <a:ea typeface="NanumGothic" panose="020D0604000000000000" pitchFamily="34" charset="-127"/>
              </a:rPr>
              <a:t>-</a:t>
            </a:r>
            <a:r>
              <a:rPr lang="ko-KR" altLang="ja-JP" sz="2200" dirty="0">
                <a:latin typeface="NanumGothic" panose="020D0604000000000000" pitchFamily="34" charset="-127"/>
                <a:ea typeface="NanumGothic" panose="020D0604000000000000" pitchFamily="34" charset="-127"/>
              </a:rPr>
              <a:t>고 싶어요</a:t>
            </a:r>
            <a:r>
              <a:rPr lang="ja-JP" altLang="ja-JP" sz="2200" dirty="0">
                <a:latin typeface="NanumGothic" panose="020D0604000000000000" pitchFamily="34" charset="-127"/>
                <a:ea typeface="NanumGothic" panose="020D0604000000000000" pitchFamily="34" charset="-127"/>
              </a:rPr>
              <a:t>」</a:t>
            </a:r>
            <a:r>
              <a:rPr lang="ja-JP" altLang="ja-JP" sz="2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を改めて練習します。次の状況で、友達が一番したがっていることはなんですか。調べてみましょう</a:t>
            </a:r>
            <a:r>
              <a:rPr lang="ja-JP" altLang="ja-JP" sz="2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sz="2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62857" y="833719"/>
            <a:ext cx="11393714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 </a:t>
            </a: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725818"/>
              </p:ext>
            </p:extLst>
          </p:nvPr>
        </p:nvGraphicFramePr>
        <p:xfrm>
          <a:off x="595086" y="1741715"/>
          <a:ext cx="10580916" cy="211182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110514"/>
                <a:gridCol w="1422400"/>
                <a:gridCol w="1640114"/>
                <a:gridCol w="1407888"/>
              </a:tblGrid>
              <a:tr h="551542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ko-KR" sz="24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주간 수업이 없다</a:t>
                      </a:r>
                      <a:r>
                        <a:rPr lang="en-US" sz="2400" kern="100" dirty="0" smtClean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ja-JP" sz="1800" b="0" kern="100" dirty="0" smtClean="0"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altLang="en-US" sz="1800" b="0" kern="100" dirty="0" smtClean="0"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  <a:cs typeface="Times New Roman" panose="02020603050405020304" pitchFamily="18" charset="0"/>
                        </a:rPr>
                        <a:t>週間授業がない</a:t>
                      </a:r>
                      <a:endParaRPr lang="ja-JP" sz="1800" b="0" kern="100" dirty="0"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4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나</a:t>
                      </a:r>
                      <a:endParaRPr lang="ja-JP" sz="2400" kern="100" dirty="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400" kern="10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친구</a:t>
                      </a:r>
                      <a:r>
                        <a:rPr lang="en-US" sz="2400" kern="10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1</a:t>
                      </a:r>
                      <a:endParaRPr lang="ja-JP" sz="2400" kern="10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4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친구</a:t>
                      </a:r>
                      <a:r>
                        <a:rPr lang="en-US" sz="24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2</a:t>
                      </a:r>
                      <a:endParaRPr lang="ja-JP" sz="2400" kern="100" dirty="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37029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ko-KR" sz="24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만엔이 있다</a:t>
                      </a:r>
                      <a:r>
                        <a:rPr lang="en-US" sz="2400" kern="100" dirty="0" smtClean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ja-JP" altLang="en-US" sz="2400" kern="100" dirty="0" smtClean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1800" kern="100" dirty="0" smtClean="0"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ja-JP" altLang="en-US" sz="1800" kern="100" dirty="0" smtClean="0"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  <a:cs typeface="Times New Roman" panose="02020603050405020304" pitchFamily="18" charset="0"/>
                        </a:rPr>
                        <a:t>万円がある</a:t>
                      </a:r>
                      <a:endParaRPr lang="ja-JP" sz="1800" kern="100" dirty="0"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kumimoji="1" lang="ja-JP" altLang="en-US" sz="24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4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4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</a:tr>
              <a:tr h="566057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4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남자 친구</a:t>
                      </a:r>
                      <a:r>
                        <a:rPr lang="en-US" sz="24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ko-KR" sz="24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여자 친구가 있다</a:t>
                      </a:r>
                      <a:r>
                        <a:rPr lang="en-US" sz="2400" kern="100" dirty="0" smtClean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ja-JP" altLang="en-US" sz="2400" kern="100" dirty="0" smtClean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altLang="en-US" sz="1800" kern="100" dirty="0" smtClean="0"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  <a:cs typeface="Times New Roman" panose="02020603050405020304" pitchFamily="18" charset="0"/>
                        </a:rPr>
                        <a:t>彼氏・彼女がいる</a:t>
                      </a:r>
                      <a:endParaRPr lang="ja-JP" sz="1800" kern="100" dirty="0"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kumimoji="1" lang="ja-JP" altLang="en-US" sz="24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4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4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4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생일</a:t>
                      </a:r>
                      <a:r>
                        <a:rPr lang="en-US" sz="24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ko-KR" sz="24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크리스마스</a:t>
                      </a:r>
                      <a:r>
                        <a:rPr lang="en-US" sz="24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ko-KR" sz="24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발렌타인데이이다</a:t>
                      </a:r>
                      <a:r>
                        <a:rPr lang="en-US" sz="2400" kern="100" dirty="0" smtClean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  <a:cs typeface="Times New Roman" panose="02020603050405020304" pitchFamily="18" charset="0"/>
                        </a:rPr>
                        <a:t>.</a:t>
                      </a:r>
                      <a:endParaRPr lang="ja-JP" sz="2400" kern="100" dirty="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kumimoji="1" lang="ja-JP" altLang="en-US" sz="24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4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4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069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01599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8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学習目標の</a:t>
            </a:r>
            <a:r>
              <a:rPr lang="en-US" altLang="ja-JP" sz="28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Check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000" dirty="0" smtClean="0">
              <a:solidFill>
                <a:srgbClr val="FF0000"/>
              </a:solidFill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endParaRPr lang="en-US" altLang="ja-JP" sz="2000" dirty="0" smtClean="0">
              <a:solidFill>
                <a:srgbClr val="FF0000"/>
              </a:solidFill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①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友達の意向を尋ねたり、自分の希望、意見</a:t>
            </a:r>
            <a:r>
              <a:rPr lang="en-US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同意・断り</a:t>
            </a:r>
            <a:r>
              <a:rPr lang="en-US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を伝えたりできる。</a:t>
            </a: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ko-KR" altLang="ko-KR" sz="2400" dirty="0">
              <a:latin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②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｢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約束関連表現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｣｢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同意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｣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や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｢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断り」の際によく使われる韓国語表現を言ってみましょう。</a:t>
            </a: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ko-KR" altLang="ko-KR" sz="2400" dirty="0">
              <a:latin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③｢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lang="ja-JP" altLang="en-US" sz="2400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ま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しょうか・ませんか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｣｢～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ましょう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｣｢～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たい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｣</a:t>
            </a:r>
            <a:r>
              <a:rPr lang="ja-JP" altLang="ko-KR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を表す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韓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国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語</a:t>
            </a:r>
            <a:r>
              <a:rPr lang="ja-JP" altLang="ko-KR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ついて説明</a:t>
            </a:r>
            <a:r>
              <a:rPr lang="ja-JP" altLang="ko-KR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してみましょう。</a:t>
            </a:r>
            <a:endParaRPr lang="ko-KR" altLang="ko-KR" sz="2400" dirty="0">
              <a:latin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24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457200" indent="-457200">
              <a:buFont typeface="+mj-ea"/>
              <a:buAutoNum type="circleNumDbPlain"/>
            </a:pPr>
            <a:endParaRPr lang="ko-KR" altLang="en-US" sz="2400" dirty="0">
              <a:latin typeface="HGS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5975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33718"/>
          </a:xfrm>
        </p:spPr>
        <p:txBody>
          <a:bodyPr>
            <a:normAutofit/>
          </a:bodyPr>
          <a:lstStyle/>
          <a:p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今日のテーマは「</a:t>
            </a:r>
            <a:r>
              <a:rPr lang="ko-KR" altLang="en-US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약속</a:t>
            </a:r>
            <a:r>
              <a:rPr lang="ja-JP" altLang="en-US" sz="1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約束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」です。</a:t>
            </a: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ja-JP" sz="24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0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❶まず、韓国人男女の「待ち合わせに遅れたときの言い訳のベスト５」を見てみましょう。</a:t>
            </a:r>
            <a:endParaRPr lang="en-US" altLang="ja-JP" sz="20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ja-JP" sz="18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ja-JP" altLang="en-US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① </a:t>
            </a:r>
            <a:r>
              <a:rPr lang="ko-KR" altLang="en-US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미안</a:t>
            </a:r>
            <a:r>
              <a:rPr lang="en-US" altLang="ko-KR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~</a:t>
            </a:r>
            <a:r>
              <a:rPr lang="ja-JP" altLang="en-US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　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ごめん～</a:t>
            </a:r>
            <a:endParaRPr lang="en-US" altLang="ja-JP" sz="18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en-US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② </a:t>
            </a:r>
            <a:r>
              <a:rPr lang="ko-KR" altLang="en-US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오늘이었어요</a:t>
            </a:r>
            <a:r>
              <a:rPr lang="en-US" altLang="ko-KR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?</a:t>
            </a:r>
            <a:r>
              <a:rPr lang="ja-JP" altLang="en-US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　</a:t>
            </a:r>
            <a:r>
              <a:rPr lang="ja-JP" altLang="en-US" sz="1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今日でしたっけ？</a:t>
            </a:r>
            <a:endParaRPr lang="en-US" altLang="ja-JP" sz="18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en-US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③ </a:t>
            </a:r>
            <a:r>
              <a:rPr lang="ko-KR" altLang="en-US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많이 기다렸어요</a:t>
            </a:r>
            <a:r>
              <a:rPr lang="en-US" altLang="ko-KR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?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長く待ちましたか。</a:t>
            </a:r>
            <a:r>
              <a:rPr lang="ja-JP" altLang="en-US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　</a:t>
            </a:r>
            <a:endParaRPr lang="en-US" altLang="ja-JP" sz="2400" dirty="0" smtClean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>
              <a:buNone/>
            </a:pPr>
            <a:r>
              <a:rPr lang="ja-JP" altLang="en-US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④ </a:t>
            </a:r>
            <a:r>
              <a:rPr lang="ko-KR" altLang="en-US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차가 막혔어요</a:t>
            </a:r>
            <a:r>
              <a:rPr lang="en-US" altLang="ko-KR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.</a:t>
            </a:r>
            <a:r>
              <a:rPr lang="ja-JP" altLang="en-US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　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道が混みました。</a:t>
            </a:r>
            <a:endParaRPr lang="en-US" altLang="ja-JP" sz="18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en-US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⑤ </a:t>
            </a:r>
            <a:r>
              <a:rPr lang="ko-KR" altLang="en-US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왜 이렇게 일찍 왔어요</a:t>
            </a:r>
            <a:r>
              <a:rPr lang="en-US" altLang="ko-KR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?</a:t>
            </a:r>
            <a:r>
              <a:rPr lang="ja-JP" altLang="en-US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　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どうしてこんなに早く来ましたか。</a:t>
            </a:r>
            <a:endParaRPr lang="en-US" altLang="ko-KR" sz="18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2400" dirty="0" smtClean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>
              <a:buNone/>
            </a:pPr>
            <a:r>
              <a:rPr lang="ja-JP" altLang="en-US" sz="20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❷皆さん</a:t>
            </a:r>
            <a:r>
              <a:rPr lang="ja-JP" altLang="en-US" sz="20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が待ち合わせに</a:t>
            </a:r>
            <a:r>
              <a:rPr lang="en-US" altLang="ja-JP" sz="20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20</a:t>
            </a:r>
            <a:r>
              <a:rPr lang="ja-JP" altLang="en-US" sz="20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分ぐらい遅れたら、友達に会った時初めに何といいますか。</a:t>
            </a:r>
            <a:endParaRPr lang="en-US" altLang="ja-JP" sz="20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24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1026" name="Picture 2" descr="chikoku_business_woman.png (661Ã8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2824" y="2447365"/>
            <a:ext cx="1666594" cy="2017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63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06680"/>
            <a:ext cx="11385596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　</a:t>
            </a:r>
            <a:r>
              <a:rPr lang="ja-JP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❶</a:t>
            </a:r>
            <a:r>
              <a:rPr lang="ja-JP" altLang="en-US" sz="2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「約束関連表現」</a:t>
            </a:r>
            <a:endParaRPr lang="ko-KR" altLang="en-US" sz="2800" dirty="0">
              <a:latin typeface="HG正楷書体-PRO" panose="03000600000000000000" pitchFamily="66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833720"/>
            <a:ext cx="113538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030771" y="1472044"/>
            <a:ext cx="3902267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200" dirty="0" smtClean="0">
                <a:solidFill>
                  <a:schemeClr val="tx1"/>
                </a:solidFill>
                <a:latin typeface="+mn-ea"/>
              </a:rPr>
              <a:t>약속</a:t>
            </a:r>
            <a:r>
              <a:rPr lang="ja-JP" altLang="en-US" sz="3200" dirty="0" smtClean="0">
                <a:solidFill>
                  <a:schemeClr val="tx1"/>
                </a:solidFill>
                <a:latin typeface="+mn-ea"/>
              </a:rPr>
              <a:t>　　</a:t>
            </a: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約束</a:t>
            </a:r>
            <a:endParaRPr lang="ko-KR" altLang="en-US" sz="2000" dirty="0">
              <a:solidFill>
                <a:schemeClr val="tx1"/>
              </a:solidFill>
              <a:latin typeface="UD デジタル 教科書体 NK-R" panose="02020400000000000000" pitchFamily="18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38" y="2133687"/>
            <a:ext cx="2180257" cy="2103948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4030770" y="2274708"/>
            <a:ext cx="4701338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200" dirty="0" smtClean="0">
                <a:solidFill>
                  <a:schemeClr val="tx1"/>
                </a:solidFill>
                <a:latin typeface="+mn-ea"/>
              </a:rPr>
              <a:t>약속하다</a:t>
            </a:r>
            <a:r>
              <a:rPr lang="ja-JP" altLang="en-US" sz="3200" dirty="0" smtClean="0">
                <a:solidFill>
                  <a:schemeClr val="tx1"/>
                </a:solidFill>
                <a:latin typeface="+mn-ea"/>
              </a:rPr>
              <a:t>　　</a:t>
            </a: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約束する</a:t>
            </a:r>
            <a:endParaRPr lang="ko-KR" altLang="en-US" sz="2000" dirty="0">
              <a:solidFill>
                <a:schemeClr val="tx1"/>
              </a:solidFill>
              <a:latin typeface="UD デジタル 教科書体 NK-R" panose="020204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030770" y="3065993"/>
            <a:ext cx="4800192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200" dirty="0" smtClean="0">
                <a:solidFill>
                  <a:schemeClr val="tx1"/>
                </a:solidFill>
                <a:latin typeface="+mn-ea"/>
              </a:rPr>
              <a:t>약속이 있다</a:t>
            </a:r>
            <a:r>
              <a:rPr lang="ja-JP" altLang="en-US" sz="3200" dirty="0" smtClean="0">
                <a:solidFill>
                  <a:schemeClr val="tx1"/>
                </a:solidFill>
                <a:latin typeface="+mn-ea"/>
              </a:rPr>
              <a:t>　　</a:t>
            </a: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約束がある</a:t>
            </a:r>
            <a:endParaRPr lang="ko-KR" altLang="en-US" sz="2000" dirty="0">
              <a:solidFill>
                <a:schemeClr val="tx1"/>
              </a:solidFill>
              <a:latin typeface="UD デジタル 教科書体 NK-R" panose="02020400000000000000" pitchFamily="18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144674" y="3919583"/>
            <a:ext cx="5047326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200" dirty="0" smtClean="0">
                <a:solidFill>
                  <a:schemeClr val="tx1"/>
                </a:solidFill>
                <a:latin typeface="+mn-ea"/>
              </a:rPr>
              <a:t>약속을 </a:t>
            </a:r>
            <a:r>
              <a:rPr lang="ko-KR" altLang="en-US" sz="3200" dirty="0" smtClean="0">
                <a:solidFill>
                  <a:srgbClr val="FF0000"/>
                </a:solidFill>
                <a:latin typeface="+mn-ea"/>
              </a:rPr>
              <a:t>지키다</a:t>
            </a:r>
            <a:r>
              <a:rPr lang="ja-JP" altLang="en-US" sz="3200" dirty="0" smtClean="0">
                <a:solidFill>
                  <a:schemeClr val="tx1"/>
                </a:solidFill>
                <a:latin typeface="+mn-ea"/>
              </a:rPr>
              <a:t>　　</a:t>
            </a: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約束を</a:t>
            </a:r>
            <a:r>
              <a:rPr lang="ja-JP" altLang="en-US" sz="2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守る</a:t>
            </a:r>
            <a:endParaRPr lang="ko-KR" altLang="en-US" sz="2000" dirty="0">
              <a:solidFill>
                <a:srgbClr val="FF0000"/>
              </a:solidFill>
              <a:latin typeface="UD デジタル 教科書体 NK-R" panose="02020400000000000000" pitchFamily="18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100793" y="4773173"/>
            <a:ext cx="4450083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200" dirty="0" smtClean="0">
                <a:solidFill>
                  <a:schemeClr val="tx1"/>
                </a:solidFill>
                <a:latin typeface="+mn-ea"/>
              </a:rPr>
              <a:t>약속 시간</a:t>
            </a:r>
            <a:r>
              <a:rPr lang="ja-JP" altLang="en-US" sz="3200" dirty="0" smtClean="0">
                <a:solidFill>
                  <a:schemeClr val="tx1"/>
                </a:solidFill>
                <a:latin typeface="+mn-ea"/>
              </a:rPr>
              <a:t>　　</a:t>
            </a: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約束の時間</a:t>
            </a:r>
            <a:endParaRPr lang="ko-KR" altLang="en-US" sz="2000" dirty="0">
              <a:solidFill>
                <a:schemeClr val="tx1"/>
              </a:solidFill>
              <a:latin typeface="UD デジタル 教科書体 NK-R" panose="02020400000000000000" pitchFamily="18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100793" y="5677689"/>
            <a:ext cx="4081645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200" dirty="0" smtClean="0">
                <a:solidFill>
                  <a:schemeClr val="tx1"/>
                </a:solidFill>
                <a:latin typeface="+mn-ea"/>
              </a:rPr>
              <a:t>약속 장소</a:t>
            </a:r>
            <a:r>
              <a:rPr lang="ja-JP" altLang="en-US" sz="3200" dirty="0" smtClean="0">
                <a:solidFill>
                  <a:schemeClr val="tx1"/>
                </a:solidFill>
                <a:latin typeface="+mn-ea"/>
              </a:rPr>
              <a:t>　　</a:t>
            </a: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約束の場所</a:t>
            </a:r>
            <a:endParaRPr lang="ko-KR" altLang="en-US" sz="2000" dirty="0">
              <a:solidFill>
                <a:schemeClr val="tx1"/>
              </a:solidFill>
              <a:latin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295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06680"/>
            <a:ext cx="11385596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　</a:t>
            </a:r>
            <a:r>
              <a:rPr lang="ja-JP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❷</a:t>
            </a:r>
            <a:r>
              <a:rPr lang="ja-JP" altLang="en-US" sz="2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「提案に</a:t>
            </a:r>
            <a:r>
              <a:rPr lang="ja-JP" altLang="en-US" sz="2800" dirty="0" smtClean="0">
                <a:solidFill>
                  <a:srgbClr val="FF000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同意</a:t>
            </a:r>
            <a:r>
              <a:rPr lang="ja-JP" altLang="en-US" sz="2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する際」</a:t>
            </a:r>
            <a:endParaRPr lang="ko-KR" altLang="en-US" sz="2800" dirty="0">
              <a:latin typeface="HG正楷書体-PRO" panose="03000600000000000000" pitchFamily="66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833720"/>
            <a:ext cx="113538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4238978" y="940398"/>
            <a:ext cx="5617716" cy="130853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3200" dirty="0" smtClean="0">
                <a:solidFill>
                  <a:schemeClr val="tx1"/>
                </a:solidFill>
                <a:latin typeface="+mn-ea"/>
              </a:rPr>
              <a:t>Q. </a:t>
            </a:r>
            <a:r>
              <a:rPr lang="ko-KR" altLang="en-US" sz="3200" dirty="0" smtClean="0">
                <a:solidFill>
                  <a:schemeClr val="tx1"/>
                </a:solidFill>
                <a:latin typeface="+mn-ea"/>
              </a:rPr>
              <a:t>내일 영화 보러 갈</a:t>
            </a:r>
            <a:r>
              <a:rPr lang="ko-KR" altLang="en-US" sz="3200" dirty="0" smtClean="0">
                <a:solidFill>
                  <a:srgbClr val="FF0000"/>
                </a:solidFill>
                <a:latin typeface="+mn-ea"/>
              </a:rPr>
              <a:t>래요</a:t>
            </a:r>
            <a:r>
              <a:rPr lang="en-US" altLang="ko-KR" sz="3200" dirty="0" smtClean="0">
                <a:solidFill>
                  <a:schemeClr val="tx1"/>
                </a:solidFill>
                <a:latin typeface="+mn-ea"/>
              </a:rPr>
              <a:t>?</a:t>
            </a:r>
          </a:p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明日　映画　観に　行き</a:t>
            </a:r>
            <a:r>
              <a:rPr lang="ja-JP" altLang="en-US" sz="2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ましょうか</a:t>
            </a: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en-US" sz="2000" dirty="0">
              <a:solidFill>
                <a:schemeClr val="tx1"/>
              </a:solidFill>
              <a:latin typeface="UD デジタル 教科書体 NK-R" panose="02020400000000000000" pitchFamily="18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889" y="2430338"/>
            <a:ext cx="2303863" cy="2507744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4238977" y="2555263"/>
            <a:ext cx="5152563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오케이</a:t>
            </a:r>
            <a:r>
              <a:rPr lang="en-US" altLang="ko-KR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.</a:t>
            </a:r>
            <a:endParaRPr lang="ko-KR" altLang="en-US" sz="2800" dirty="0">
              <a:solidFill>
                <a:schemeClr val="tx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4238977" y="3415268"/>
            <a:ext cx="5152563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좋아요</a:t>
            </a:r>
            <a:r>
              <a:rPr lang="en-US" altLang="ko-KR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.</a:t>
            </a:r>
            <a:r>
              <a:rPr lang="ja-JP" altLang="en-US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　　　　</a:t>
            </a:r>
            <a:r>
              <a:rPr lang="ja-JP" altLang="en-US" dirty="0" smtClean="0">
                <a:solidFill>
                  <a:schemeClr val="tx1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いいです。</a:t>
            </a:r>
            <a:endParaRPr lang="ko-KR" altLang="en-US" dirty="0">
              <a:solidFill>
                <a:schemeClr val="tx1"/>
              </a:solidFill>
              <a:latin typeface="HGSeikaishotaiPRO" panose="03000600000000000000" pitchFamily="66" charset="-128"/>
              <a:ea typeface="BatangChe" panose="02030609000101010101" pitchFamily="49" charset="-127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264314" y="4233874"/>
            <a:ext cx="5152563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그래요</a:t>
            </a:r>
            <a:r>
              <a:rPr lang="en-US" altLang="ko-KR" sz="32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.</a:t>
            </a:r>
            <a:r>
              <a:rPr lang="ja-JP" altLang="en-US" sz="32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　　　</a:t>
            </a:r>
            <a:r>
              <a:rPr lang="ja-JP" altLang="en-US" sz="2000" dirty="0" smtClean="0">
                <a:solidFill>
                  <a:schemeClr val="tx1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そうしましょう。</a:t>
            </a:r>
            <a:r>
              <a:rPr lang="ja-JP" altLang="en-US" sz="20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　</a:t>
            </a:r>
            <a:endParaRPr lang="ko-KR" altLang="en-US" sz="3200" dirty="0">
              <a:solidFill>
                <a:schemeClr val="tx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238978" y="5135278"/>
            <a:ext cx="5152563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괜찮아요</a:t>
            </a:r>
            <a:r>
              <a:rPr lang="en-US" altLang="ko-KR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.</a:t>
            </a:r>
            <a:r>
              <a:rPr lang="ja-JP" altLang="en-US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　　　</a:t>
            </a:r>
            <a:r>
              <a:rPr lang="ja-JP" altLang="en-US" sz="2000" dirty="0" smtClean="0">
                <a:solidFill>
                  <a:schemeClr val="tx1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大丈夫です。</a:t>
            </a:r>
            <a:endParaRPr lang="ko-KR" altLang="en-US" sz="2000" dirty="0">
              <a:solidFill>
                <a:schemeClr val="tx1"/>
              </a:solidFill>
              <a:latin typeface="HGSeikaishotaiPRO" panose="03000600000000000000" pitchFamily="66" charset="-128"/>
              <a:ea typeface="BatangChe" panose="0203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31647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 animBg="1"/>
      <p:bldP spid="12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06680"/>
            <a:ext cx="11385596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ja-JP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❸　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</a:t>
            </a:r>
            <a:r>
              <a:rPr lang="ja-JP" altLang="en-US" sz="28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断り</a:t>
            </a:r>
            <a:r>
              <a:rPr lang="ja-JP" altLang="en-US" sz="2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際の表現」</a:t>
            </a:r>
            <a:endParaRPr lang="ko-KR" altLang="en-US" sz="2800" dirty="0">
              <a:latin typeface="UD デジタル 教科書体 NK-R" panose="02020400000000000000" pitchFamily="18" charset="-128"/>
              <a:ea typeface="NanumGothic" panose="020D0604000000000000" pitchFamily="34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833720"/>
            <a:ext cx="113538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endParaRPr lang="en-US" altLang="ja-JP" sz="2000" dirty="0" smtClean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endParaRPr lang="en-US" altLang="ja-JP" sz="2000" dirty="0" smtClean="0"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4238978" y="497541"/>
            <a:ext cx="5662903" cy="14415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Q. </a:t>
            </a:r>
            <a:r>
              <a:rPr lang="ko-KR" altLang="en-US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같이 노래방 갈</a:t>
            </a:r>
            <a:r>
              <a:rPr lang="ko-KR" altLang="en-US" sz="3200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래요</a:t>
            </a:r>
            <a:r>
              <a:rPr lang="en-US" altLang="ko-KR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</a:p>
          <a:p>
            <a:r>
              <a:rPr lang="ja-JP" altLang="en-US" sz="2000" dirty="0">
                <a:solidFill>
                  <a:srgbClr val="00B05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ja-JP" altLang="en-US" sz="2000" dirty="0" smtClean="0">
                <a:solidFill>
                  <a:srgbClr val="00B05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一緒に　カラオケ　</a:t>
            </a:r>
            <a:r>
              <a:rPr lang="ja-JP" altLang="en-US" sz="2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行きましょうか</a:t>
            </a:r>
            <a:r>
              <a:rPr lang="ja-JP" altLang="en-US" sz="20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en-US" sz="2000" dirty="0">
              <a:solidFill>
                <a:srgbClr val="FF0000"/>
              </a:solidFill>
              <a:latin typeface="UD デジタル 教科書体 NK-R" panose="02020400000000000000" pitchFamily="18" charset="-128"/>
              <a:ea typeface="NanumGothic" panose="020D0604000000000000" pitchFamily="34" charset="-127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242534" y="2312304"/>
            <a:ext cx="5152563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싫어요</a:t>
            </a:r>
            <a:r>
              <a:rPr lang="en-US" altLang="ko-KR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r>
              <a:rPr lang="ja-JP" altLang="en-US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　　　</a:t>
            </a: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嫌です。</a:t>
            </a:r>
            <a:endParaRPr lang="ko-KR" altLang="en-US" sz="2000" dirty="0">
              <a:solidFill>
                <a:schemeClr val="tx1"/>
              </a:solidFill>
              <a:latin typeface="UD デジタル 教科書体 NK-R" panose="02020400000000000000" pitchFamily="18" charset="-128"/>
              <a:ea typeface="NanumGothic" panose="020D0604000000000000" pitchFamily="34" charset="-127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4222095" y="3148445"/>
            <a:ext cx="5152563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안 돼요</a:t>
            </a:r>
            <a:r>
              <a:rPr lang="en-US" altLang="ko-KR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r>
              <a:rPr lang="ja-JP" altLang="en-US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　　　</a:t>
            </a: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ダメです。</a:t>
            </a:r>
            <a:endParaRPr lang="ko-KR" altLang="en-US" sz="2000" dirty="0">
              <a:solidFill>
                <a:schemeClr val="tx1"/>
              </a:solidFill>
              <a:latin typeface="UD デジタル 教科書体 NK-R" panose="02020400000000000000" pitchFamily="18" charset="-128"/>
              <a:ea typeface="NanumGothic" panose="020D0604000000000000" pitchFamily="34" charset="-127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242534" y="3953152"/>
            <a:ext cx="5152563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미안해요</a:t>
            </a:r>
            <a:r>
              <a:rPr lang="en-US" altLang="ko-KR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r>
              <a:rPr lang="ja-JP" altLang="en-US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　　</a:t>
            </a: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ごめんなさい</a:t>
            </a:r>
            <a:r>
              <a:rPr lang="en-US" altLang="ja-JP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＋理由</a:t>
            </a:r>
            <a:r>
              <a:rPr lang="en-US" altLang="ja-JP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en-US" sz="20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en-US" sz="3200" dirty="0">
              <a:solidFill>
                <a:schemeClr val="tx1"/>
              </a:solidFill>
              <a:latin typeface="UD デジタル 教科書体 NK-R" panose="02020400000000000000" pitchFamily="18" charset="-128"/>
              <a:ea typeface="NanumGothic" panose="020D0604000000000000" pitchFamily="34" charset="-127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242534" y="4813904"/>
            <a:ext cx="6384277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죄송합니다</a:t>
            </a:r>
            <a:r>
              <a:rPr lang="en-US" altLang="ko-KR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r>
              <a:rPr lang="ja-JP" altLang="en-US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すみません・申し訳ございません。</a:t>
            </a:r>
            <a:endParaRPr lang="ko-KR" altLang="en-US" sz="2000" dirty="0">
              <a:solidFill>
                <a:schemeClr val="tx1"/>
              </a:solidFill>
              <a:latin typeface="UD デジタル 教科書体 NK-R" panose="02020400000000000000" pitchFamily="18" charset="-128"/>
              <a:ea typeface="NanumGothic" panose="020D0604000000000000" pitchFamily="34" charset="-127"/>
            </a:endParaRPr>
          </a:p>
        </p:txBody>
      </p:sp>
      <p:pic>
        <p:nvPicPr>
          <p:cNvPr id="2050" name="Picture 2" descr="okotowari_shimasu_man.png (658×8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655" y="2313359"/>
            <a:ext cx="1791140" cy="217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659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 animBg="1"/>
      <p:bldP spid="12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5002"/>
            <a:ext cx="11385596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　</a:t>
            </a:r>
            <a:r>
              <a:rPr lang="ja-JP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❸</a:t>
            </a:r>
            <a:r>
              <a:rPr lang="ja-JP" altLang="en-US" sz="2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「</a:t>
            </a:r>
            <a:r>
              <a:rPr lang="ja-JP" altLang="en-US" sz="2800" dirty="0">
                <a:solidFill>
                  <a:srgbClr val="FF000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断り</a:t>
            </a:r>
            <a:r>
              <a:rPr lang="ja-JP" altLang="en-US" sz="28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際の表現」</a:t>
            </a:r>
            <a:endParaRPr lang="ko-KR" altLang="en-US" sz="2800" dirty="0">
              <a:latin typeface="HG正楷書体-PRO" panose="03000600000000000000" pitchFamily="66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833720"/>
            <a:ext cx="113538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4517603" y="511968"/>
            <a:ext cx="5662903" cy="99869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tx1"/>
                </a:solidFill>
                <a:latin typeface="+mn-ea"/>
              </a:rPr>
              <a:t>Q. </a:t>
            </a: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내일 </a:t>
            </a:r>
            <a:r>
              <a:rPr lang="ko-KR" altLang="en-US" sz="3200" dirty="0" smtClean="0">
                <a:solidFill>
                  <a:schemeClr val="tx1"/>
                </a:solidFill>
                <a:latin typeface="+mn-ea"/>
              </a:rPr>
              <a:t>같이 노래방 갈래요</a:t>
            </a:r>
            <a:r>
              <a:rPr lang="en-US" altLang="ko-KR" sz="3200" dirty="0" smtClean="0">
                <a:solidFill>
                  <a:schemeClr val="tx1"/>
                </a:solidFill>
                <a:latin typeface="+mn-ea"/>
              </a:rPr>
              <a:t>?</a:t>
            </a:r>
          </a:p>
          <a:p>
            <a:pPr algn="ctr"/>
            <a:r>
              <a:rPr lang="en-US" altLang="ja-JP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明日</a:t>
            </a:r>
            <a:r>
              <a:rPr lang="en-US" altLang="ja-JP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一緒にカラオケ行きますか。</a:t>
            </a:r>
            <a:endParaRPr lang="ko-KR" altLang="en-US" sz="2000" dirty="0">
              <a:solidFill>
                <a:schemeClr val="tx1"/>
              </a:solidFill>
              <a:latin typeface="UD デジタル 教科書体 NK-R" panose="02020400000000000000" pitchFamily="18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414489" y="2106051"/>
            <a:ext cx="8320216" cy="68626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미안해요</a:t>
            </a:r>
            <a:r>
              <a:rPr lang="en-US" altLang="ko-KR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. </a:t>
            </a:r>
            <a:r>
              <a:rPr lang="ko-KR" altLang="en-US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내일은 좀</a:t>
            </a:r>
            <a:r>
              <a:rPr lang="en-US" altLang="ko-KR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..</a:t>
            </a: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ごめんなさい。明日はちょっと</a:t>
            </a:r>
            <a:r>
              <a:rPr lang="ja-JP" altLang="en-US" sz="2000" b="1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。。。</a:t>
            </a:r>
            <a:endParaRPr lang="ko-KR" altLang="en-US" sz="2800" b="1" dirty="0">
              <a:solidFill>
                <a:schemeClr val="tx1"/>
              </a:solidFill>
              <a:latin typeface="UD デジタル 教科書体 NK-R" panose="02020400000000000000" pitchFamily="18" charset="-128"/>
              <a:ea typeface="BatangChe" panose="02030609000101010101" pitchFamily="49" charset="-127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377514" y="3171311"/>
            <a:ext cx="8517923" cy="101514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미안해요</a:t>
            </a:r>
            <a:r>
              <a:rPr lang="en-US" altLang="ko-KR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. </a:t>
            </a:r>
            <a:r>
              <a:rPr lang="ko-KR" altLang="en-US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내일은 안 돼요</a:t>
            </a:r>
            <a:r>
              <a:rPr lang="en-US" altLang="ko-KR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ごめんなさい</a:t>
            </a:r>
            <a:r>
              <a:rPr lang="ja-JP" altLang="en-US" sz="2000" b="1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。明日</a:t>
            </a:r>
            <a:r>
              <a:rPr lang="ja-JP" altLang="en-US" sz="2000" b="1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はだめです。</a:t>
            </a:r>
            <a:endParaRPr lang="ko-KR" altLang="en-US" sz="2800" b="1" dirty="0">
              <a:solidFill>
                <a:schemeClr val="tx1"/>
              </a:solidFill>
              <a:latin typeface="UD デジタル 教科書体 NK-R" panose="02020400000000000000" pitchFamily="18" charset="-128"/>
              <a:ea typeface="BatangChe" panose="02030609000101010101" pitchFamily="49" charset="-127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377514" y="4565452"/>
            <a:ext cx="8690918" cy="8433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미안해요</a:t>
            </a:r>
            <a:r>
              <a:rPr lang="en-US" altLang="ko-KR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.</a:t>
            </a:r>
            <a:r>
              <a:rPr lang="ko-KR" altLang="en-US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다른 약속이 있어요</a:t>
            </a:r>
            <a:r>
              <a:rPr lang="en-US" altLang="ko-KR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ごめんなさい。</a:t>
            </a:r>
            <a:r>
              <a:rPr lang="ja-JP" altLang="en-US" sz="2000" b="1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別</a:t>
            </a:r>
            <a:r>
              <a:rPr lang="ja-JP" altLang="en-US" sz="2000" b="1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</a:t>
            </a:r>
            <a:r>
              <a:rPr lang="ja-JP" altLang="en-US" sz="2000" b="1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約束</a:t>
            </a:r>
            <a:r>
              <a:rPr lang="ja-JP" altLang="en-US" sz="2000" b="1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があります。</a:t>
            </a:r>
            <a:endParaRPr lang="ko-KR" altLang="en-US" sz="2000" b="1" dirty="0">
              <a:solidFill>
                <a:schemeClr val="tx1"/>
              </a:solidFill>
              <a:latin typeface="UD デジタル 教科書体 NK-R" panose="02020400000000000000" pitchFamily="18" charset="-128"/>
              <a:ea typeface="BatangChe" panose="02030609000101010101" pitchFamily="49" charset="-127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312515" y="5810682"/>
            <a:ext cx="8073081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저도 가고 싶어요</a:t>
            </a:r>
            <a:r>
              <a:rPr lang="en-US" altLang="ko-KR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. </a:t>
            </a:r>
            <a:r>
              <a:rPr lang="ko-KR" altLang="en-US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하지만 요즘 좀 바빠요</a:t>
            </a:r>
            <a:r>
              <a:rPr lang="en-US" altLang="ko-KR" sz="28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私も 行きたいです。でも 最近 ちょっと 忙しいです。</a:t>
            </a:r>
            <a:endParaRPr lang="ko-KR" altLang="en-US" sz="2000" b="1" dirty="0">
              <a:solidFill>
                <a:schemeClr val="tx1"/>
              </a:solidFill>
              <a:latin typeface="UD デジタル 教科書体 NK-R" panose="02020400000000000000" pitchFamily="18" charset="-128"/>
              <a:ea typeface="BatangChe" panose="02030609000101010101" pitchFamily="49" charset="-127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00" y="2791070"/>
            <a:ext cx="1624126" cy="200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896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 animBg="1"/>
      <p:bldP spid="12" grpId="0" animBg="1"/>
      <p:bldP spid="13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45142" y="106680"/>
            <a:ext cx="11240453" cy="833718"/>
          </a:xfrm>
        </p:spPr>
        <p:txBody>
          <a:bodyPr>
            <a:normAutofit/>
          </a:bodyPr>
          <a:lstStyle/>
          <a:p>
            <a:r>
              <a:rPr lang="ja-JP" altLang="en-US" sz="2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❹ </a:t>
            </a:r>
            <a:r>
              <a:rPr lang="en-US" altLang="ja-JP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V-</a:t>
            </a:r>
            <a:r>
              <a:rPr lang="en-US" altLang="ja-JP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(</a:t>
            </a:r>
            <a:r>
              <a:rPr lang="ko-KR" altLang="en-US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으</a:t>
            </a:r>
            <a:r>
              <a:rPr lang="en-US" altLang="ko-KR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)</a:t>
            </a:r>
            <a:r>
              <a:rPr lang="ko-KR" altLang="en-US" sz="3200" dirty="0" err="1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ㄹ래요</a:t>
            </a:r>
            <a:r>
              <a:rPr lang="en-US" altLang="ko-KR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?  </a:t>
            </a:r>
            <a:r>
              <a:rPr lang="ja-JP" altLang="en-US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lang="ja-JP" altLang="en-US" sz="2400" b="1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ま</a:t>
            </a:r>
            <a:r>
              <a:rPr lang="ja-JP" altLang="en-US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しょうか・ませんか</a:t>
            </a:r>
            <a:endParaRPr lang="ko-KR" altLang="en-US" sz="24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46742" y="833720"/>
            <a:ext cx="11107057" cy="59167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altLang="ja-JP" sz="24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457200" indent="-457200">
              <a:buAutoNum type="alphaUcPeriod"/>
            </a:pP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내일 등산 </a:t>
            </a:r>
            <a:r>
              <a:rPr lang="ko-KR" altLang="en-US" sz="24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갈래요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</a:p>
          <a:p>
            <a:pPr marL="0" indent="0">
              <a:buNone/>
            </a:pPr>
            <a:r>
              <a:rPr lang="ja-JP" altLang="en-US" sz="2000" b="1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明日　登山　行き</a:t>
            </a:r>
            <a:r>
              <a:rPr lang="ja-JP" altLang="en-US" sz="2000" b="1" dirty="0" smtClean="0">
                <a:solidFill>
                  <a:srgbClr val="FF0000"/>
                </a:solidFill>
                <a:latin typeface="HG教科書体" panose="02020609000000000000" pitchFamily="17" charset="-128"/>
                <a:ea typeface="HG教科書体" panose="02020609000000000000" pitchFamily="17" charset="-128"/>
              </a:rPr>
              <a:t>ましょうか</a:t>
            </a:r>
            <a:r>
              <a:rPr lang="ja-JP" altLang="en-US" sz="2000" b="1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。</a:t>
            </a:r>
            <a:endParaRPr lang="en-US" altLang="ko-KR" sz="2000" b="1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pPr marL="0" indent="0">
              <a:buNone/>
            </a:pPr>
            <a:r>
              <a:rPr lang="en-US" altLang="ja-JP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B. 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네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, 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좋아요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 </a:t>
            </a:r>
            <a:r>
              <a:rPr lang="ko-KR" altLang="en-US" sz="24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가요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ja-JP" altLang="en-US" sz="2000" b="1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はい、良いです。</a:t>
            </a:r>
            <a:r>
              <a:rPr lang="ja-JP" altLang="en-US" sz="2000" b="1" dirty="0" smtClean="0">
                <a:solidFill>
                  <a:srgbClr val="FF0000"/>
                </a:solidFill>
                <a:latin typeface="HG教科書体" panose="02020609000000000000" pitchFamily="17" charset="-128"/>
                <a:ea typeface="HG教科書体" panose="02020609000000000000" pitchFamily="17" charset="-128"/>
              </a:rPr>
              <a:t>行きましょう</a:t>
            </a:r>
            <a:r>
              <a:rPr lang="ja-JP" altLang="en-US" sz="2000" b="1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。</a:t>
            </a:r>
            <a:endParaRPr lang="en-US" altLang="ja-JP" sz="2000" b="1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pPr marL="0" indent="0">
              <a:buNone/>
            </a:pPr>
            <a:endParaRPr lang="en-US" altLang="ja-JP" sz="24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457200" indent="-457200">
              <a:buAutoNum type="alphaUcPeriod"/>
            </a:pP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영화 보러 갈</a:t>
            </a:r>
            <a:r>
              <a:rPr lang="ko-KR" altLang="en-US" sz="24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래요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</a:p>
          <a:p>
            <a:pPr marL="0" indent="0">
              <a:buNone/>
            </a:pPr>
            <a:r>
              <a:rPr lang="ja-JP" altLang="en-US" sz="2000" b="1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映画　観に　行き</a:t>
            </a:r>
            <a:r>
              <a:rPr lang="ja-JP" altLang="en-US" sz="2000" b="1" dirty="0" smtClean="0">
                <a:solidFill>
                  <a:srgbClr val="FF0000"/>
                </a:solidFill>
                <a:latin typeface="HG教科書体" panose="02020609000000000000" pitchFamily="17" charset="-128"/>
                <a:ea typeface="HG教科書体" panose="02020609000000000000" pitchFamily="17" charset="-128"/>
              </a:rPr>
              <a:t>ませんか</a:t>
            </a:r>
            <a:r>
              <a:rPr lang="ja-JP" altLang="en-US" sz="2000" b="1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。</a:t>
            </a:r>
            <a:endParaRPr lang="en-US" altLang="ko-KR" sz="2000" b="1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pPr marL="0" indent="0">
              <a:buNone/>
            </a:pPr>
            <a:r>
              <a:rPr lang="en-US" altLang="ja-JP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B. 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미안해요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 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영화는 좀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…</a:t>
            </a:r>
          </a:p>
          <a:p>
            <a:pPr marL="0" indent="0">
              <a:buNone/>
            </a:pPr>
            <a:r>
              <a:rPr lang="ja-JP" altLang="en-US" sz="2000" b="1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ごめんなさい、映画は　ちょっと</a:t>
            </a:r>
            <a:r>
              <a:rPr lang="ja-JP" altLang="en-US" sz="2000" b="1" dirty="0" err="1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。。。</a:t>
            </a:r>
            <a:endParaRPr lang="en-US" altLang="ja-JP" sz="2000" b="1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pPr marL="0" indent="0">
              <a:buNone/>
            </a:pPr>
            <a:endParaRPr lang="en-US" altLang="ja-JP" sz="18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pPr marL="457200" indent="-457200">
              <a:buAutoNum type="alphaUcPeriod"/>
            </a:pP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뭐 </a:t>
            </a:r>
            <a:r>
              <a:rPr lang="ko-KR" altLang="en-US" sz="24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먹을래요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</a:p>
          <a:p>
            <a:pPr marL="0" indent="0">
              <a:buNone/>
            </a:pPr>
            <a:r>
              <a:rPr lang="ja-JP" altLang="en-US" sz="2000" b="1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何　食べましょうか。</a:t>
            </a:r>
            <a:endParaRPr lang="en-US" altLang="ko-KR" sz="2000" b="1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pPr marL="0" indent="0">
              <a:buNone/>
            </a:pPr>
            <a:r>
              <a:rPr lang="en-US" altLang="ja-JP" sz="2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B. 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비빔밥 먹</a:t>
            </a:r>
            <a:r>
              <a:rPr lang="ko-KR" altLang="en-US" sz="24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어요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ja-JP" altLang="en-US" sz="2000" b="1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ビビンパ　食べ</a:t>
            </a:r>
            <a:r>
              <a:rPr lang="ja-JP" altLang="en-US" sz="2000" b="1" dirty="0" smtClean="0">
                <a:solidFill>
                  <a:srgbClr val="FF0000"/>
                </a:solidFill>
                <a:latin typeface="HG教科書体" panose="02020609000000000000" pitchFamily="17" charset="-128"/>
                <a:ea typeface="HG教科書体" panose="02020609000000000000" pitchFamily="17" charset="-128"/>
              </a:rPr>
              <a:t>ましょう</a:t>
            </a:r>
            <a:r>
              <a:rPr lang="ja-JP" altLang="en-US" sz="2000" b="1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。</a:t>
            </a:r>
            <a:endParaRPr lang="en-US" altLang="ja-JP" sz="2000" b="1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762451" y="940398"/>
            <a:ext cx="1606331" cy="2001411"/>
          </a:xfrm>
          <a:prstGeom prst="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가다</a:t>
            </a:r>
            <a:endParaRPr lang="en-US" altLang="ko-KR" sz="2400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공부하다</a:t>
            </a:r>
            <a:endParaRPr lang="en-US" altLang="ko-KR" sz="2400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마시다</a:t>
            </a:r>
            <a:endParaRPr lang="en-US" altLang="ko-KR" sz="2400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만나다</a:t>
            </a:r>
            <a:endParaRPr lang="en-US" altLang="ko-KR" sz="2800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7475885" y="942074"/>
            <a:ext cx="3134449" cy="1999735"/>
          </a:xfrm>
          <a:prstGeom prst="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갈래요</a:t>
            </a:r>
            <a:r>
              <a:rPr lang="en-US" altLang="ko-KR" sz="24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공부할래요</a:t>
            </a:r>
            <a:r>
              <a:rPr lang="en-US" altLang="ko-KR" sz="24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마실래요</a:t>
            </a:r>
            <a:r>
              <a:rPr lang="en-US" altLang="ko-KR" sz="24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만날래요</a:t>
            </a:r>
            <a:r>
              <a:rPr lang="en-US" altLang="ko-KR" sz="24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  <a:endParaRPr lang="en-US" altLang="ko-KR" sz="2800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762451" y="3149780"/>
            <a:ext cx="1606331" cy="1032577"/>
          </a:xfrm>
          <a:prstGeom prst="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읽다</a:t>
            </a:r>
            <a:endParaRPr lang="en-US" altLang="ko-KR" sz="2400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먹다</a:t>
            </a:r>
            <a:endParaRPr lang="en-US" altLang="ko-KR" sz="2800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7475885" y="3149780"/>
            <a:ext cx="3134449" cy="1032577"/>
          </a:xfrm>
          <a:prstGeom prst="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읽을래요</a:t>
            </a:r>
            <a:r>
              <a:rPr lang="en-US" altLang="ko-KR" sz="24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먹을래요</a:t>
            </a:r>
            <a:r>
              <a:rPr lang="en-US" altLang="ko-KR" sz="24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  <a:endParaRPr lang="en-US" altLang="ko-KR" sz="2800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373002" y="4477735"/>
            <a:ext cx="6799861" cy="197731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ja-JP" sz="2000" b="1" dirty="0" smtClean="0">
                <a:solidFill>
                  <a:schemeClr val="tx1"/>
                </a:solidFill>
                <a:latin typeface="HG教科書体" panose="02020609000000000000" pitchFamily="17" charset="-128"/>
                <a:ea typeface="HG教科書体" panose="02020609000000000000" pitchFamily="17" charset="-128"/>
              </a:rPr>
              <a:t>(</a:t>
            </a:r>
            <a:r>
              <a:rPr lang="ja-JP" altLang="en-US" sz="2000" b="1" dirty="0" smtClean="0">
                <a:solidFill>
                  <a:schemeClr val="tx1"/>
                </a:solidFill>
                <a:latin typeface="HG教科書体" panose="02020609000000000000" pitchFamily="17" charset="-128"/>
                <a:ea typeface="HG教科書体" panose="02020609000000000000" pitchFamily="17" charset="-128"/>
              </a:rPr>
              <a:t>参考</a:t>
            </a:r>
            <a:r>
              <a:rPr lang="en-US" altLang="ja-JP" sz="2000" b="1" dirty="0" smtClean="0">
                <a:solidFill>
                  <a:schemeClr val="tx1"/>
                </a:solidFill>
                <a:latin typeface="HG教科書体" panose="02020609000000000000" pitchFamily="17" charset="-128"/>
                <a:ea typeface="HG教科書体" panose="02020609000000000000" pitchFamily="17" charset="-128"/>
              </a:rPr>
              <a:t>) </a:t>
            </a:r>
            <a:r>
              <a:rPr lang="ja-JP" altLang="en-US" sz="20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lang="ja-JP" altLang="en-US" sz="20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まし</a:t>
            </a:r>
            <a:r>
              <a:rPr lang="ja-JP" altLang="en-US" sz="2000" b="1" dirty="0" err="1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ょう</a:t>
            </a:r>
            <a:endParaRPr lang="en-US" altLang="ja-JP" sz="2000" b="1" dirty="0" smtClean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schemeClr val="tx1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같이 가요</a:t>
            </a:r>
            <a:r>
              <a:rPr lang="en-US" altLang="ko-KR" sz="2000" dirty="0" smtClean="0">
                <a:solidFill>
                  <a:schemeClr val="tx1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.</a:t>
            </a:r>
            <a:r>
              <a:rPr lang="ja-JP" altLang="en-US" sz="20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　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一緒に行きましょう。</a:t>
            </a:r>
            <a:endParaRPr lang="en-US" altLang="ko-KR" sz="1600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같이 먹어요</a:t>
            </a:r>
            <a:r>
              <a:rPr lang="en-US" altLang="ko-KR" sz="20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r>
              <a:rPr lang="ja-JP" altLang="en-US" sz="20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UD デジタル 教科書体 NK-R" panose="02020400000000000000" pitchFamily="18" charset="-128"/>
              </a:rPr>
              <a:t>　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一緒に食べましょう</a:t>
            </a:r>
            <a:r>
              <a:rPr lang="ja-JP" altLang="en-US" sz="1600" dirty="0" smtClean="0">
                <a:solidFill>
                  <a:schemeClr val="tx1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。</a:t>
            </a:r>
            <a:endParaRPr lang="en-US" altLang="ko-KR" sz="1600" dirty="0" smtClean="0">
              <a:solidFill>
                <a:schemeClr val="tx1"/>
              </a:solidFill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schemeClr val="tx1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네</a:t>
            </a:r>
            <a:r>
              <a:rPr lang="en-US" altLang="ko-KR" sz="2000" dirty="0" smtClean="0">
                <a:solidFill>
                  <a:schemeClr val="tx1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, </a:t>
            </a:r>
            <a:r>
              <a:rPr lang="ko-KR" altLang="en-US" sz="2000" dirty="0" smtClean="0">
                <a:solidFill>
                  <a:schemeClr val="tx1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좋아요</a:t>
            </a:r>
            <a:r>
              <a:rPr lang="en-US" altLang="ko-KR" sz="2000" dirty="0" smtClean="0">
                <a:solidFill>
                  <a:schemeClr val="tx1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. </a:t>
            </a:r>
            <a:r>
              <a:rPr lang="ko-KR" altLang="en-US" sz="2000" dirty="0" smtClean="0">
                <a:solidFill>
                  <a:schemeClr val="tx1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같이 봐요</a:t>
            </a:r>
            <a:r>
              <a:rPr lang="en-US" altLang="ko-KR" sz="2000" dirty="0" smtClean="0">
                <a:solidFill>
                  <a:schemeClr val="tx1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.</a:t>
            </a:r>
            <a:r>
              <a:rPr lang="ja-JP" altLang="en-US" sz="2000" dirty="0" smtClean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　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はい、良いです。一緒に観ましょう。</a:t>
            </a:r>
            <a:endParaRPr lang="en-US" altLang="ko-KR" sz="2000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6732420" y="1941103"/>
            <a:ext cx="568411" cy="1138847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1879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11" grpId="0" animBg="1"/>
      <p:bldP spid="12" grpId="0" animBg="1"/>
      <p:bldP spid="13" grpId="0" animBg="1"/>
      <p:bldP spid="14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124418" y="164736"/>
            <a:ext cx="9261178" cy="102190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altLang="ko-KR" sz="2800" b="1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/>
            </a:r>
            <a:br>
              <a:rPr lang="en-US" altLang="ko-KR" sz="2800" b="1" dirty="0" smtClean="0">
                <a:latin typeface="BatangChe" panose="02030609000101010101" pitchFamily="49" charset="-127"/>
                <a:ea typeface="BatangChe" panose="02030609000101010101" pitchFamily="49" charset="-127"/>
              </a:rPr>
            </a:br>
            <a:r>
              <a:rPr lang="en-US" altLang="ko-KR" sz="20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Q</a:t>
            </a:r>
            <a:r>
              <a:rPr lang="en-US" altLang="ko-KR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. </a:t>
            </a:r>
            <a:r>
              <a:rPr lang="ko-KR" altLang="en-US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술 한잔할래요</a:t>
            </a:r>
            <a:r>
              <a:rPr lang="en-US" altLang="ko-KR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?        </a:t>
            </a:r>
            <a:r>
              <a:rPr lang="en-US" altLang="ko-KR" sz="22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a</a:t>
            </a:r>
            <a:r>
              <a:rPr lang="en-US" altLang="ko-KR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. </a:t>
            </a:r>
            <a:r>
              <a:rPr lang="ko-KR" altLang="en-US" sz="2800" b="1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네</a:t>
            </a:r>
            <a:r>
              <a:rPr lang="en-US" altLang="ko-KR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, </a:t>
            </a:r>
            <a:r>
              <a:rPr lang="ko-KR" altLang="en-US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좋아요</a:t>
            </a:r>
            <a:r>
              <a:rPr lang="en-US" altLang="ko-KR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. </a:t>
            </a:r>
            <a:r>
              <a:rPr lang="ko-KR" altLang="en-US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한잔해요</a:t>
            </a:r>
            <a:r>
              <a:rPr lang="en-US" altLang="ko-KR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br>
              <a:rPr lang="en-US" altLang="ko-KR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</a:br>
            <a:r>
              <a:rPr lang="en-US" altLang="ko-KR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en-US" altLang="ko-KR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                      </a:t>
            </a:r>
            <a:r>
              <a:rPr lang="en-US" altLang="ko-KR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        </a:t>
            </a:r>
            <a:r>
              <a:rPr lang="en-US" altLang="ko-KR" sz="22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b</a:t>
            </a:r>
            <a:r>
              <a:rPr lang="en-US" altLang="ko-KR" sz="22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r>
              <a:rPr lang="en-US" altLang="ko-KR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ko-KR" altLang="en-US" sz="2800" b="1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미안해요</a:t>
            </a:r>
            <a:r>
              <a:rPr lang="en-US" altLang="ko-KR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. </a:t>
            </a:r>
            <a:r>
              <a:rPr lang="ko-KR" altLang="en-US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술은 </a:t>
            </a:r>
            <a:r>
              <a:rPr lang="ko-KR" altLang="en-US" sz="2800" b="1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좀</a:t>
            </a:r>
            <a:r>
              <a:rPr lang="en-US" altLang="ko-KR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…</a:t>
            </a:r>
            <a:br>
              <a:rPr lang="en-US" altLang="ko-KR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</a:br>
            <a:endParaRPr lang="ko-KR" altLang="en-US" sz="2800" b="1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28600" y="1237459"/>
            <a:ext cx="11353800" cy="55312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4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>
              <a:buNone/>
            </a:pPr>
            <a:endParaRPr lang="en-US" altLang="ja-JP" sz="2000" dirty="0" smtClean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>
              <a:buNone/>
            </a:pPr>
            <a:r>
              <a:rPr lang="ja-JP" altLang="en-US" sz="2000" dirty="0">
                <a:latin typeface="BatangChe" panose="02030609000101010101" pitchFamily="49" charset="-127"/>
                <a:ea typeface="BatangChe" panose="02030609000101010101" pitchFamily="49" charset="-127"/>
              </a:rPr>
              <a:t>　</a:t>
            </a:r>
            <a:endParaRPr lang="en-US" altLang="ja-JP" sz="20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>
              <a:buNone/>
            </a:pPr>
            <a:endParaRPr lang="en-US" altLang="ja-JP" sz="20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346565"/>
              </p:ext>
            </p:extLst>
          </p:nvPr>
        </p:nvGraphicFramePr>
        <p:xfrm>
          <a:off x="228600" y="1922811"/>
          <a:ext cx="115570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0657"/>
                <a:gridCol w="2467429"/>
                <a:gridCol w="3323771"/>
                <a:gridCol w="2685143"/>
              </a:tblGrid>
              <a:tr h="0"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 sz="2400" dirty="0">
                        <a:latin typeface="HGSeikaishotaiPRO" panose="03000600000000000000" pitchFamily="66" charset="-128"/>
                        <a:ea typeface="HGSeikaishotaiPRO" panose="03000600000000000000" pitchFamily="66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ja-JP" sz="2400" dirty="0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―</a:t>
                      </a:r>
                      <a:r>
                        <a:rPr lang="ja-JP" altLang="en-US" sz="2400" dirty="0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ましょうか</a:t>
                      </a:r>
                      <a:endParaRPr lang="ja-JP" altLang="en-US" sz="2400" dirty="0"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400" dirty="0" err="1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ー</a:t>
                      </a:r>
                      <a:r>
                        <a:rPr lang="ja-JP" altLang="en-US" sz="2400" dirty="0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まし</a:t>
                      </a:r>
                      <a:r>
                        <a:rPr lang="ja-JP" altLang="en-US" sz="2400" dirty="0" err="1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ょう</a:t>
                      </a:r>
                      <a:endParaRPr lang="ja-JP" altLang="en-US" sz="2400" dirty="0"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anchor="ctr"/>
                </a:tc>
              </a:tr>
              <a:tr h="36674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ja-JP" altLang="en-US" sz="2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①</a:t>
                      </a:r>
                      <a:r>
                        <a:rPr lang="ko-KR" altLang="en-US" sz="2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커피 한잔하다</a:t>
                      </a:r>
                      <a:endParaRPr lang="ja-JP" altLang="en-US" sz="22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1800" dirty="0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コーヒー一杯する</a:t>
                      </a:r>
                      <a:endParaRPr lang="ja-JP" altLang="en-US" sz="1800" dirty="0"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ko-KR" altLang="en-US" sz="2000" dirty="0" smtClean="0"/>
                        <a:t>커피 한잔할래요</a:t>
                      </a:r>
                      <a:r>
                        <a:rPr lang="en-US" altLang="ko-KR" sz="2000" dirty="0" smtClean="0"/>
                        <a:t>?</a:t>
                      </a:r>
                      <a:endParaRPr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ko-KR" altLang="en-US" sz="2000" dirty="0" smtClean="0"/>
                        <a:t>네</a:t>
                      </a:r>
                      <a:r>
                        <a:rPr lang="en-US" altLang="ko-KR" sz="2000" dirty="0" smtClean="0"/>
                        <a:t>, </a:t>
                      </a:r>
                      <a:r>
                        <a:rPr lang="ko-KR" altLang="en-US" sz="2000" dirty="0" smtClean="0"/>
                        <a:t>한잔해요</a:t>
                      </a:r>
                      <a:r>
                        <a:rPr lang="en-US" altLang="ko-KR" sz="2000" dirty="0" smtClean="0"/>
                        <a:t>.</a:t>
                      </a:r>
                      <a:endParaRPr lang="ja-JP" altLang="en-US" sz="2000" dirty="0"/>
                    </a:p>
                  </a:txBody>
                  <a:tcPr anchor="ctr"/>
                </a:tc>
              </a:tr>
              <a:tr h="36674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ja-JP" altLang="en-US" sz="2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②</a:t>
                      </a:r>
                      <a:r>
                        <a:rPr lang="ko-KR" altLang="en-US" sz="2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같이 영화 보다</a:t>
                      </a:r>
                      <a:endParaRPr lang="ja-JP" altLang="en-US" sz="22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1800" dirty="0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一緒に映画観る</a:t>
                      </a:r>
                      <a:endParaRPr lang="ja-JP" altLang="en-US" sz="1800" dirty="0"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ko-KR" altLang="en-US" sz="2000" dirty="0" smtClean="0"/>
                        <a:t>같이 영화 볼래요</a:t>
                      </a:r>
                      <a:r>
                        <a:rPr lang="en-US" altLang="ko-KR" sz="2000" dirty="0" smtClean="0"/>
                        <a:t>?</a:t>
                      </a:r>
                      <a:endParaRPr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ko-KR" altLang="en-US" sz="2000" dirty="0" smtClean="0"/>
                        <a:t>네</a:t>
                      </a:r>
                      <a:r>
                        <a:rPr lang="en-US" altLang="ko-KR" sz="2000" dirty="0" smtClean="0"/>
                        <a:t>, (</a:t>
                      </a:r>
                      <a:r>
                        <a:rPr lang="ko-KR" altLang="en-US" sz="2000" dirty="0" smtClean="0"/>
                        <a:t>같이</a:t>
                      </a:r>
                      <a:r>
                        <a:rPr lang="en-US" altLang="ko-KR" sz="2000" dirty="0" smtClean="0"/>
                        <a:t>)</a:t>
                      </a:r>
                      <a:r>
                        <a:rPr lang="ko-KR" altLang="en-US" sz="2000" dirty="0" smtClean="0"/>
                        <a:t> 봐요</a:t>
                      </a:r>
                      <a:r>
                        <a:rPr lang="en-US" altLang="ko-KR" sz="2000" dirty="0" smtClean="0"/>
                        <a:t>.</a:t>
                      </a:r>
                      <a:endParaRPr lang="ja-JP" altLang="en-US" sz="2000" dirty="0"/>
                    </a:p>
                  </a:txBody>
                  <a:tcPr anchor="ctr"/>
                </a:tc>
              </a:tr>
              <a:tr h="36674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ja-JP" altLang="en-US" sz="2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③</a:t>
                      </a:r>
                      <a:r>
                        <a:rPr lang="ko-KR" altLang="en-US" sz="2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 같이 먹다</a:t>
                      </a:r>
                      <a:endParaRPr lang="ja-JP" altLang="en-US" sz="22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1800" dirty="0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昼ごはん一緒に食べる</a:t>
                      </a:r>
                      <a:endParaRPr lang="ja-JP" altLang="en-US" sz="1800" dirty="0"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ko-KR" altLang="en-US" sz="2000" dirty="0" smtClean="0"/>
                        <a:t>점심 같이 먹을래요</a:t>
                      </a:r>
                      <a:r>
                        <a:rPr lang="en-US" altLang="ko-KR" sz="2000" dirty="0" smtClean="0"/>
                        <a:t>?</a:t>
                      </a:r>
                      <a:endParaRPr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ko-KR" altLang="en-US" sz="2000" dirty="0" smtClean="0"/>
                        <a:t>네</a:t>
                      </a:r>
                      <a:r>
                        <a:rPr lang="en-US" altLang="ko-KR" sz="2000" dirty="0" smtClean="0"/>
                        <a:t>, (</a:t>
                      </a:r>
                      <a:r>
                        <a:rPr lang="ko-KR" altLang="en-US" sz="2000" dirty="0" smtClean="0"/>
                        <a:t>같이</a:t>
                      </a:r>
                      <a:r>
                        <a:rPr lang="en-US" altLang="ko-KR" sz="2000" dirty="0" smtClean="0"/>
                        <a:t>)</a:t>
                      </a:r>
                      <a:r>
                        <a:rPr lang="ko-KR" altLang="en-US" sz="2000" dirty="0" smtClean="0"/>
                        <a:t> 먹어요</a:t>
                      </a:r>
                      <a:r>
                        <a:rPr lang="en-US" altLang="ko-KR" sz="2000" dirty="0" smtClean="0"/>
                        <a:t>.</a:t>
                      </a:r>
                      <a:endParaRPr lang="ja-JP" altLang="en-US" sz="2000" dirty="0"/>
                    </a:p>
                  </a:txBody>
                  <a:tcPr anchor="ctr"/>
                </a:tc>
              </a:tr>
              <a:tr h="36674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ja-JP" altLang="en-US" sz="2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④</a:t>
                      </a:r>
                      <a:r>
                        <a:rPr lang="ko-KR" altLang="en-US" sz="2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우리 집에 놀러 가다</a:t>
                      </a:r>
                      <a:endParaRPr lang="ja-JP" altLang="en-US" sz="22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1800" dirty="0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内に一緒に遊びに行く</a:t>
                      </a:r>
                      <a:endParaRPr lang="ja-JP" altLang="en-US" sz="1800" dirty="0"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ko-KR" altLang="en-US" sz="2000" dirty="0" smtClean="0"/>
                        <a:t>우리 집에 놀러 갈래요</a:t>
                      </a:r>
                      <a:r>
                        <a:rPr lang="en-US" altLang="ko-KR" sz="2000" dirty="0" smtClean="0"/>
                        <a:t>?</a:t>
                      </a:r>
                      <a:endParaRPr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ko-KR" altLang="en-US" sz="2000" dirty="0" smtClean="0"/>
                        <a:t>네</a:t>
                      </a:r>
                      <a:r>
                        <a:rPr lang="en-US" altLang="ko-KR" sz="2000" dirty="0" smtClean="0"/>
                        <a:t>, (</a:t>
                      </a:r>
                      <a:r>
                        <a:rPr lang="ko-KR" altLang="en-US" sz="2000" dirty="0" smtClean="0"/>
                        <a:t>놀러</a:t>
                      </a:r>
                      <a:r>
                        <a:rPr lang="en-US" altLang="ko-KR" sz="2000" dirty="0" smtClean="0"/>
                        <a:t>)</a:t>
                      </a:r>
                      <a:r>
                        <a:rPr lang="ko-KR" altLang="en-US" sz="2000" dirty="0" smtClean="0"/>
                        <a:t> 가요</a:t>
                      </a:r>
                      <a:r>
                        <a:rPr lang="en-US" altLang="ko-KR" sz="2000" dirty="0" smtClean="0"/>
                        <a:t>.</a:t>
                      </a:r>
                      <a:endParaRPr lang="ja-JP" altLang="en-US" sz="2000" dirty="0"/>
                    </a:p>
                  </a:txBody>
                  <a:tcPr anchor="ctr"/>
                </a:tc>
              </a:tr>
              <a:tr h="36674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ja-JP" altLang="en-US" sz="2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⑤</a:t>
                      </a:r>
                      <a:r>
                        <a:rPr lang="ko-KR" altLang="en-US" sz="2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주말에 등산 가다</a:t>
                      </a:r>
                      <a:endParaRPr lang="ja-JP" altLang="en-US" sz="22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1800" dirty="0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週末に登山行く</a:t>
                      </a:r>
                      <a:endParaRPr lang="ja-JP" altLang="en-US" sz="1800" dirty="0"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ko-KR" altLang="en-US" sz="2000" dirty="0" smtClean="0"/>
                        <a:t>주말에 등산 갈래요</a:t>
                      </a:r>
                      <a:r>
                        <a:rPr lang="en-US" altLang="ko-KR" sz="2000" dirty="0" smtClean="0"/>
                        <a:t>?</a:t>
                      </a:r>
                      <a:endParaRPr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ko-KR" altLang="en-US" sz="2000" dirty="0" smtClean="0"/>
                        <a:t>네</a:t>
                      </a:r>
                      <a:r>
                        <a:rPr lang="en-US" altLang="ko-KR" sz="2000" dirty="0" smtClean="0"/>
                        <a:t>, </a:t>
                      </a:r>
                      <a:r>
                        <a:rPr lang="ko-KR" altLang="en-US" sz="2000" dirty="0" smtClean="0"/>
                        <a:t>가요</a:t>
                      </a:r>
                      <a:r>
                        <a:rPr lang="en-US" altLang="ko-KR" sz="2000" dirty="0" smtClean="0"/>
                        <a:t>.</a:t>
                      </a:r>
                      <a:endParaRPr lang="ja-JP" altLang="en-US" sz="2000" dirty="0"/>
                    </a:p>
                  </a:txBody>
                  <a:tcPr anchor="ctr"/>
                </a:tc>
              </a:tr>
              <a:tr h="36674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ja-JP" altLang="en-US" sz="2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⑥</a:t>
                      </a:r>
                      <a:r>
                        <a:rPr lang="ko-KR" altLang="en-US" sz="2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콘서트에 같이 가다</a:t>
                      </a:r>
                      <a:endParaRPr lang="ja-JP" altLang="en-US" sz="22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1800" dirty="0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コンサートに一緒に行く</a:t>
                      </a:r>
                      <a:endParaRPr lang="ja-JP" altLang="en-US" sz="1800" dirty="0"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ko-KR" altLang="en-US" sz="2000" dirty="0" smtClean="0"/>
                        <a:t>콘서트에 같이 갈래요</a:t>
                      </a:r>
                      <a:r>
                        <a:rPr lang="en-US" altLang="ko-KR" sz="2000" dirty="0" smtClean="0"/>
                        <a:t>?</a:t>
                      </a:r>
                      <a:endParaRPr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ko-KR" altLang="en-US" sz="2000" dirty="0" smtClean="0"/>
                        <a:t>네</a:t>
                      </a:r>
                      <a:r>
                        <a:rPr lang="en-US" altLang="ko-KR" sz="2000" dirty="0" smtClean="0"/>
                        <a:t>, (</a:t>
                      </a:r>
                      <a:r>
                        <a:rPr lang="ko-KR" altLang="en-US" sz="2000" dirty="0" smtClean="0"/>
                        <a:t>같이</a:t>
                      </a:r>
                      <a:r>
                        <a:rPr lang="en-US" altLang="ko-KR" sz="2000" dirty="0" smtClean="0"/>
                        <a:t>)</a:t>
                      </a:r>
                      <a:r>
                        <a:rPr lang="ko-KR" altLang="en-US" sz="2000" dirty="0" smtClean="0"/>
                        <a:t> 가요</a:t>
                      </a:r>
                      <a:r>
                        <a:rPr lang="en-US" altLang="ko-KR" sz="2000" dirty="0" smtClean="0"/>
                        <a:t>.</a:t>
                      </a:r>
                      <a:endParaRPr lang="ja-JP" alt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074" name="Picture 2" descr="201611230306034a2.png (800×621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0851"/>
            <a:ext cx="1528707" cy="1186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59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48343" y="135708"/>
            <a:ext cx="11669485" cy="833718"/>
          </a:xfrm>
        </p:spPr>
        <p:txBody>
          <a:bodyPr>
            <a:normAutofit/>
          </a:bodyPr>
          <a:lstStyle/>
          <a:p>
            <a:r>
              <a:rPr lang="ja-JP" altLang="ja-JP" sz="2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文章の意味を考えながら一人で練習しましょう。それから</a:t>
            </a:r>
            <a:r>
              <a:rPr lang="en-US" altLang="ja-JP" sz="2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</a:t>
            </a:r>
            <a:r>
              <a:rPr lang="ko-KR" altLang="ja-JP" sz="2200" dirty="0">
                <a:latin typeface="UD デジタル 教科書体 NK-R" panose="02020400000000000000" pitchFamily="18" charset="-128"/>
              </a:rPr>
              <a:t>보기</a:t>
            </a:r>
            <a:r>
              <a:rPr lang="en-US" altLang="ja-JP" sz="2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]</a:t>
            </a:r>
            <a:r>
              <a:rPr lang="ja-JP" altLang="ja-JP" sz="2200" dirty="0" err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のように</a:t>
            </a:r>
            <a:r>
              <a:rPr lang="ja-JP" altLang="ja-JP" sz="2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友達と</a:t>
            </a:r>
            <a:r>
              <a:rPr lang="ja-JP" altLang="ja-JP" sz="2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尋ね合いましょう</a:t>
            </a:r>
            <a:r>
              <a:rPr lang="en-US" altLang="ja-JP" sz="2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/>
            </a:r>
            <a:br>
              <a:rPr lang="en-US" altLang="ja-JP" sz="2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</a:br>
            <a:r>
              <a:rPr lang="en-US" altLang="ja-JP" sz="2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ja-JP" sz="2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聞き手はテキストを見ないこと</a:t>
            </a:r>
            <a:r>
              <a:rPr lang="en-US" altLang="ja-JP" sz="2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ja-JP" sz="2200" dirty="0" err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ja-JP" altLang="ja-JP" sz="2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833720"/>
            <a:ext cx="113538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4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>
              <a:buNone/>
            </a:pPr>
            <a:endParaRPr lang="en-US" altLang="ja-JP" sz="2000" dirty="0" smtClean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>
              <a:buNone/>
            </a:pPr>
            <a:r>
              <a:rPr lang="ja-JP" altLang="en-US" sz="2000" dirty="0">
                <a:latin typeface="BatangChe" panose="02030609000101010101" pitchFamily="49" charset="-127"/>
                <a:ea typeface="BatangChe" panose="02030609000101010101" pitchFamily="49" charset="-127"/>
              </a:rPr>
              <a:t>　</a:t>
            </a:r>
            <a:endParaRPr lang="en-US" altLang="ja-JP" sz="20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>
              <a:buNone/>
            </a:pPr>
            <a:endParaRPr lang="en-US" altLang="ja-JP" sz="20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48343" y="1377003"/>
            <a:ext cx="4552671" cy="487587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A.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커피 한잔할래요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ja-JP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B.</a:t>
            </a:r>
            <a:r>
              <a:rPr lang="en-US" altLang="ja-JP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en-US" altLang="ja-JP" sz="2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???</a:t>
            </a: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</a:t>
            </a:r>
            <a:endParaRPr lang="en-US" altLang="ja-JP" sz="2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ja-JP" sz="2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ja-JP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A.</a:t>
            </a:r>
            <a:r>
              <a:rPr lang="en-US" altLang="ja-JP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같이 영화 보러 갈래요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</a:t>
            </a:r>
            <a:endParaRPr lang="en-US" altLang="ko-KR" sz="2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ja-JP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B.</a:t>
            </a:r>
            <a:r>
              <a:rPr lang="en-US" altLang="ja-JP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???</a:t>
            </a: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　</a:t>
            </a:r>
            <a:endParaRPr lang="en-US" altLang="ja-JP" sz="2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ja-JP" sz="2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ja-JP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A.</a:t>
            </a:r>
            <a:r>
              <a:rPr lang="en-US" altLang="ja-JP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내일 점심 같이 먹을래요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</a:t>
            </a:r>
            <a:endParaRPr lang="en-US" altLang="ko-KR" sz="2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ja-JP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B.</a:t>
            </a:r>
            <a:r>
              <a:rPr lang="en-US" altLang="ja-JP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???</a:t>
            </a: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　</a:t>
            </a:r>
            <a:endParaRPr lang="en-US" altLang="ja-JP" sz="2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6116594" y="1314735"/>
            <a:ext cx="5086865" cy="493814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ja-JP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A.</a:t>
            </a:r>
            <a:r>
              <a:rPr lang="en-US" altLang="ja-JP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우리 집에 놀러 갈래요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</a:t>
            </a:r>
            <a:endParaRPr lang="en-US" altLang="ko-KR" sz="2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ja-JP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B.</a:t>
            </a:r>
            <a:r>
              <a:rPr lang="en-US" altLang="ja-JP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???</a:t>
            </a: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</a:t>
            </a:r>
            <a:endParaRPr lang="en-US" altLang="ja-JP" sz="28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28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A. 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주말에 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등산 갈래요</a:t>
            </a:r>
            <a:r>
              <a:rPr lang="en-US" altLang="ko-KR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B.</a:t>
            </a:r>
            <a:r>
              <a:rPr lang="en-US" altLang="ja-JP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en-US" altLang="ja-JP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???</a:t>
            </a: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</a:t>
            </a:r>
            <a:endParaRPr lang="en-US" altLang="ko-KR" sz="2800" dirty="0" smtClean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28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A. 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콘서트에 같이 갈래요</a:t>
            </a:r>
            <a:r>
              <a:rPr lang="en-US" altLang="ko-KR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B.</a:t>
            </a:r>
            <a:r>
              <a:rPr lang="en-US" altLang="ja-JP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en-US" altLang="ja-JP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???</a:t>
            </a: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</a:t>
            </a:r>
            <a:endParaRPr lang="en-US" altLang="ja-JP" sz="2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pic>
        <p:nvPicPr>
          <p:cNvPr id="6" name="Picture 2" descr="okotowari_shimasu_man.png (658×8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209" y="1272540"/>
            <a:ext cx="904298" cy="109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326" y="2808595"/>
            <a:ext cx="1010064" cy="109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997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animBg="1"/>
      <p:bldP spid="1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1813</TotalTime>
  <Words>774</Words>
  <Application>Microsoft Office PowerPoint</Application>
  <PresentationFormat>ワイド画面</PresentationFormat>
  <Paragraphs>291</Paragraphs>
  <Slides>19</Slides>
  <Notes>0</Notes>
  <HiddenSlides>0</HiddenSlides>
  <MMClips>2</MMClips>
  <ScaleCrop>false</ScaleCrop>
  <HeadingPairs>
    <vt:vector size="6" baseType="variant">
      <vt:variant>
        <vt:lpstr>使用されているフォント</vt:lpstr>
      </vt:variant>
      <vt:variant>
        <vt:i4>18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38" baseType="lpstr">
      <vt:lpstr>BatangChe</vt:lpstr>
      <vt:lpstr>HGSGothicM</vt:lpstr>
      <vt:lpstr>HGS教科書体</vt:lpstr>
      <vt:lpstr>HG教科書体</vt:lpstr>
      <vt:lpstr>HGSeikaishotaiPRO</vt:lpstr>
      <vt:lpstr>HGSeikaishotaiPRO</vt:lpstr>
      <vt:lpstr>맑은 고딕</vt:lpstr>
      <vt:lpstr>Meiryo UI</vt:lpstr>
      <vt:lpstr>ＭＳ Ｐゴシック</vt:lpstr>
      <vt:lpstr>NanumGothic</vt:lpstr>
      <vt:lpstr>NanumMyeongjo</vt:lpstr>
      <vt:lpstr>UD デジタル 教科書体 NK-R</vt:lpstr>
      <vt:lpstr>나눔고딕</vt:lpstr>
      <vt:lpstr>나눔고딕 ExtraBold</vt:lpstr>
      <vt:lpstr>나눔명조</vt:lpstr>
      <vt:lpstr>나눔명조 ExtraBold</vt:lpstr>
      <vt:lpstr>Arial</vt:lpstr>
      <vt:lpstr>Times New Roman</vt:lpstr>
      <vt:lpstr>Office テーマ</vt:lpstr>
      <vt:lpstr>第14講　약속約束</vt:lpstr>
      <vt:lpstr>PowerPoint プレゼンテーション</vt:lpstr>
      <vt:lpstr>　❶「約束関連表現」</vt:lpstr>
      <vt:lpstr>　❷「提案に同意する際」</vt:lpstr>
      <vt:lpstr>　❸　「断り際の表現」</vt:lpstr>
      <vt:lpstr>　❸「断り際の表現」</vt:lpstr>
      <vt:lpstr>❹ V-(으)ㄹ래요?  ～ましょうか・ませんか</vt:lpstr>
      <vt:lpstr> Q. 술 한잔할래요?        a. 네, 좋아요. 한잔해요.                                    b. 미안해요. 술은 좀… </vt:lpstr>
      <vt:lpstr>文章の意味を考えながら一人で練習しましょう。それから[보기]のように友達と尋ね合いましょう (聞き手はテキストを見ないこと)。</vt:lpstr>
      <vt:lpstr>友達の話を聞いて、友達の意向を尋ねてみましょう。</vt:lpstr>
      <vt:lpstr>  ❺ V-고 싶다　～したいです</vt:lpstr>
      <vt:lpstr>PowerPoint プレゼンテーション</vt:lpstr>
      <vt:lpstr>質問に答えてください。それから友達と尋ね合いましょう(聞き手はテキストを見ないこと)。</vt:lpstr>
      <vt:lpstr>PowerPoint プレゼンテーション</vt:lpstr>
      <vt:lpstr>       二人がコンサートに行く「約束」をしています。よく聞いて質問に答えなさい。 </vt:lpstr>
      <vt:lpstr>　　　　　会話の状況と意味を意識し、学習した語彙と文法を確認しながらテキストを読みましょう。</vt:lpstr>
      <vt:lpstr>Task1. 友達を各種イベント(コンサート・スポーツの試合・お祭り・映画祭など)に誘ってみましょう。</vt:lpstr>
      <vt:lpstr>Task2.　９３ページの「-고 싶어요」を改めて練習します。次の状況で、友達が一番したがっていることはなんですか。調べてみましょう。</vt:lpstr>
      <vt:lpstr>学習目標のCheck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Kim ChangGoo</dc:creator>
  <cp:lastModifiedBy>MyPC</cp:lastModifiedBy>
  <cp:revision>691</cp:revision>
  <dcterms:created xsi:type="dcterms:W3CDTF">2017-03-13T05:07:43Z</dcterms:created>
  <dcterms:modified xsi:type="dcterms:W3CDTF">2018-12-24T03:03:38Z</dcterms:modified>
</cp:coreProperties>
</file>