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320" r:id="rId4"/>
    <p:sldId id="323" r:id="rId5"/>
    <p:sldId id="322" r:id="rId6"/>
    <p:sldId id="321" r:id="rId7"/>
    <p:sldId id="335" r:id="rId8"/>
    <p:sldId id="326" r:id="rId9"/>
    <p:sldId id="330" r:id="rId10"/>
    <p:sldId id="327" r:id="rId11"/>
    <p:sldId id="333" r:id="rId12"/>
    <p:sldId id="331" r:id="rId13"/>
    <p:sldId id="328" r:id="rId14"/>
    <p:sldId id="334" r:id="rId15"/>
    <p:sldId id="332" r:id="rId16"/>
    <p:sldId id="295" r:id="rId17"/>
    <p:sldId id="336" r:id="rId18"/>
    <p:sldId id="268" r:id="rId19"/>
    <p:sldId id="269" r:id="rId2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Changgoo" userId="189801396_tp_dropbox" providerId="OAuth2" clId="{A0195BA2-48C6-A041-B0E2-441AF1F4FA4C}"/>
    <pc:docChg chg="modSld">
      <pc:chgData name="Kim Changgoo" userId="189801396_tp_dropbox" providerId="OAuth2" clId="{A0195BA2-48C6-A041-B0E2-441AF1F4FA4C}" dt="2018-10-10T07:54:34.688" v="5" actId="20577"/>
      <pc:docMkLst>
        <pc:docMk/>
      </pc:docMkLst>
      <pc:sldChg chg="modSp">
        <pc:chgData name="Kim Changgoo" userId="189801396_tp_dropbox" providerId="OAuth2" clId="{A0195BA2-48C6-A041-B0E2-441AF1F4FA4C}" dt="2018-10-10T07:54:34.688" v="5" actId="20577"/>
        <pc:sldMkLst>
          <pc:docMk/>
          <pc:sldMk cId="1794635165" sldId="258"/>
        </pc:sldMkLst>
        <pc:spChg chg="mod">
          <ac:chgData name="Kim Changgoo" userId="189801396_tp_dropbox" providerId="OAuth2" clId="{A0195BA2-48C6-A041-B0E2-441AF1F4FA4C}" dt="2018-10-10T07:54:34.688" v="5" actId="20577"/>
          <ac:spMkLst>
            <pc:docMk/>
            <pc:sldMk cId="1794635165" sldId="258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55585-0D46-4CC5-A4B7-554B8E0E4547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E2B3B-BF0D-4741-9DAF-D844EE7DB5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47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3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05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0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5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14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6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14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8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9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21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9587"/>
          </a:xfrm>
        </p:spPr>
        <p:txBody>
          <a:bodyPr>
            <a:normAutofit/>
          </a:bodyPr>
          <a:lstStyle/>
          <a:p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18</a:t>
            </a:r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</a:t>
            </a:r>
            <a:r>
              <a:rPr lang="ko-KR" altLang="en-US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연애와 </a:t>
            </a:r>
            <a:r>
              <a:rPr lang="ko-KR" altLang="en-US" sz="32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결혼</a:t>
            </a:r>
            <a:r>
              <a:rPr lang="ja-JP" altLang="en-US" sz="1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恋愛と</a:t>
            </a:r>
            <a:r>
              <a:rPr lang="ja-JP" altLang="en-US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結婚</a:t>
            </a: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410636" y="1801906"/>
            <a:ext cx="6750424" cy="458438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</a:t>
            </a:r>
            <a:r>
              <a:rPr lang="ja-JP" altLang="en-US" sz="24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目標</a:t>
            </a:r>
            <a:endParaRPr lang="en-US" altLang="ja-JP" sz="2400" b="1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400" b="1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自分自身や好きな人の性格や外見、結婚観について友達に話したり、尋ねたりできる。</a:t>
            </a: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・</a:t>
            </a:r>
            <a:r>
              <a:rPr lang="ja-JP" altLang="en-US" sz="24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語彙</a:t>
            </a:r>
            <a:endParaRPr lang="en-US" altLang="ja-JP" sz="2400" b="1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①「人生」「出会い」関連表現</a:t>
            </a: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②「性格」</a:t>
            </a: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③「外見」関連表現</a:t>
            </a: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・文法・表現</a:t>
            </a:r>
            <a:endParaRPr lang="en-US" altLang="ja-JP" sz="2400" b="1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①連体形</a:t>
            </a:r>
            <a:r>
              <a:rPr lang="en-US" altLang="ja-JP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(</a:t>
            </a:r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現在</a:t>
            </a:r>
            <a:r>
              <a:rPr lang="en-US" altLang="ja-JP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)</a:t>
            </a:r>
            <a:endParaRPr lang="ko-KR" altLang="en-US" sz="2400" dirty="0">
              <a:latin typeface="HG教科書体" panose="02020609000000000000" pitchFamily="17" charset="-128"/>
            </a:endParaRPr>
          </a:p>
        </p:txBody>
      </p:sp>
      <p:pic>
        <p:nvPicPr>
          <p:cNvPr id="3" name="Picture 2" descr="1-C-TOY531.jpg (643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723" y="2408618"/>
            <a:ext cx="2430535" cy="302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6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828" y="157513"/>
            <a:ext cx="11078029" cy="1013732"/>
          </a:xfrm>
        </p:spPr>
        <p:txBody>
          <a:bodyPr>
            <a:normAutofit/>
          </a:bodyPr>
          <a:lstStyle/>
          <a:p>
            <a:r>
              <a:rPr lang="ja-JP" altLang="en-US" sz="1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❷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連体形②動詞</a:t>
            </a:r>
            <a:r>
              <a:rPr lang="en-US" altLang="ja-JP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現在</a:t>
            </a:r>
            <a:r>
              <a:rPr lang="en-US" altLang="ja-JP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  <a:r>
              <a:rPr lang="en-US" altLang="ja-JP" sz="32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   </a:t>
            </a:r>
            <a:r>
              <a:rPr lang="en-US" altLang="ja-JP" sz="24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V</a:t>
            </a:r>
            <a:r>
              <a:rPr lang="ja-JP" altLang="en-US" sz="24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の語幹</a:t>
            </a:r>
            <a:r>
              <a:rPr lang="en-US" altLang="ja-JP" sz="24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-</a:t>
            </a:r>
            <a:r>
              <a:rPr lang="ko-KR" altLang="en-US" sz="3600" b="1" dirty="0">
                <a:solidFill>
                  <a:srgbClr val="0070C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는</a:t>
            </a:r>
            <a:r>
              <a:rPr lang="ko-KR" altLang="en-US" sz="3200" b="1" dirty="0">
                <a:latin typeface="HGS教科書体" panose="02020600000000000000" pitchFamily="18" charset="-128"/>
              </a:rPr>
              <a:t> </a:t>
            </a:r>
            <a:r>
              <a:rPr lang="en-US" altLang="ko-KR" sz="24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N</a:t>
            </a:r>
            <a:endParaRPr kumimoji="1" lang="ja-JP" altLang="en-US" sz="3200" dirty="0"/>
          </a:p>
        </p:txBody>
      </p:sp>
      <p:sp>
        <p:nvSpPr>
          <p:cNvPr id="4" name="タイトル 5"/>
          <p:cNvSpPr txBox="1">
            <a:spLocks/>
          </p:cNvSpPr>
          <p:nvPr/>
        </p:nvSpPr>
        <p:spPr>
          <a:xfrm>
            <a:off x="638628" y="1563131"/>
            <a:ext cx="10987315" cy="1455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kumimoji="1" lang="ko-KR" altLang="en-US" sz="3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사귀는 사람</a:t>
            </a:r>
            <a:r>
              <a:rPr kumimoji="1" lang="ko-KR" altLang="en-US" sz="3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이요</a:t>
            </a:r>
            <a:r>
              <a:rPr kumimoji="1" lang="en-US" altLang="ko-KR" sz="3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kumimoji="1" lang="ko-KR" altLang="en-US" sz="3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아직 없어요</a:t>
            </a:r>
            <a:r>
              <a:rPr kumimoji="1" lang="en-US" altLang="ko-KR" sz="3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kumimoji="1"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付き合っている人ですか。まだいません。</a:t>
            </a:r>
            <a:endParaRPr kumimoji="1" lang="en-US" altLang="ko-KR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3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이거 요즘 </a:t>
            </a:r>
            <a:r>
              <a:rPr kumimoji="1" lang="ko-KR" altLang="en-US" sz="37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유행하는 옷</a:t>
            </a:r>
            <a:r>
              <a:rPr kumimoji="1" lang="ko-KR" altLang="en-US" sz="3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이에요</a:t>
            </a:r>
            <a:r>
              <a:rPr kumimoji="1" lang="en-US" altLang="ko-KR" sz="3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kumimoji="1" lang="ja-JP" altLang="en-US" sz="2000" dirty="0">
                <a:latin typeface="나눔명조" panose="02020603020101020101" pitchFamily="18" charset="-127"/>
                <a:ea typeface="HGS教科書体" panose="02020600000000000000" pitchFamily="18" charset="-128"/>
              </a:rPr>
              <a:t>これ、最近はやっている服です。</a:t>
            </a:r>
          </a:p>
        </p:txBody>
      </p:sp>
    </p:spTree>
    <p:extLst>
      <p:ext uri="{BB962C8B-B14F-4D97-AF65-F5344CB8AC3E}">
        <p14:creationId xmlns:p14="http://schemas.microsoft.com/office/powerpoint/2010/main" val="220764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2602" y="132897"/>
            <a:ext cx="11078029" cy="1013732"/>
          </a:xfrm>
        </p:spPr>
        <p:txBody>
          <a:bodyPr>
            <a:normAutofit/>
          </a:bodyPr>
          <a:lstStyle/>
          <a:p>
            <a:r>
              <a:rPr lang="ja-JP" altLang="en-US" sz="1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❷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連体形②動詞</a:t>
            </a:r>
            <a:r>
              <a:rPr lang="en-US" altLang="ja-JP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現在</a:t>
            </a:r>
            <a:r>
              <a:rPr lang="en-US" altLang="ja-JP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    </a:t>
            </a:r>
            <a:r>
              <a:rPr lang="en-US" altLang="ja-JP" sz="20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V</a:t>
            </a:r>
            <a:r>
              <a:rPr lang="ja-JP" altLang="en-US" sz="20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の語幹</a:t>
            </a:r>
            <a:r>
              <a:rPr lang="en-US" altLang="ja-JP" sz="20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-</a:t>
            </a:r>
            <a:r>
              <a:rPr lang="ko-KR" altLang="en-US" sz="3200" b="1" dirty="0">
                <a:solidFill>
                  <a:srgbClr val="0070C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는</a:t>
            </a:r>
            <a:r>
              <a:rPr lang="ko-KR" altLang="en-US" sz="2800" b="1" dirty="0">
                <a:latin typeface="HGS教科書体" panose="02020600000000000000" pitchFamily="18" charset="-128"/>
              </a:rPr>
              <a:t> </a:t>
            </a:r>
            <a:r>
              <a:rPr lang="en-US" altLang="ko-KR" sz="20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N</a:t>
            </a:r>
            <a:endParaRPr kumimoji="1" lang="ja-JP" altLang="en-US" sz="2800" dirty="0"/>
          </a:p>
        </p:txBody>
      </p:sp>
      <p:sp>
        <p:nvSpPr>
          <p:cNvPr id="5" name="正方形/長方形 4"/>
          <p:cNvSpPr/>
          <p:nvPr/>
        </p:nvSpPr>
        <p:spPr>
          <a:xfrm>
            <a:off x="754744" y="1378858"/>
            <a:ext cx="3854896" cy="532674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좋아하</a:t>
            </a: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好きだ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싫어하</a:t>
            </a: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嫌いだ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사귀</a:t>
            </a: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付き合う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사랑하</a:t>
            </a: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愛する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자주 </a:t>
            </a: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보</a:t>
            </a: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よく見る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자주 </a:t>
            </a: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가</a:t>
            </a: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よく行く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지금 </a:t>
            </a: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만나</a:t>
            </a: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今会う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자주 </a:t>
            </a: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마시</a:t>
            </a: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よく飲む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자기 전에 </a:t>
            </a: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읽</a:t>
            </a: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 </a:t>
            </a:r>
            <a:r>
              <a:rPr lang="ja-JP" altLang="en-US" sz="16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寝る前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に読む</a:t>
            </a:r>
            <a:endParaRPr lang="en-US" altLang="ko-KR" sz="16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자주 </a:t>
            </a:r>
            <a:r>
              <a:rPr lang="ko-KR" altLang="en-US" sz="24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먹</a:t>
            </a:r>
            <a:r>
              <a:rPr lang="ko-KR" altLang="en-US" sz="24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 </a:t>
            </a:r>
            <a:r>
              <a:rPr lang="ja-JP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よく食べる</a:t>
            </a:r>
            <a:r>
              <a:rPr lang="ko-KR" altLang="en-US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Yj SHANALL Medium " panose="02020603020101020101" pitchFamily="18" charset="-127"/>
              </a:rPr>
              <a:t> </a:t>
            </a:r>
            <a:endParaRPr lang="en-US" altLang="ko-KR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7367145" y="3853151"/>
            <a:ext cx="370703" cy="63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7794934" y="1378858"/>
            <a:ext cx="3831009" cy="53267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좋아하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가수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싫어하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음식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사귀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사랑하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자주 보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드라마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자주 가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식당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지금 만나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자주 마시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커피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자기 전에 읽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책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자주 먹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요리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007430" y="1378858"/>
            <a:ext cx="2215545" cy="532674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가수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음식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드라마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식당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커피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책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요리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479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771" y="0"/>
            <a:ext cx="11078029" cy="1013732"/>
          </a:xfrm>
        </p:spPr>
        <p:txBody>
          <a:bodyPr>
            <a:normAutofit/>
          </a:bodyPr>
          <a:lstStyle/>
          <a:p>
            <a:r>
              <a:rPr lang="ja-JP" altLang="en-US" sz="1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❷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連体形②動詞</a:t>
            </a:r>
            <a:r>
              <a:rPr lang="en-US" altLang="ja-JP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現在</a:t>
            </a:r>
            <a:r>
              <a:rPr lang="en-US" altLang="ja-JP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    </a:t>
            </a:r>
            <a:r>
              <a:rPr lang="en-US" altLang="ja-JP" sz="20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V</a:t>
            </a:r>
            <a:r>
              <a:rPr lang="ja-JP" altLang="en-US" sz="20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の語幹</a:t>
            </a:r>
            <a:r>
              <a:rPr lang="en-US" altLang="ja-JP" sz="20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-</a:t>
            </a:r>
            <a:r>
              <a:rPr lang="ko-KR" altLang="en-US" sz="32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는</a:t>
            </a:r>
            <a:r>
              <a:rPr lang="ko-KR" altLang="en-US" sz="2800" b="1" dirty="0">
                <a:latin typeface="HGS教科書体" panose="02020600000000000000" pitchFamily="18" charset="-128"/>
              </a:rPr>
              <a:t> </a:t>
            </a:r>
            <a:r>
              <a:rPr lang="en-US" altLang="ko-KR" sz="20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N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5771" y="2448376"/>
            <a:ext cx="11078029" cy="40104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 smtClean="0">
                <a:latin typeface="나눔명조" panose="02020603020101020101" pitchFamily="18" charset="-127"/>
              </a:rPr>
              <a:t>① </a:t>
            </a:r>
            <a:r>
              <a:rPr kumimoji="1"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좋아하</a:t>
            </a:r>
            <a:r>
              <a:rPr kumimoji="1"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kumimoji="1"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 가수 있어요</a:t>
            </a:r>
            <a:r>
              <a:rPr kumimoji="1"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kumimoji="1" lang="ja-JP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</a:t>
            </a:r>
            <a:r>
              <a:rPr kumimoji="1" lang="ja-JP" altLang="en-US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　　　　</a:t>
            </a:r>
            <a:r>
              <a:rPr kumimoji="1" lang="ja-JP" altLang="en-US" sz="24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好き</a:t>
            </a:r>
            <a:r>
              <a:rPr kumimoji="1"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な歌手いますか。</a:t>
            </a:r>
            <a:endParaRPr kumimoji="1"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>
                <a:latin typeface="나눔명조" panose="02020603020101020101" pitchFamily="18" charset="-127"/>
              </a:rPr>
              <a:t>② </a:t>
            </a:r>
            <a:r>
              <a:rPr kumimoji="1"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지금 사귀</a:t>
            </a:r>
            <a:r>
              <a:rPr kumimoji="1"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kumimoji="1"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 사람 있어요</a:t>
            </a:r>
            <a:r>
              <a:rPr kumimoji="1"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</a:t>
            </a:r>
            <a:r>
              <a:rPr kumimoji="1" lang="ja-JP" altLang="en-US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　　　</a:t>
            </a:r>
            <a:r>
              <a:rPr kumimoji="1" lang="ja-JP" altLang="en-US" sz="24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今付き合って</a:t>
            </a:r>
            <a:r>
              <a:rPr kumimoji="1"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いる人いますか。</a:t>
            </a:r>
            <a:endParaRPr kumimoji="1"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>
                <a:latin typeface="나눔명조" panose="02020603020101020101" pitchFamily="18" charset="-127"/>
              </a:rPr>
              <a:t>③ </a:t>
            </a:r>
            <a:r>
              <a:rPr kumimoji="1"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요즘 자주 보</a:t>
            </a:r>
            <a:r>
              <a:rPr kumimoji="1"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kumimoji="1"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 드라마 있어요</a:t>
            </a:r>
            <a:r>
              <a:rPr kumimoji="1"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</a:t>
            </a:r>
            <a:r>
              <a:rPr kumimoji="1" lang="ja-JP" altLang="en-US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</a:t>
            </a:r>
            <a:r>
              <a:rPr kumimoji="1" lang="ja-JP" altLang="en-US" sz="24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最近</a:t>
            </a:r>
            <a:r>
              <a:rPr kumimoji="1"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よく見るドラマありますか。</a:t>
            </a:r>
            <a:endParaRPr kumimoji="1" lang="en-US" altLang="ko-KR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>
                <a:latin typeface="나눔명조" panose="02020603020101020101" pitchFamily="18" charset="-127"/>
              </a:rPr>
              <a:t>④ </a:t>
            </a:r>
            <a:r>
              <a:rPr kumimoji="1"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자주 먹</a:t>
            </a:r>
            <a:r>
              <a:rPr kumimoji="1"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kumimoji="1"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 한국 음식 있어요</a:t>
            </a:r>
            <a:r>
              <a:rPr kumimoji="1"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</a:t>
            </a:r>
            <a:r>
              <a:rPr kumimoji="1" lang="ja-JP" altLang="en-US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　　</a:t>
            </a:r>
            <a:r>
              <a:rPr kumimoji="1" lang="ja-JP" altLang="en-US" sz="24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よく</a:t>
            </a:r>
            <a:r>
              <a:rPr kumimoji="1"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食べる韓国料理ありますか。</a:t>
            </a:r>
            <a:endParaRPr kumimoji="1"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kumimoji="1" lang="en-US" altLang="ko-KR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275771" y="1187902"/>
            <a:ext cx="10961914" cy="10863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kumimoji="1" lang="en-US" altLang="ko-KR" sz="1600" dirty="0"/>
              <a:t>A: </a:t>
            </a:r>
            <a:r>
              <a:rPr kumimoji="1" lang="ko-KR" altLang="en-US" sz="2400" dirty="0"/>
              <a:t>한국에 </a:t>
            </a:r>
            <a:r>
              <a:rPr kumimoji="1" lang="ko-KR" altLang="en-US" sz="2400" dirty="0">
                <a:solidFill>
                  <a:srgbClr val="FF0000"/>
                </a:solidFill>
              </a:rPr>
              <a:t>아는 사람</a:t>
            </a:r>
            <a:r>
              <a:rPr kumimoji="1" lang="ko-KR" altLang="en-US" sz="2400" dirty="0"/>
              <a:t> 있어요</a:t>
            </a:r>
            <a:r>
              <a:rPr kumimoji="1" lang="en-US" altLang="ko-KR" sz="2400" dirty="0"/>
              <a:t>? </a:t>
            </a:r>
            <a:r>
              <a:rPr kumimoji="1" lang="ja-JP" altLang="en-US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韓国に</a:t>
            </a:r>
            <a:r>
              <a:rPr kumimoji="1" lang="ja-JP" altLang="en-US" sz="20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知り合い</a:t>
            </a:r>
            <a:r>
              <a:rPr kumimoji="1" lang="ja-JP" altLang="en-US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いますか。</a:t>
            </a:r>
            <a:endParaRPr kumimoji="1" lang="en-US" altLang="ko-KR" sz="2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dirty="0"/>
              <a:t>B:</a:t>
            </a:r>
            <a:r>
              <a:rPr kumimoji="1" lang="en-US" altLang="ko-KR" sz="2400" dirty="0"/>
              <a:t> </a:t>
            </a:r>
            <a:r>
              <a:rPr kumimoji="1" lang="ko-KR" altLang="en-US" sz="2400" dirty="0"/>
              <a:t>아뇨</a:t>
            </a:r>
            <a:r>
              <a:rPr kumimoji="1" lang="en-US" altLang="ko-KR" sz="2400" dirty="0"/>
              <a:t>, </a:t>
            </a:r>
            <a:r>
              <a:rPr kumimoji="1" lang="ko-KR" altLang="en-US" sz="2400" dirty="0"/>
              <a:t>한 명도 없어요</a:t>
            </a:r>
            <a:r>
              <a:rPr kumimoji="1" lang="en-US" altLang="ko-KR" sz="2400" dirty="0"/>
              <a:t>.</a:t>
            </a:r>
            <a:r>
              <a:rPr kumimoji="1" lang="ja-JP" altLang="en-US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いいえ、一人もいません。</a:t>
            </a:r>
            <a:endParaRPr kumimoji="1" lang="en-US" altLang="ko-KR" sz="2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996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317100"/>
            <a:ext cx="10515600" cy="629957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 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❸ 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連体形③ある・いる形容詞</a:t>
            </a:r>
            <a:r>
              <a:rPr lang="en-US" altLang="ja-JP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現在</a:t>
            </a:r>
            <a:r>
              <a:rPr lang="en-US" altLang="ja-JP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    </a:t>
            </a:r>
            <a:r>
              <a:rPr lang="ko-KR" altLang="en-US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있다</a:t>
            </a:r>
            <a:r>
              <a:rPr lang="en-US" altLang="ko-KR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/</a:t>
            </a:r>
            <a:r>
              <a:rPr lang="ko-KR" altLang="en-US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없다</a:t>
            </a:r>
            <a:r>
              <a:rPr lang="en-US" altLang="ja-JP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-</a:t>
            </a:r>
            <a:r>
              <a:rPr lang="ko-KR" altLang="en-US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는</a:t>
            </a:r>
            <a:r>
              <a:rPr lang="ko-KR" altLang="en-US" sz="2800" b="1" dirty="0">
                <a:latin typeface="HGS教科書体" panose="02020600000000000000" pitchFamily="18" charset="-128"/>
              </a:rPr>
              <a:t> </a:t>
            </a:r>
            <a:r>
              <a:rPr lang="en-US" altLang="ko-KR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N</a:t>
            </a:r>
            <a:endParaRPr lang="ko-KR" altLang="en-US" sz="2800" b="1" dirty="0">
              <a:latin typeface="HGS教科書体" panose="02020600000000000000" pitchFamily="18" charset="-128"/>
            </a:endParaRPr>
          </a:p>
        </p:txBody>
      </p:sp>
      <p:sp>
        <p:nvSpPr>
          <p:cNvPr id="16" name="タイトル 5"/>
          <p:cNvSpPr txBox="1">
            <a:spLocks/>
          </p:cNvSpPr>
          <p:nvPr/>
        </p:nvSpPr>
        <p:spPr>
          <a:xfrm>
            <a:off x="391885" y="1171245"/>
            <a:ext cx="11379199" cy="3647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저기 </a:t>
            </a:r>
            <a:r>
              <a:rPr lang="ko-KR" altLang="en-US" sz="28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있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 책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누구 거예요</a:t>
            </a:r>
            <a:r>
              <a:rPr lang="en-US" altLang="ko-KR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ja-JP" altLang="en-US" sz="2400" dirty="0" smtClean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あそこ</a:t>
            </a:r>
            <a:r>
              <a:rPr lang="ja-JP" altLang="en-US" sz="24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に</a:t>
            </a:r>
            <a:r>
              <a:rPr lang="ja-JP" altLang="en-US" sz="2400" dirty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ある本</a:t>
            </a:r>
            <a:r>
              <a:rPr lang="ja-JP" altLang="en-US" sz="24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誰のですか。</a:t>
            </a:r>
            <a:endParaRPr lang="en-US" altLang="ja-JP" sz="2400" dirty="0">
              <a:solidFill>
                <a:srgbClr val="00B05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멋</a:t>
            </a:r>
            <a:r>
              <a:rPr lang="ko-KR" altLang="en-US" sz="28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있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 남자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친구가 있어요</a:t>
            </a:r>
            <a:r>
              <a:rPr lang="en-US" altLang="ko-KR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400" dirty="0" smtClean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カッコ</a:t>
            </a:r>
            <a:r>
              <a:rPr lang="ja-JP" altLang="en-US" sz="2400" dirty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いい彼氏</a:t>
            </a:r>
            <a:r>
              <a:rPr lang="ja-JP" altLang="en-US" sz="24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がいます。</a:t>
            </a:r>
            <a:endParaRPr lang="en-US" altLang="ko-KR" sz="2400" dirty="0">
              <a:solidFill>
                <a:srgbClr val="00B05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오늘은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맛</a:t>
            </a:r>
            <a:r>
              <a:rPr lang="ko-KR" altLang="en-US" sz="28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있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 음식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을 먹고 싶어요</a:t>
            </a:r>
            <a:r>
              <a:rPr lang="en-US" altLang="ko-KR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400" dirty="0" smtClean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今日</a:t>
            </a:r>
            <a:r>
              <a:rPr lang="ja-JP" altLang="en-US" sz="24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は</a:t>
            </a:r>
            <a:r>
              <a:rPr lang="ja-JP" altLang="en-US" sz="2400" dirty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美味しい料理</a:t>
            </a:r>
            <a:r>
              <a:rPr lang="ja-JP" altLang="en-US" sz="24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が食べたいです</a:t>
            </a:r>
            <a:r>
              <a:rPr lang="ja-JP" altLang="en-US" sz="2800" dirty="0">
                <a:latin typeface="HGS教科書体" panose="02020600000000000000" pitchFamily="18" charset="-128"/>
                <a:ea typeface="BatangChe" panose="02030609000101010101" pitchFamily="49" charset="-127"/>
              </a:rPr>
              <a:t>。</a:t>
            </a:r>
            <a:endParaRPr lang="en-US" altLang="ko-KR" sz="2800" dirty="0">
              <a:latin typeface="HGS教科書体" panose="02020600000000000000" pitchFamily="18" charset="-128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이거 요즘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인기 </a:t>
            </a:r>
            <a:r>
              <a:rPr lang="ko-KR" altLang="en-US" sz="28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있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 노래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예요</a:t>
            </a:r>
            <a:r>
              <a:rPr lang="en-US" altLang="ko-KR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400" dirty="0" smtClean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これ</a:t>
            </a:r>
            <a:r>
              <a:rPr lang="ja-JP" altLang="en-US" sz="24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最近</a:t>
            </a:r>
            <a:r>
              <a:rPr lang="ja-JP" altLang="en-US" sz="2400" dirty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人気がある歌</a:t>
            </a:r>
            <a:r>
              <a:rPr lang="ja-JP" altLang="en-US" sz="24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です。</a:t>
            </a:r>
            <a:endParaRPr lang="ko-KR" altLang="en-US" sz="2400" dirty="0">
              <a:solidFill>
                <a:srgbClr val="00B050"/>
              </a:solidFill>
              <a:latin typeface="HGS教科書体" panose="02020600000000000000" pitchFamily="18" charset="-128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324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128415"/>
            <a:ext cx="10515600" cy="629957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 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❸ 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連体形③ある・いる形容詞</a:t>
            </a:r>
            <a:r>
              <a:rPr lang="en-US" altLang="ja-JP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現在</a:t>
            </a:r>
            <a:r>
              <a:rPr lang="en-US" altLang="ja-JP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    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있다</a:t>
            </a:r>
            <a:r>
              <a:rPr lang="en-US" altLang="ko-KR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없다</a:t>
            </a:r>
            <a:r>
              <a:rPr lang="en-US" altLang="ja-JP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-</a:t>
            </a:r>
            <a:r>
              <a:rPr lang="ko-KR" altLang="en-US" sz="3200" b="1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는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en-US" altLang="ko-KR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endParaRPr lang="ko-KR" altLang="en-US" sz="2800" b="1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48343" y="1066799"/>
            <a:ext cx="5496681" cy="55081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여기에 </a:t>
            </a:r>
            <a:r>
              <a:rPr lang="ko-KR" altLang="en-US" sz="2800" dirty="0" smtClean="0">
                <a:solidFill>
                  <a:schemeClr val="accent5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있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ここにある</a:t>
            </a:r>
            <a:r>
              <a:rPr lang="ko-KR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 </a:t>
            </a:r>
            <a:r>
              <a:rPr lang="en-US" altLang="ko-KR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en-US" altLang="ko-KR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책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교과서 </a:t>
            </a:r>
            <a:r>
              <a:rPr lang="ko-KR" altLang="en-US" sz="2800" dirty="0" smtClean="0">
                <a:solidFill>
                  <a:schemeClr val="accent5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없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教科書ない</a:t>
            </a:r>
            <a:r>
              <a:rPr lang="en-US" altLang="ko-KR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en-US" altLang="ko-KR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학생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学生</a:t>
            </a:r>
            <a:endParaRPr lang="en-US" altLang="ko-KR" sz="16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제일 </a:t>
            </a:r>
            <a:r>
              <a:rPr lang="ko-KR" altLang="en-US" sz="2800" dirty="0" smtClean="0">
                <a:solidFill>
                  <a:schemeClr val="accent5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멋있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一番カッコいい</a:t>
            </a:r>
            <a:r>
              <a:rPr lang="ko-KR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 </a:t>
            </a:r>
            <a:r>
              <a:rPr lang="en-US" altLang="ko-KR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en-US" altLang="ko-KR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배우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俳優</a:t>
            </a:r>
            <a:endParaRPr lang="en-US" altLang="ko-KR" sz="16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accent5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맛있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美味しい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en-US" altLang="ko-KR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음식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食べ物</a:t>
            </a:r>
            <a:endParaRPr lang="en-US" altLang="ko-KR" sz="16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accent5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맛없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まずい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en-US" altLang="ko-KR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요리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料理</a:t>
            </a:r>
            <a:endParaRPr lang="en-US" altLang="ko-KR" sz="16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가장 인기 </a:t>
            </a:r>
            <a:r>
              <a:rPr lang="ko-KR" altLang="en-US" sz="2800" dirty="0" smtClean="0">
                <a:solidFill>
                  <a:schemeClr val="accent5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있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一番人気ある</a:t>
            </a:r>
            <a:r>
              <a:rPr lang="ko-KR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 </a:t>
            </a:r>
            <a:r>
              <a:rPr lang="en-US" altLang="ko-KR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en-US" altLang="ko-KR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사람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</a:t>
            </a:r>
            <a:endParaRPr lang="en-US" altLang="ko-KR" sz="28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accent5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재미있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面白い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en-US" altLang="ko-KR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영화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映画</a:t>
            </a:r>
            <a:endParaRPr lang="en-US" altLang="ko-KR" sz="16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accent5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재미없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다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面白くない</a:t>
            </a:r>
            <a:r>
              <a:rPr lang="ko-KR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 </a:t>
            </a:r>
            <a:r>
              <a:rPr lang="en-US" altLang="ko-KR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en-US" altLang="ko-KR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친구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</a:t>
            </a:r>
            <a:endParaRPr lang="en-US" altLang="ko-KR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6208232" y="2928257"/>
            <a:ext cx="758548" cy="892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329988" y="1066799"/>
            <a:ext cx="3700869" cy="55081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여기에 있</a:t>
            </a:r>
            <a:r>
              <a:rPr lang="ko-KR" altLang="en-US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책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교과서 없</a:t>
            </a:r>
            <a:r>
              <a:rPr lang="ko-KR" altLang="en-US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학생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제일 멋있</a:t>
            </a:r>
            <a:r>
              <a:rPr lang="ko-KR" altLang="en-US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배우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맛있</a:t>
            </a:r>
            <a:r>
              <a:rPr lang="ko-KR" altLang="en-US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음식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맛없</a:t>
            </a:r>
            <a:r>
              <a:rPr lang="ko-KR" altLang="en-US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요리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가장 인기 있</a:t>
            </a:r>
            <a:r>
              <a:rPr lang="ko-KR" altLang="en-US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재미있</a:t>
            </a:r>
            <a:r>
              <a:rPr lang="ko-KR" altLang="en-US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영화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재미없</a:t>
            </a:r>
            <a:r>
              <a:rPr lang="ko-KR" altLang="en-US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2800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친구</a:t>
            </a:r>
            <a:endParaRPr lang="en-US" altLang="ko-KR" sz="32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803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7" grpId="0" animBg="1"/>
      <p:bldP spid="3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3718"/>
          </a:xfrm>
        </p:spPr>
        <p:txBody>
          <a:bodyPr>
            <a:normAutofit/>
          </a:bodyPr>
          <a:lstStyle/>
          <a:p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　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二人が「好きなタイプ」について話して</a:t>
            </a:r>
            <a:r>
              <a:rPr lang="ja-JP" altLang="en-US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います。よく聞いて質問に答えなさい。</a:t>
            </a:r>
            <a:endParaRPr lang="ko-KR" altLang="en-US" sz="24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90286" y="833720"/>
            <a:ext cx="11063514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ja-JP" sz="14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聞いた</a:t>
            </a:r>
            <a:r>
              <a:rPr lang="ja-JP" altLang="en-US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内容が聞いたのと一致すれ○を、一致しなければ</a:t>
            </a:r>
            <a:r>
              <a:rPr lang="en-US" altLang="ja-JP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×</a:t>
            </a:r>
            <a:r>
              <a:rPr lang="ja-JP" altLang="en-US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を書きなさい</a:t>
            </a:r>
            <a:r>
              <a:rPr lang="ja-JP" altLang="en-US" dirty="0">
                <a:latin typeface="+mn-ea"/>
              </a:rPr>
              <a:t>。</a:t>
            </a:r>
            <a:endParaRPr lang="en-US" altLang="ja-JP" dirty="0">
              <a:latin typeface="+mn-ea"/>
            </a:endParaRPr>
          </a:p>
          <a:p>
            <a:pPr marL="0" indent="0">
              <a:buNone/>
            </a:pPr>
            <a:endParaRPr lang="en-US" altLang="ja-JP" sz="700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①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남자는 사귀는 사람이 없어요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　男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は付き合っている人がいます。</a:t>
            </a:r>
            <a:endParaRPr lang="en-US" altLang="ja-JP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②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남자는 착한 사람을 좋아해요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　男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は善良な人が好きです。</a:t>
            </a:r>
            <a:endParaRPr lang="en-US" altLang="ja-JP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③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여자는 키가 큰 사람을 좋아해요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女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は背が高い人が好きです。</a:t>
            </a:r>
            <a:endParaRPr lang="en-US" altLang="ja-JP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④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여자는 뚱뚱한 사람을 좋아해요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女は太っている人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が好きです。</a:t>
            </a:r>
            <a:endParaRPr lang="en-US" altLang="ko-KR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pic>
        <p:nvPicPr>
          <p:cNvPr id="5" name="42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1601" y="49947"/>
            <a:ext cx="646739" cy="646739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16971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478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7885" y="153361"/>
            <a:ext cx="11916229" cy="524434"/>
          </a:xfrm>
        </p:spPr>
        <p:txBody>
          <a:bodyPr>
            <a:noAutofit/>
          </a:bodyPr>
          <a:lstStyle/>
          <a:p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</a:t>
            </a:r>
            <a:r>
              <a:rPr lang="ja-JP" altLang="en-US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会話の状況と意味を意識し、学習した語彙と文法を確認しながらテキストを読みましょう。</a:t>
            </a:r>
            <a:endParaRPr lang="ko-KR" altLang="en-US" sz="24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524435"/>
            <a:ext cx="10515600" cy="622598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영민 씨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사귀는 사람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 있어요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en-US" altLang="ko-KR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en-US" altLang="ja-JP" sz="2000" dirty="0">
                <a:solidFill>
                  <a:srgbClr val="0070C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       </a:t>
            </a:r>
            <a:r>
              <a:rPr lang="ja-JP" altLang="ko-KR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ヨンミンさん、</a:t>
            </a:r>
            <a:r>
              <a:rPr lang="ja-JP" altLang="en-US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付き合っている　人</a:t>
            </a:r>
            <a:r>
              <a:rPr lang="ja-JP" altLang="en-US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いますか。</a:t>
            </a:r>
            <a:endParaRPr lang="ko-KR" altLang="ko-KR" sz="2000" dirty="0">
              <a:solidFill>
                <a:srgbClr val="0070C0"/>
              </a:solidFill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아뇨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아직 없어요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rgbClr val="0070C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      </a:t>
            </a:r>
            <a:r>
              <a:rPr lang="ja-JP" altLang="en-US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いいえ、まだ　いません。</a:t>
            </a:r>
            <a:endParaRPr lang="ko-KR" altLang="ko-KR" sz="2000" dirty="0">
              <a:solidFill>
                <a:srgbClr val="0070C0"/>
              </a:solidFill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3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그래요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영민 씨는 </a:t>
            </a:r>
            <a:r>
              <a:rPr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어떤 타입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 좋아요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en-US" altLang="ko-KR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>
                <a:solidFill>
                  <a:srgbClr val="0070C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       </a:t>
            </a:r>
            <a:r>
              <a:rPr lang="ja-JP" altLang="en-US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そうですか。ヨンミンさんは　</a:t>
            </a:r>
            <a:r>
              <a:rPr lang="ja-JP" altLang="en-US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どんなタイプ</a:t>
            </a:r>
            <a:r>
              <a:rPr lang="ja-JP" altLang="en-US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　好きですか。</a:t>
            </a:r>
            <a:endParaRPr lang="ko-KR" altLang="ko-KR" sz="2000" dirty="0">
              <a:solidFill>
                <a:srgbClr val="0070C0"/>
              </a:solidFill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4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음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..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전 </a:t>
            </a:r>
            <a:r>
              <a:rPr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착한 사람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 좋아요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하나 씨는요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rgbClr val="0070C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       </a:t>
            </a:r>
            <a:r>
              <a:rPr lang="ja-JP" altLang="en-US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うん、私は　善良な人が　好きです。ハナさんは？</a:t>
            </a:r>
            <a:endParaRPr lang="ko-KR" altLang="ko-KR" sz="2000" dirty="0">
              <a:solidFill>
                <a:srgbClr val="0070C0"/>
              </a:solidFill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5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글쎄요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…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음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저는 키가 크고 </a:t>
            </a:r>
            <a:r>
              <a:rPr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통통한 사람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 좋아요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en-US" altLang="ko-KR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en-US" altLang="ja-JP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そうですね。うん、私は　背が　高くて　</a:t>
            </a:r>
            <a:r>
              <a:rPr lang="ja-JP" altLang="en-US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ぽっちゃりした</a:t>
            </a:r>
            <a:r>
              <a:rPr lang="ja-JP" altLang="en-US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人が　好きです。</a:t>
            </a:r>
            <a:endParaRPr lang="ko-KR" altLang="ko-KR" sz="2000" dirty="0">
              <a:solidFill>
                <a:srgbClr val="0070C0"/>
              </a:solidFill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6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아니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성격요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>
                <a:solidFill>
                  <a:srgbClr val="0070C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       </a:t>
            </a:r>
            <a:r>
              <a:rPr lang="ja-JP" altLang="en-US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そうじゃなくて、性格です</a:t>
            </a:r>
            <a:r>
              <a:rPr lang="ja-JP" altLang="ko-KR" sz="2000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sz="2000" dirty="0">
              <a:solidFill>
                <a:srgbClr val="0070C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42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515589" y="6161098"/>
            <a:ext cx="676411" cy="676411"/>
          </a:xfrm>
          <a:prstGeom prst="rect">
            <a:avLst/>
          </a:prstGeom>
          <a:solidFill>
            <a:schemeClr val="accent2"/>
          </a:solidFill>
        </p:spPr>
      </p:pic>
    </p:spTree>
    <p:extLst>
      <p:ext uri="{BB962C8B-B14F-4D97-AF65-F5344CB8AC3E}">
        <p14:creationId xmlns:p14="http://schemas.microsoft.com/office/powerpoint/2010/main" val="224764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66057" y="1"/>
            <a:ext cx="10787743" cy="833718"/>
          </a:xfrm>
        </p:spPr>
        <p:txBody>
          <a:bodyPr>
            <a:normAutofit/>
          </a:bodyPr>
          <a:lstStyle/>
          <a:p>
            <a:r>
              <a:rPr lang="en-US" altLang="ja-JP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Task.</a:t>
            </a:r>
            <a:r>
              <a:rPr lang="en-US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結婚</a:t>
            </a:r>
            <a:r>
              <a:rPr lang="ja-JP" altLang="en-US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に関するアンケート調査を行い、その結果を発表しなさい。</a:t>
            </a:r>
            <a:endParaRPr lang="ko-KR" altLang="ko-KR" sz="24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  </a:t>
            </a:r>
          </a:p>
          <a:p>
            <a:pPr marL="0" indent="0">
              <a:buNone/>
            </a:pP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ko-KR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43976" t="28692" r="34425" b="37283"/>
          <a:stretch/>
        </p:blipFill>
        <p:spPr>
          <a:xfrm>
            <a:off x="711201" y="653145"/>
            <a:ext cx="7005482" cy="620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53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66057" y="1"/>
            <a:ext cx="10787743" cy="833718"/>
          </a:xfrm>
        </p:spPr>
        <p:txBody>
          <a:bodyPr>
            <a:normAutofit/>
          </a:bodyPr>
          <a:lstStyle/>
          <a:p>
            <a:endParaRPr lang="ko-KR" altLang="ko-KR" sz="24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  </a:t>
            </a:r>
          </a:p>
          <a:p>
            <a:pPr marL="0" indent="0">
              <a:buNone/>
            </a:pP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ko-KR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43975" t="64938" r="38251" b="24299"/>
          <a:stretch/>
        </p:blipFill>
        <p:spPr>
          <a:xfrm>
            <a:off x="838200" y="1248229"/>
            <a:ext cx="8186058" cy="278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57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59657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学習目標の</a:t>
            </a:r>
            <a:r>
              <a:rPr lang="en-US" altLang="ja-JP" sz="2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①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自分自身や好きな人の性格、外見、結婚観について友達に話したり、尋ねたりできる</a:t>
            </a:r>
            <a:r>
              <a:rPr lang="ja-JP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。</a:t>
            </a: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ko-KR" altLang="ko-KR" sz="2400" dirty="0">
              <a:latin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②｢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人生と出会い</a:t>
            </a:r>
            <a:r>
              <a:rPr lang="ja-JP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｣｢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性格</a:t>
            </a:r>
            <a:r>
              <a:rPr lang="ja-JP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｣｢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外見」に関する表現を</a:t>
            </a:r>
            <a:r>
              <a:rPr lang="ja-JP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考えましょう。</a:t>
            </a: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ko-KR" altLang="ko-KR" sz="2400" dirty="0">
              <a:latin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③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韓国語の</a:t>
            </a:r>
            <a:r>
              <a:rPr lang="ja-JP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｢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連体形</a:t>
            </a:r>
            <a:r>
              <a:rPr lang="en-US" altLang="ja-JP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現在形</a:t>
            </a:r>
            <a:r>
              <a:rPr lang="en-US" altLang="ja-JP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の作り方</a:t>
            </a:r>
            <a:r>
              <a:rPr lang="en-US" altLang="ja-JP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「動詞」「形容詞」「ある・ない形容詞」</a:t>
            </a:r>
            <a:r>
              <a:rPr lang="en-US" altLang="ja-JP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  <a:r>
              <a:rPr lang="ja-JP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｣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について説明しましょう</a:t>
            </a:r>
            <a:r>
              <a:rPr lang="ja-JP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。</a:t>
            </a:r>
            <a:endParaRPr lang="ko-KR" altLang="ko-KR" sz="2400" dirty="0">
              <a:latin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457200" indent="-457200">
              <a:buFont typeface="+mj-ea"/>
              <a:buAutoNum type="circleNumDbPlain"/>
            </a:pPr>
            <a:endParaRPr lang="ko-KR" altLang="en-US" sz="2400" dirty="0">
              <a:latin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97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00902" y="261258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今日のテーマは「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연애와 결혼</a:t>
            </a:r>
            <a:r>
              <a:rPr lang="ja-JP" altLang="en-US" sz="1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恋愛と結婚</a:t>
            </a:r>
            <a:r>
              <a:rPr lang="ja-JP" altLang="en-US" sz="28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」です</a:t>
            </a:r>
            <a:r>
              <a:rPr lang="ja-JP" altLang="en-US" sz="28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。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00902" y="833720"/>
            <a:ext cx="10852898" cy="5916704"/>
          </a:xfrm>
        </p:spPr>
        <p:txBody>
          <a:bodyPr>
            <a:normAutofit/>
          </a:bodyPr>
          <a:lstStyle/>
          <a:p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韓国人の結婚</a:t>
            </a:r>
            <a:r>
              <a:rPr lang="en-US" altLang="ja-JP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(20</a:t>
            </a:r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～</a:t>
            </a:r>
            <a:r>
              <a:rPr lang="en-US" altLang="ja-JP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30</a:t>
            </a:r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代</a:t>
            </a:r>
            <a:r>
              <a:rPr lang="en-US" altLang="ja-JP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)</a:t>
            </a:r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に関する統計資料です。この結果についてどう思いますか。</a:t>
            </a: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</p:txBody>
      </p:sp>
      <p:pic>
        <p:nvPicPr>
          <p:cNvPr id="6" name="図 5" descr="EMB0000264c3e5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5" t="3542" r="29213" b="4031"/>
          <a:stretch>
            <a:fillRect/>
          </a:stretch>
        </p:blipFill>
        <p:spPr bwMode="auto">
          <a:xfrm>
            <a:off x="500902" y="2412771"/>
            <a:ext cx="3933769" cy="3349400"/>
          </a:xfrm>
          <a:prstGeom prst="rect">
            <a:avLst/>
          </a:prstGeom>
          <a:noFill/>
        </p:spPr>
      </p:pic>
      <p:pic>
        <p:nvPicPr>
          <p:cNvPr id="7" name="図 6" descr="EMB00003d482b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1" t="5148" r="12323" b="4189"/>
          <a:stretch>
            <a:fillRect/>
          </a:stretch>
        </p:blipFill>
        <p:spPr bwMode="auto">
          <a:xfrm>
            <a:off x="4912149" y="2412771"/>
            <a:ext cx="3331965" cy="3189743"/>
          </a:xfrm>
          <a:prstGeom prst="rect">
            <a:avLst/>
          </a:prstGeom>
          <a:noFill/>
        </p:spPr>
      </p:pic>
      <p:pic>
        <p:nvPicPr>
          <p:cNvPr id="8" name="図 7" descr="EMB00003c48314c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7" t="4366" r="30124" b="3212"/>
          <a:stretch>
            <a:fillRect/>
          </a:stretch>
        </p:blipFill>
        <p:spPr bwMode="auto">
          <a:xfrm>
            <a:off x="8457188" y="2532177"/>
            <a:ext cx="3374090" cy="3229994"/>
          </a:xfrm>
          <a:prstGeom prst="rect">
            <a:avLst/>
          </a:prstGeom>
          <a:noFill/>
        </p:spPr>
      </p:pic>
      <p:sp>
        <p:nvSpPr>
          <p:cNvPr id="3" name="正方形/長方形 2"/>
          <p:cNvSpPr/>
          <p:nvPr/>
        </p:nvSpPr>
        <p:spPr>
          <a:xfrm>
            <a:off x="1637270" y="6149967"/>
            <a:ext cx="1661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ko-KR" dirty="0">
                <a:latin typeface="나눔고딕" panose="020D0604000000000000" pitchFamily="50" charset="-127"/>
                <a:ea typeface="Meiryo UI" panose="020B0604030504040204" pitchFamily="34" charset="-128"/>
                <a:cs typeface="Times New Roman" panose="02020603050405020304" pitchFamily="18" charset="0"/>
              </a:rPr>
              <a:t>【結婚は必須</a:t>
            </a:r>
            <a:r>
              <a:rPr lang="en-US" altLang="ko-KR" dirty="0">
                <a:latin typeface="나눔고딕" panose="020D0604000000000000" pitchFamily="50" charset="-127"/>
                <a:ea typeface="바탕" panose="02030600000101010101" pitchFamily="18" charset="-127"/>
                <a:cs typeface="Times New Roman" panose="02020603050405020304" pitchFamily="18" charset="0"/>
              </a:rPr>
              <a:t>?</a:t>
            </a:r>
            <a:r>
              <a:rPr lang="ja-JP" altLang="ko-KR" dirty="0">
                <a:latin typeface="나눔고딕" panose="020D0604000000000000" pitchFamily="50" charset="-127"/>
                <a:ea typeface="Meiryo UI" panose="020B0604030504040204" pitchFamily="34" charset="-128"/>
                <a:cs typeface="Times New Roman" panose="02020603050405020304" pitchFamily="18" charset="0"/>
              </a:rPr>
              <a:t>】</a:t>
            </a:r>
            <a:endParaRPr lang="ko-KR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5758702" y="6149967"/>
            <a:ext cx="1766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ko-KR" dirty="0">
                <a:latin typeface="나눔고딕" panose="020D0604000000000000" pitchFamily="50" charset="-127"/>
                <a:ea typeface="Meiryo UI" panose="020B0604030504040204" pitchFamily="34" charset="-128"/>
                <a:cs typeface="Times New Roman" panose="02020603050405020304" pitchFamily="18" charset="0"/>
              </a:rPr>
              <a:t>【結婚年齢は？】</a:t>
            </a:r>
            <a:endParaRPr lang="ko-KR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9021110" y="6149967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ko-KR" dirty="0">
                <a:latin typeface="나눔고딕" panose="020D0604000000000000" pitchFamily="50" charset="-127"/>
                <a:ea typeface="Meiryo UI" panose="020B0604030504040204" pitchFamily="34" charset="-128"/>
                <a:cs typeface="Times New Roman" panose="02020603050405020304" pitchFamily="18" charset="0"/>
              </a:rPr>
              <a:t>【相手との年齢差は？】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463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0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❶</a:t>
            </a:r>
            <a:r>
              <a:rPr lang="ja-JP" altLang="en-US" sz="28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「人生</a:t>
            </a:r>
            <a:r>
              <a:rPr lang="ko-KR" altLang="en-US" sz="2000" b="1" dirty="0">
                <a:solidFill>
                  <a:srgbClr val="00B0F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인생</a:t>
            </a:r>
            <a:r>
              <a:rPr lang="ja-JP" altLang="en-US" sz="28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と出会い</a:t>
            </a:r>
            <a:r>
              <a:rPr lang="ko-KR" altLang="en-US" sz="2000" b="1" dirty="0">
                <a:solidFill>
                  <a:srgbClr val="00B0F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만남</a:t>
            </a:r>
            <a:r>
              <a:rPr lang="ja-JP" altLang="en-US" sz="28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」です。</a:t>
            </a:r>
            <a:endParaRPr lang="ko-KR" altLang="en-US" sz="2800" b="1" dirty="0">
              <a:latin typeface="HG教科書体" panose="02020609000000000000" pitchFamily="17" charset="-128"/>
            </a:endParaRPr>
          </a:p>
        </p:txBody>
      </p:sp>
      <p:pic>
        <p:nvPicPr>
          <p:cNvPr id="1028" name="Picture 4" descr="7d0fc31f.png (800×647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842" y="1981241"/>
            <a:ext cx="1467279" cy="118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orimono_boat_couple.png (800×739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279" y="1668475"/>
            <a:ext cx="1338387" cy="123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ate_couple.png (382×40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989" y="4303327"/>
            <a:ext cx="1122235" cy="117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shitsuren_woman.png (524×67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605" y="4000720"/>
            <a:ext cx="965825" cy="123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008006.smpl.png (480×48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675" y="4469903"/>
            <a:ext cx="1400993" cy="140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shinzenshiki_couple-249x300.png (249×300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745" y="4397264"/>
            <a:ext cx="1036465" cy="124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12424825.jpg (278×450)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" t="786" r="9123" b="1164"/>
          <a:stretch/>
        </p:blipFill>
        <p:spPr bwMode="auto">
          <a:xfrm>
            <a:off x="9469007" y="387391"/>
            <a:ext cx="1787611" cy="324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appy_death.png (800×800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66" y="4478929"/>
            <a:ext cx="1268455" cy="126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illust1076.png (553×479)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66" y="1903476"/>
            <a:ext cx="1140038" cy="98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正方形/長方形 34"/>
          <p:cNvSpPr/>
          <p:nvPr/>
        </p:nvSpPr>
        <p:spPr>
          <a:xfrm>
            <a:off x="166550" y="3123537"/>
            <a:ext cx="180408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rgbClr val="FF00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태어나다</a:t>
            </a:r>
            <a:endParaRPr lang="ko-KR" altLang="en-US" sz="2000" dirty="0">
              <a:solidFill>
                <a:srgbClr val="FF0000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596438" y="3123537"/>
            <a:ext cx="180408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만나다</a:t>
            </a:r>
            <a:endParaRPr lang="ko-KR" altLang="en-US" sz="20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4981745" y="2911289"/>
            <a:ext cx="210724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데이트하다</a:t>
            </a:r>
            <a:endParaRPr lang="ko-KR" altLang="en-US" sz="20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6937661" y="5933292"/>
            <a:ext cx="180408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사랑하다</a:t>
            </a:r>
            <a:endParaRPr lang="ko-KR" altLang="en-US" sz="20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7470131" y="3080182"/>
            <a:ext cx="201949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싸우다</a:t>
            </a:r>
            <a:endParaRPr lang="ko-KR" altLang="en-US" sz="20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332208" y="3538018"/>
            <a:ext cx="201949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사귀다</a:t>
            </a:r>
            <a:endParaRPr lang="ko-KR" altLang="en-US" sz="20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pic>
        <p:nvPicPr>
          <p:cNvPr id="1056" name="Picture 32" descr="kenka_couple.png (659×598)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131" y="1804521"/>
            <a:ext cx="1187376" cy="107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正方形/長方形 44"/>
          <p:cNvSpPr/>
          <p:nvPr/>
        </p:nvSpPr>
        <p:spPr>
          <a:xfrm>
            <a:off x="9075682" y="5417495"/>
            <a:ext cx="201949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헤어지다</a:t>
            </a:r>
            <a:endParaRPr lang="ko-KR" altLang="en-US" sz="20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4790755" y="5933292"/>
            <a:ext cx="180408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결혼하다</a:t>
            </a:r>
            <a:endParaRPr lang="ko-KR" altLang="en-US" sz="20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439675" y="5933292"/>
            <a:ext cx="201949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이혼하다</a:t>
            </a:r>
            <a:endParaRPr lang="ko-KR" altLang="en-US" sz="20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30195" y="5933292"/>
            <a:ext cx="201949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죽다</a:t>
            </a:r>
            <a:endParaRPr lang="ko-KR" altLang="en-US" sz="20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9984023" y="3586725"/>
            <a:ext cx="186930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혼자 살다</a:t>
            </a:r>
            <a:endParaRPr lang="ko-KR" altLang="en-US" sz="2000" dirty="0">
              <a:solidFill>
                <a:schemeClr val="tx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164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 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❷</a:t>
            </a:r>
            <a:r>
              <a:rPr lang="ja-JP" altLang="en-US" sz="28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 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性格</a:t>
            </a:r>
            <a:r>
              <a:rPr lang="en-US" altLang="ja-JP" sz="2800" dirty="0">
                <a:latin typeface="BatangChe" panose="02030609000101010101" pitchFamily="49" charset="-127"/>
                <a:ea typeface="BatangChe" panose="02030609000101010101" pitchFamily="49" charset="-127"/>
              </a:rPr>
              <a:t>(</a:t>
            </a:r>
            <a:r>
              <a:rPr lang="ko-KR" altLang="en-US" sz="2800" dirty="0">
                <a:latin typeface="BatangChe" panose="02030609000101010101" pitchFamily="49" charset="-127"/>
                <a:ea typeface="BatangChe" panose="02030609000101010101" pitchFamily="49" charset="-127"/>
              </a:rPr>
              <a:t>성격</a:t>
            </a:r>
            <a:r>
              <a:rPr lang="en-US" altLang="ja-JP" sz="2800" dirty="0">
                <a:latin typeface="BatangChe" panose="02030609000101010101" pitchFamily="49" charset="-127"/>
                <a:ea typeface="BatangChe" panose="02030609000101010101" pitchFamily="49" charset="-127"/>
              </a:rPr>
              <a:t>)</a:t>
            </a:r>
            <a:endParaRPr lang="ko-KR" altLang="en-US" sz="28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7670493" y="1239117"/>
            <a:ext cx="4077960" cy="46313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32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좋다 </a:t>
            </a:r>
            <a:r>
              <a:rPr lang="en-US" altLang="ko-KR" sz="32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		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いい</a:t>
            </a:r>
            <a:endParaRPr lang="en-US" altLang="ko-KR" sz="2000" dirty="0">
              <a:solidFill>
                <a:srgbClr val="00B0F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32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나쁘다 </a:t>
            </a:r>
            <a:r>
              <a:rPr lang="en-US" altLang="ko-KR" sz="32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ja-JP" altLang="en-US" sz="2000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悪い</a:t>
            </a:r>
            <a:endParaRPr lang="en-US" altLang="ko-KR" sz="2000" dirty="0">
              <a:solidFill>
                <a:srgbClr val="00B0F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32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착하다</a:t>
            </a:r>
            <a:r>
              <a:rPr lang="en-US" altLang="ko-KR" sz="32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ja-JP" altLang="en-US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善良</a:t>
            </a:r>
            <a:r>
              <a:rPr lang="ja-JP" altLang="en-US" dirty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だ</a:t>
            </a:r>
            <a:endParaRPr lang="en-US" altLang="ko-KR" sz="2000" dirty="0">
              <a:solidFill>
                <a:srgbClr val="00B0F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32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친절하다</a:t>
            </a:r>
            <a:r>
              <a:rPr lang="en-US" altLang="ko-KR" sz="32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ja-JP" altLang="en-US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親切</a:t>
            </a:r>
            <a:r>
              <a:rPr lang="ja-JP" altLang="en-US" dirty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だ</a:t>
            </a:r>
            <a:endParaRPr lang="en-US" altLang="ko-KR" sz="2000" dirty="0">
              <a:solidFill>
                <a:srgbClr val="00B0F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32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재미있다</a:t>
            </a:r>
            <a:r>
              <a:rPr lang="en-US" altLang="ko-KR" sz="32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ja-JP" altLang="en-US" dirty="0" smtClean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面白い</a:t>
            </a:r>
            <a:endParaRPr lang="en-US" altLang="ko-KR" dirty="0">
              <a:solidFill>
                <a:srgbClr val="00B0F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32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마음이 넓다</a:t>
            </a:r>
            <a:r>
              <a:rPr lang="ja-JP" altLang="en-US" dirty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心が広い</a:t>
            </a:r>
            <a:endParaRPr lang="ko-KR" altLang="en-US" dirty="0">
              <a:solidFill>
                <a:srgbClr val="00B0F0"/>
              </a:solidFill>
              <a:latin typeface="UD デジタル 教科書体 NK-R" panose="02020400000000000000" pitchFamily="18" charset="-128"/>
              <a:ea typeface="NanumMyeongjo" panose="02020603020101020101" pitchFamily="18" charset="-127"/>
            </a:endParaRPr>
          </a:p>
        </p:txBody>
      </p:sp>
      <p:pic>
        <p:nvPicPr>
          <p:cNvPr id="2052" name="Picture 4" descr="E8A180E6B6B2E59E8BE382A4E383A1E383BCE382B8522-cc9f0.jpg (522×40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36" y="940398"/>
            <a:ext cx="6755964" cy="522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09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❸</a:t>
            </a:r>
            <a:r>
              <a:rPr lang="ja-JP" altLang="en-US" sz="2800" b="1" dirty="0">
                <a:latin typeface="NanumMyeongjo" panose="02020603020101020101" pitchFamily="18" charset="-127"/>
                <a:ea typeface="HG教科書体" panose="02020609000000000000" pitchFamily="17" charset="-128"/>
              </a:rPr>
              <a:t>「</a:t>
            </a:r>
            <a:r>
              <a:rPr lang="ja-JP" altLang="en-US" sz="2000" b="1" dirty="0">
                <a:latin typeface="NanumMyeongjo" panose="02020603020101020101" pitchFamily="18" charset="-127"/>
                <a:ea typeface="HG教科書体" panose="02020609000000000000" pitchFamily="17" charset="-128"/>
              </a:rPr>
              <a:t>外見</a:t>
            </a:r>
            <a:r>
              <a:rPr lang="ko-KR" altLang="en-US" sz="28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외모</a:t>
            </a:r>
            <a:r>
              <a:rPr lang="ja-JP" altLang="en-US" sz="2800" b="1" dirty="0">
                <a:latin typeface="NanumMyeongjo" panose="02020603020101020101" pitchFamily="18" charset="-127"/>
                <a:ea typeface="HG教科書体" panose="02020609000000000000" pitchFamily="17" charset="-128"/>
              </a:rPr>
              <a:t>」</a:t>
            </a:r>
            <a:endParaRPr lang="ko-KR" altLang="en-US" sz="2800" b="1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ja-JP" sz="2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ja-JP" sz="2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05588" y="3113955"/>
            <a:ext cx="2304101" cy="3349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예쁘다</a:t>
            </a:r>
            <a:r>
              <a:rPr lang="en-US" altLang="ko-KR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[</a:t>
            </a:r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예뻐요</a:t>
            </a:r>
            <a:r>
              <a:rPr lang="en-US" altLang="ko-KR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]</a:t>
            </a:r>
            <a:endParaRPr lang="ko-KR" altLang="en-US" sz="24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909228" y="3113955"/>
            <a:ext cx="2827295" cy="3349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귀엽다</a:t>
            </a:r>
            <a:r>
              <a:rPr lang="en-US" altLang="ko-KR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[</a:t>
            </a:r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귀여워요</a:t>
            </a:r>
            <a:r>
              <a:rPr lang="en-US" altLang="ko-KR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]</a:t>
            </a:r>
            <a:endParaRPr lang="ko-KR" altLang="en-US" sz="24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524394" y="3111363"/>
            <a:ext cx="2813222" cy="3375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섹시하다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9275805" y="3106253"/>
            <a:ext cx="2377535" cy="3426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멋있다</a:t>
            </a:r>
            <a:endParaRPr lang="ko-KR" altLang="en-US" sz="2400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07986" y="5929041"/>
            <a:ext cx="2801241" cy="36020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키가</a:t>
            </a:r>
            <a:r>
              <a:rPr lang="en-US" altLang="ko-KR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) </a:t>
            </a:r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작다</a:t>
            </a:r>
            <a:r>
              <a:rPr lang="en-US" altLang="ko-KR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크다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329625" y="5929041"/>
            <a:ext cx="1883098" cy="8213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잘생기다</a:t>
            </a:r>
            <a:endParaRPr lang="en-US" altLang="ko-KR" sz="24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r>
              <a:rPr lang="ko-KR" altLang="en-US" sz="2400" dirty="0">
                <a:solidFill>
                  <a:srgbClr val="00B0F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잘생겼어요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551551" y="6027933"/>
            <a:ext cx="2813222" cy="3375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뚱뚱하다</a:t>
            </a:r>
            <a:r>
              <a:rPr lang="en-US" altLang="ko-KR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날씬하다</a:t>
            </a:r>
            <a:endParaRPr lang="ko-KR" altLang="en-US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8924604" y="6025658"/>
            <a:ext cx="3028729" cy="3375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머리가</a:t>
            </a:r>
            <a:r>
              <a:rPr lang="en-US" altLang="ko-KR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) </a:t>
            </a:r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길다</a:t>
            </a:r>
            <a:r>
              <a:rPr lang="en-US" altLang="ko-KR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24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짧다</a:t>
            </a:r>
          </a:p>
        </p:txBody>
      </p:sp>
      <p:pic>
        <p:nvPicPr>
          <p:cNvPr id="3074" name="Picture 2" descr="free-illustration-makeup-henshin-irasutoya.jpg (500×356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2" t="3631"/>
          <a:stretch/>
        </p:blipFill>
        <p:spPr bwMode="auto">
          <a:xfrm>
            <a:off x="754173" y="1331419"/>
            <a:ext cx="1249753" cy="152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nimalface_lion.png (574×57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443" y="1373282"/>
            <a:ext cx="1418287" cy="141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tem_263_1.jpg (416×30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306" y="1248594"/>
            <a:ext cx="2132740" cy="153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ontent_2.jpg (566×8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3622" y="1248594"/>
            <a:ext cx="1125505" cy="1590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sick_teishinchousyou.png (640×80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19" y="3754729"/>
            <a:ext cx="1447625" cy="180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motemote_ikemen.png (1070×562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818" y="4277098"/>
            <a:ext cx="2223905" cy="116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free-illustration-diet-10.jpg (600×300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524" y="4211891"/>
            <a:ext cx="2704739" cy="135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stock-vector-girls-with-long-hair-and-short-hair-illustration-329437862.jpg (450×470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3622" y="4162866"/>
            <a:ext cx="1528040" cy="159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87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55843"/>
            <a:ext cx="10515600" cy="629957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 </a:t>
            </a:r>
            <a:r>
              <a:rPr lang="ja-JP" altLang="en-US" sz="1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❶ </a:t>
            </a:r>
            <a:r>
              <a:rPr lang="ko-KR" altLang="en-US" sz="1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連体形①形容詞</a:t>
            </a:r>
            <a:r>
              <a:rPr lang="en-US" altLang="ja-JP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現在</a:t>
            </a:r>
            <a:r>
              <a:rPr lang="en-US" altLang="ja-JP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    </a:t>
            </a:r>
            <a:r>
              <a:rPr lang="en-US" altLang="ja-JP" sz="18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A</a:t>
            </a:r>
            <a:r>
              <a:rPr lang="ja-JP" altLang="en-US" sz="18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の語幹</a:t>
            </a:r>
            <a:r>
              <a:rPr lang="en-US" altLang="ja-JP" sz="2800" b="1" dirty="0" smtClean="0">
                <a:solidFill>
                  <a:srgbClr val="0070C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-(</a:t>
            </a:r>
            <a:r>
              <a:rPr lang="ko-KR" altLang="en-US" sz="2800" b="1" dirty="0">
                <a:solidFill>
                  <a:srgbClr val="0070C0"/>
                </a:solidFill>
                <a:latin typeface="HGS教科書体" panose="02020600000000000000" pitchFamily="18" charset="-128"/>
              </a:rPr>
              <a:t>으</a:t>
            </a:r>
            <a:r>
              <a:rPr lang="en-US" altLang="ko-KR" sz="2800" b="1" dirty="0">
                <a:solidFill>
                  <a:srgbClr val="0070C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  <a:r>
              <a:rPr lang="ko-KR" altLang="en-US" sz="2800" b="1" dirty="0">
                <a:solidFill>
                  <a:srgbClr val="0070C0"/>
                </a:solidFill>
                <a:latin typeface="HGS教科書体" panose="02020600000000000000" pitchFamily="18" charset="-128"/>
              </a:rPr>
              <a:t>ㄴ</a:t>
            </a:r>
            <a:r>
              <a:rPr lang="ko-KR" altLang="en-US" sz="2800" b="1" dirty="0">
                <a:latin typeface="HGS教科書体" panose="02020600000000000000" pitchFamily="18" charset="-128"/>
              </a:rPr>
              <a:t> </a:t>
            </a:r>
            <a:r>
              <a:rPr lang="en-US" altLang="ko-KR" sz="1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N</a:t>
            </a:r>
            <a:endParaRPr lang="ko-KR" altLang="en-US" sz="1800" b="1" dirty="0">
              <a:latin typeface="HGS教科書体" panose="02020600000000000000" pitchFamily="18" charset="-128"/>
            </a:endParaRPr>
          </a:p>
        </p:txBody>
      </p:sp>
      <p:sp>
        <p:nvSpPr>
          <p:cNvPr id="16" name="タイトル 5"/>
          <p:cNvSpPr txBox="1">
            <a:spLocks/>
          </p:cNvSpPr>
          <p:nvPr/>
        </p:nvSpPr>
        <p:spPr>
          <a:xfrm>
            <a:off x="676168" y="1046010"/>
            <a:ext cx="10209545" cy="266964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저는 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착한 사람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 좋아요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  <a:r>
              <a:rPr lang="ja-JP" altLang="en-US" sz="2000" dirty="0" smtClean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私</a:t>
            </a:r>
            <a:r>
              <a:rPr lang="ja-JP" altLang="en-US" sz="20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は</a:t>
            </a:r>
            <a:r>
              <a:rPr lang="ja-JP" altLang="en-US" sz="2000" dirty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善良な人</a:t>
            </a:r>
            <a:r>
              <a:rPr lang="ja-JP" altLang="en-US" sz="20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が好きです。</a:t>
            </a:r>
            <a:endParaRPr lang="en-US" altLang="ja-JP" sz="2000" dirty="0">
              <a:solidFill>
                <a:srgbClr val="00B05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추운 날씨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는 싫어요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		</a:t>
            </a:r>
            <a:r>
              <a:rPr lang="ja-JP" altLang="en-US" sz="2000" dirty="0" smtClean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寒い</a:t>
            </a:r>
            <a:r>
              <a:rPr lang="ja-JP" altLang="en-US" sz="2000" dirty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天気</a:t>
            </a:r>
            <a:r>
              <a:rPr lang="ja-JP" altLang="en-US" sz="20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は嫌いです。</a:t>
            </a:r>
            <a:endParaRPr lang="en-US" altLang="ko-KR" sz="2000" dirty="0">
              <a:solidFill>
                <a:srgbClr val="00B05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저는 마음이 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넓은 사람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을 만나고 싶어요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	</a:t>
            </a:r>
            <a:r>
              <a:rPr lang="ja-JP" altLang="en-US" sz="2000" dirty="0" smtClean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私</a:t>
            </a:r>
            <a:r>
              <a:rPr lang="ja-JP" altLang="en-US" sz="20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は心が</a:t>
            </a:r>
            <a:r>
              <a:rPr lang="ja-JP" altLang="en-US" sz="2000" dirty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広い人</a:t>
            </a:r>
            <a:r>
              <a:rPr lang="ja-JP" altLang="en-US" sz="20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が合いたいです</a:t>
            </a:r>
            <a:r>
              <a:rPr lang="ja-JP" altLang="en-US" sz="2400" dirty="0">
                <a:latin typeface="HGS教科書体" panose="02020600000000000000" pitchFamily="18" charset="-128"/>
                <a:ea typeface="BatangChe" panose="02030609000101010101" pitchFamily="49" charset="-127"/>
              </a:rPr>
              <a:t>。</a:t>
            </a:r>
            <a:endParaRPr lang="en-US" altLang="ko-KR" sz="2400" dirty="0">
              <a:latin typeface="HGS教科書体" panose="02020600000000000000" pitchFamily="18" charset="-128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요즘은 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짧은 치마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가 유행이에요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		</a:t>
            </a:r>
            <a:r>
              <a:rPr lang="ja-JP" altLang="en-US" sz="2000" dirty="0" smtClean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最近</a:t>
            </a:r>
            <a:r>
              <a:rPr lang="ja-JP" altLang="en-US" sz="20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は</a:t>
            </a:r>
            <a:r>
              <a:rPr lang="ja-JP" altLang="en-US" sz="2000" dirty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短いスカート</a:t>
            </a:r>
            <a:r>
              <a:rPr lang="ja-JP" altLang="en-US" sz="20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が流行っています。</a:t>
            </a:r>
            <a:endParaRPr lang="ko-KR" altLang="en-US" sz="2000" dirty="0">
              <a:solidFill>
                <a:srgbClr val="00B050"/>
              </a:solidFill>
              <a:latin typeface="HGS教科書体" panose="02020600000000000000" pitchFamily="18" charset="-128"/>
              <a:ea typeface="BatangChe" panose="02030609000101010101" pitchFamily="49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6169" y="4368800"/>
            <a:ext cx="1370345" cy="18711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착하다</a:t>
            </a:r>
            <a:endParaRPr lang="en-US" altLang="ko-KR" sz="28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r>
              <a:rPr lang="ko-KR" altLang="en-US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춥다</a:t>
            </a:r>
            <a:endParaRPr lang="en-US" altLang="ko-KR" sz="28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r>
              <a:rPr lang="ko-KR" altLang="en-US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넓다</a:t>
            </a:r>
            <a:endParaRPr lang="en-US" altLang="ko-KR" sz="28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r>
              <a:rPr lang="ko-KR" altLang="en-US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짧다</a:t>
            </a:r>
            <a:endParaRPr lang="en-US" altLang="ko-KR" sz="2800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230449" y="4368801"/>
            <a:ext cx="4054701" cy="18711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착하</a:t>
            </a:r>
            <a:r>
              <a:rPr lang="en-US" altLang="ko-KR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+</a:t>
            </a:r>
            <a:r>
              <a:rPr lang="ko-KR" altLang="en-US" sz="28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ㄴ</a:t>
            </a:r>
            <a:endParaRPr lang="en-US" altLang="ko-KR" sz="2800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r>
              <a:rPr lang="ko-KR" altLang="en-US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춥다</a:t>
            </a:r>
            <a:r>
              <a:rPr lang="en-US" altLang="ko-KR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=</a:t>
            </a:r>
            <a:r>
              <a:rPr lang="ko-KR" altLang="en-US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추</a:t>
            </a:r>
            <a:r>
              <a:rPr lang="en-US" altLang="ko-KR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+</a:t>
            </a:r>
            <a:r>
              <a:rPr lang="ko-KR" altLang="en-US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우</a:t>
            </a:r>
            <a:r>
              <a:rPr lang="en-US" altLang="ko-KR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+</a:t>
            </a:r>
            <a:r>
              <a:rPr lang="ko-KR" altLang="en-US" sz="28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ㄴ</a:t>
            </a:r>
            <a:endParaRPr lang="en-US" altLang="ko-KR" sz="2800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r>
              <a:rPr lang="ko-KR" altLang="en-US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넓</a:t>
            </a:r>
            <a:r>
              <a:rPr lang="en-US" altLang="ko-KR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+</a:t>
            </a:r>
            <a:r>
              <a:rPr lang="ko-KR" altLang="en-US" sz="28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은</a:t>
            </a:r>
            <a:endParaRPr lang="en-US" altLang="ko-KR" sz="2800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r>
              <a:rPr lang="ko-KR" altLang="en-US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짧</a:t>
            </a:r>
            <a:r>
              <a:rPr lang="en-US" altLang="ko-KR" sz="2800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+</a:t>
            </a:r>
            <a:r>
              <a:rPr lang="ko-KR" altLang="en-US" sz="28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은</a:t>
            </a:r>
            <a:endParaRPr lang="en-US" altLang="ko-KR" sz="2800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" name="下矢印 1"/>
          <p:cNvSpPr/>
          <p:nvPr/>
        </p:nvSpPr>
        <p:spPr>
          <a:xfrm>
            <a:off x="2192184" y="3715658"/>
            <a:ext cx="708153" cy="4824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右矢印 2"/>
          <p:cNvSpPr/>
          <p:nvPr/>
        </p:nvSpPr>
        <p:spPr>
          <a:xfrm>
            <a:off x="2360910" y="4863855"/>
            <a:ext cx="370703" cy="63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00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7" grpId="0" animBg="1"/>
      <p:bldP spid="34" grpId="0" animBg="1"/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55843"/>
            <a:ext cx="10515600" cy="629957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 </a:t>
            </a:r>
            <a:r>
              <a:rPr lang="ja-JP" altLang="en-US" sz="1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❶ </a:t>
            </a:r>
            <a:r>
              <a:rPr lang="ko-KR" altLang="en-US" sz="1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連体形①形容詞</a:t>
            </a:r>
            <a:r>
              <a:rPr lang="en-US" altLang="ja-JP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8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現在</a:t>
            </a:r>
            <a:r>
              <a:rPr lang="en-US" altLang="ja-JP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    </a:t>
            </a:r>
            <a:r>
              <a:rPr lang="en-US" altLang="ja-JP" sz="18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A</a:t>
            </a:r>
            <a:r>
              <a:rPr lang="ja-JP" altLang="en-US" sz="18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の語幹</a:t>
            </a:r>
            <a:r>
              <a:rPr lang="en-US" altLang="ja-JP" sz="2800" b="1" dirty="0" smtClean="0">
                <a:solidFill>
                  <a:srgbClr val="0070C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-(</a:t>
            </a:r>
            <a:r>
              <a:rPr lang="ko-KR" altLang="en-US" sz="2800" b="1" dirty="0">
                <a:solidFill>
                  <a:srgbClr val="0070C0"/>
                </a:solidFill>
                <a:latin typeface="HGS教科書体" panose="02020600000000000000" pitchFamily="18" charset="-128"/>
              </a:rPr>
              <a:t>으</a:t>
            </a:r>
            <a:r>
              <a:rPr lang="en-US" altLang="ko-KR" sz="2800" b="1" dirty="0">
                <a:solidFill>
                  <a:srgbClr val="0070C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  <a:r>
              <a:rPr lang="ko-KR" altLang="en-US" sz="2800" b="1" dirty="0">
                <a:solidFill>
                  <a:srgbClr val="0070C0"/>
                </a:solidFill>
                <a:latin typeface="HGS教科書体" panose="02020600000000000000" pitchFamily="18" charset="-128"/>
              </a:rPr>
              <a:t>ㄴ</a:t>
            </a:r>
            <a:r>
              <a:rPr lang="ko-KR" altLang="en-US" sz="2800" b="1" dirty="0">
                <a:latin typeface="HGS教科書体" panose="02020600000000000000" pitchFamily="18" charset="-128"/>
              </a:rPr>
              <a:t> </a:t>
            </a:r>
            <a:r>
              <a:rPr lang="en-US" altLang="ko-KR" sz="1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N</a:t>
            </a:r>
            <a:endParaRPr lang="ko-KR" altLang="en-US" sz="1800" b="1" dirty="0">
              <a:latin typeface="HGS教科書体" panose="02020600000000000000" pitchFamily="18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827659" y="798286"/>
            <a:ext cx="2839795" cy="58908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성격이 좋다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나쁘다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친절하다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예쁘다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귀엽다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섹시하다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키가 크다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키가 작다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뚱뚱하다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날씬하다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잘생기다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38" name="右矢印 37"/>
          <p:cNvSpPr/>
          <p:nvPr/>
        </p:nvSpPr>
        <p:spPr>
          <a:xfrm>
            <a:off x="5460575" y="2923696"/>
            <a:ext cx="631666" cy="164001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6884620" y="798286"/>
            <a:ext cx="3532304" cy="58908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성격이 좋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은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나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쁜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친절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한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예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쁜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귀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여운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섹시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한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키가 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큰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키가 작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은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뚱뚱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한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날씬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한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4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잘생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긴</a:t>
            </a:r>
            <a:r>
              <a:rPr lang="ko-KR" altLang="en-US" sz="2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사람</a:t>
            </a:r>
            <a:endParaRPr lang="en-US" altLang="ko-KR" sz="280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859970" y="3366333"/>
            <a:ext cx="1199960" cy="754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사람</a:t>
            </a:r>
          </a:p>
        </p:txBody>
      </p:sp>
    </p:spTree>
    <p:extLst>
      <p:ext uri="{BB962C8B-B14F-4D97-AF65-F5344CB8AC3E}">
        <p14:creationId xmlns:p14="http://schemas.microsoft.com/office/powerpoint/2010/main" val="42252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7" grpId="0" animBg="1"/>
      <p:bldP spid="38" grpId="0" animBg="1"/>
      <p:bldP spid="39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1886" y="365126"/>
            <a:ext cx="10961914" cy="102824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ko-KR" sz="2000" dirty="0"/>
              <a:t>Q1</a:t>
            </a:r>
            <a:r>
              <a:rPr kumimoji="1" lang="en-US" altLang="ko-KR" sz="2800" dirty="0"/>
              <a:t>.</a:t>
            </a:r>
            <a:r>
              <a:rPr kumimoji="1" lang="en-US" altLang="ko-KR" sz="3600" dirty="0"/>
              <a:t> </a:t>
            </a:r>
            <a:r>
              <a:rPr kumimoji="1" lang="ko-KR" altLang="en-US" sz="3600" dirty="0"/>
              <a:t>어떤 날씨를 좋아해요</a:t>
            </a:r>
            <a:r>
              <a:rPr kumimoji="1" lang="en-US" altLang="ko-KR" sz="3600" dirty="0"/>
              <a:t>? </a:t>
            </a:r>
            <a:r>
              <a:rPr kumimoji="1" lang="ja-JP" altLang="en-US" sz="28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どんな天気が好きですか。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1886" y="1825625"/>
            <a:ext cx="1096191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ko-KR" sz="1000" dirty="0">
              <a:solidFill>
                <a:srgbClr val="00B05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kumimoji="1" lang="ko-KR" altLang="en-US" dirty="0">
                <a:solidFill>
                  <a:srgbClr val="FF0000"/>
                </a:solidFill>
              </a:rPr>
              <a:t>따뜻한 날씨</a:t>
            </a:r>
            <a:r>
              <a:rPr kumimoji="1" lang="ko-KR" altLang="en-US" dirty="0"/>
              <a:t>를 좋아해요</a:t>
            </a:r>
            <a:r>
              <a:rPr kumimoji="1" lang="en-US" altLang="ko-KR" dirty="0"/>
              <a:t>. </a:t>
            </a:r>
            <a:r>
              <a:rPr kumimoji="1" lang="en-US" altLang="ko-KR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|</a:t>
            </a:r>
            <a:r>
              <a:rPr kumimoji="1" lang="ja-JP" altLang="en-US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暖かい天気</a:t>
            </a:r>
            <a:endParaRPr kumimoji="1" lang="en-US" altLang="ko-KR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kumimoji="1" lang="ko-KR" altLang="en-US" dirty="0"/>
              <a:t>조금 </a:t>
            </a:r>
            <a:r>
              <a:rPr kumimoji="1" lang="ko-KR" altLang="en-US" dirty="0">
                <a:solidFill>
                  <a:srgbClr val="FF0000"/>
                </a:solidFill>
              </a:rPr>
              <a:t>추운 날씨</a:t>
            </a:r>
            <a:r>
              <a:rPr kumimoji="1" lang="ko-KR" altLang="en-US" dirty="0"/>
              <a:t>를 좋아해요</a:t>
            </a:r>
            <a:r>
              <a:rPr kumimoji="1" lang="en-US" altLang="ko-KR" dirty="0"/>
              <a:t>.</a:t>
            </a:r>
            <a:r>
              <a:rPr kumimoji="1" lang="en-US" altLang="ko-KR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 </a:t>
            </a:r>
            <a:r>
              <a:rPr kumimoji="1" lang="en-US" altLang="ko-KR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|</a:t>
            </a:r>
            <a:r>
              <a:rPr kumimoji="1" lang="ja-JP" altLang="en-US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寒い天気</a:t>
            </a:r>
            <a:endParaRPr kumimoji="1" lang="en-US" altLang="ko-KR" dirty="0"/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kumimoji="1" lang="ko-KR" altLang="en-US" dirty="0">
                <a:solidFill>
                  <a:srgbClr val="FF0000"/>
                </a:solidFill>
              </a:rPr>
              <a:t>더운 날씨</a:t>
            </a:r>
            <a:r>
              <a:rPr kumimoji="1" lang="ko-KR" altLang="en-US" dirty="0"/>
              <a:t>를 좋아해요</a:t>
            </a:r>
            <a:r>
              <a:rPr kumimoji="1" lang="en-US" altLang="ko-KR" dirty="0"/>
              <a:t>.</a:t>
            </a:r>
            <a:r>
              <a:rPr kumimoji="1" lang="en-US" altLang="ko-KR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 </a:t>
            </a:r>
            <a:r>
              <a:rPr kumimoji="1" lang="en-US" altLang="ko-KR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|</a:t>
            </a:r>
            <a:r>
              <a:rPr kumimoji="1" lang="ja-JP" altLang="en-US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熱い天気</a:t>
            </a:r>
            <a:endParaRPr kumimoji="1" lang="en-US" altLang="ko-KR" sz="2000" dirty="0"/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kumimoji="1" lang="ko-KR" altLang="en-US" dirty="0"/>
              <a:t>조금 </a:t>
            </a:r>
            <a:r>
              <a:rPr kumimoji="1" lang="ko-KR" altLang="en-US" dirty="0">
                <a:solidFill>
                  <a:srgbClr val="FF0000"/>
                </a:solidFill>
              </a:rPr>
              <a:t>쌀쌀한 날씨</a:t>
            </a:r>
            <a:r>
              <a:rPr kumimoji="1" lang="ko-KR" altLang="en-US" dirty="0"/>
              <a:t>를 좋아해요</a:t>
            </a:r>
            <a:r>
              <a:rPr kumimoji="1" lang="en-US" altLang="ko-KR" dirty="0"/>
              <a:t>.</a:t>
            </a:r>
            <a:r>
              <a:rPr kumimoji="1" lang="en-US" altLang="ko-KR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 </a:t>
            </a:r>
            <a:r>
              <a:rPr kumimoji="1" lang="en-US" altLang="ko-KR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|</a:t>
            </a:r>
            <a:r>
              <a:rPr kumimoji="1" lang="ja-JP" altLang="en-US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肌寒い天気</a:t>
            </a:r>
            <a:endParaRPr kumimoji="1" lang="en-US" altLang="ko-KR" dirty="0"/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kumimoji="1" lang="ko-KR" altLang="en-US" dirty="0">
                <a:solidFill>
                  <a:srgbClr val="FF0000"/>
                </a:solidFill>
              </a:rPr>
              <a:t>맑은 날씨</a:t>
            </a:r>
            <a:r>
              <a:rPr kumimoji="1" lang="ko-KR" altLang="en-US" dirty="0"/>
              <a:t>를 좋아해요</a:t>
            </a:r>
            <a:r>
              <a:rPr kumimoji="1" lang="en-US" altLang="ko-KR" dirty="0"/>
              <a:t>.</a:t>
            </a:r>
            <a:r>
              <a:rPr kumimoji="1" lang="en-US" altLang="ko-KR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 </a:t>
            </a:r>
            <a:r>
              <a:rPr kumimoji="1" lang="en-US" altLang="ko-KR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|</a:t>
            </a:r>
            <a:r>
              <a:rPr kumimoji="1" lang="ja-JP" altLang="en-US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はれている天気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98143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1886" y="365126"/>
            <a:ext cx="10961914" cy="10863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ko-KR" sz="2000" dirty="0"/>
              <a:t>Q2</a:t>
            </a:r>
            <a:r>
              <a:rPr kumimoji="1" lang="en-US" altLang="ko-KR" sz="2800" dirty="0"/>
              <a:t>.</a:t>
            </a:r>
            <a:r>
              <a:rPr kumimoji="1" lang="en-US" altLang="ko-KR" sz="3600" dirty="0"/>
              <a:t> </a:t>
            </a:r>
            <a:r>
              <a:rPr kumimoji="1" lang="ko-KR" altLang="en-US" sz="3600" dirty="0">
                <a:solidFill>
                  <a:srgbClr val="FF0000"/>
                </a:solidFill>
              </a:rPr>
              <a:t>어떤</a:t>
            </a:r>
            <a:r>
              <a:rPr kumimoji="1" lang="ko-KR" altLang="en-US" sz="3600" dirty="0"/>
              <a:t> 사람이 좋아요</a:t>
            </a:r>
            <a:r>
              <a:rPr kumimoji="1" lang="en-US" altLang="ko-KR" sz="3600" dirty="0"/>
              <a:t>? </a:t>
            </a:r>
            <a:r>
              <a:rPr kumimoji="1" lang="ja-JP" altLang="en-US" sz="2800" dirty="0">
                <a:solidFill>
                  <a:srgbClr val="00B05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どんな人が好きですか。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1886" y="1825625"/>
            <a:ext cx="1096191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ko-KR" sz="1000" dirty="0">
              <a:solidFill>
                <a:srgbClr val="00B05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kumimoji="1" lang="ko-KR" altLang="en-US" dirty="0">
                <a:solidFill>
                  <a:srgbClr val="FF0000"/>
                </a:solidFill>
              </a:rPr>
              <a:t>마음이 따뜻한 사람</a:t>
            </a:r>
            <a:r>
              <a:rPr kumimoji="1" lang="ko-KR" altLang="en-US" dirty="0"/>
              <a:t>이 좋아요</a:t>
            </a:r>
            <a:r>
              <a:rPr kumimoji="1" lang="en-US" altLang="ko-KR" dirty="0"/>
              <a:t>. </a:t>
            </a:r>
            <a:r>
              <a:rPr kumimoji="1" lang="en-US" altLang="ko-KR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|</a:t>
            </a:r>
            <a:r>
              <a:rPr kumimoji="1" lang="ja-JP" altLang="en-US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心が暖かい人</a:t>
            </a:r>
            <a:endParaRPr kumimoji="1" lang="en-US" altLang="ko-KR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kumimoji="1" lang="ko-KR" altLang="en-US" dirty="0">
                <a:solidFill>
                  <a:srgbClr val="FF0000"/>
                </a:solidFill>
              </a:rPr>
              <a:t>친절한 사람</a:t>
            </a:r>
            <a:r>
              <a:rPr kumimoji="1" lang="ko-KR" altLang="en-US" dirty="0"/>
              <a:t>이 좋아요</a:t>
            </a:r>
            <a:r>
              <a:rPr kumimoji="1" lang="en-US" altLang="ko-KR" dirty="0"/>
              <a:t>.</a:t>
            </a:r>
            <a:r>
              <a:rPr kumimoji="1" lang="en-US" altLang="ko-KR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 </a:t>
            </a:r>
            <a:r>
              <a:rPr kumimoji="1" lang="en-US" altLang="ko-KR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|</a:t>
            </a:r>
            <a:r>
              <a:rPr kumimoji="1" lang="ja-JP" altLang="en-US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親切な人</a:t>
            </a:r>
            <a:endParaRPr kumimoji="1" lang="en-US" altLang="ko-KR" dirty="0"/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kumimoji="1" lang="ko-KR" altLang="en-US" dirty="0">
                <a:solidFill>
                  <a:srgbClr val="FF0000"/>
                </a:solidFill>
              </a:rPr>
              <a:t>키가 큰 사람</a:t>
            </a:r>
            <a:r>
              <a:rPr kumimoji="1" lang="ko-KR" altLang="en-US" dirty="0"/>
              <a:t>이 좋아요</a:t>
            </a:r>
            <a:r>
              <a:rPr kumimoji="1" lang="en-US" altLang="ko-KR" dirty="0"/>
              <a:t>.</a:t>
            </a:r>
            <a:r>
              <a:rPr kumimoji="1" lang="en-US" altLang="ko-KR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 </a:t>
            </a:r>
            <a:r>
              <a:rPr kumimoji="1" lang="en-US" altLang="ko-KR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|</a:t>
            </a:r>
            <a:r>
              <a:rPr kumimoji="1" lang="ja-JP" altLang="en-US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背が高い人</a:t>
            </a:r>
            <a:endParaRPr kumimoji="1" lang="en-US" altLang="ko-KR" sz="2000" dirty="0"/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kumimoji="1" lang="ko-KR" altLang="en-US" dirty="0">
                <a:solidFill>
                  <a:srgbClr val="FF0000"/>
                </a:solidFill>
              </a:rPr>
              <a:t>얼굴이 예쁜 사람</a:t>
            </a:r>
            <a:r>
              <a:rPr kumimoji="1" lang="ko-KR" altLang="en-US" dirty="0"/>
              <a:t>이 좋아요</a:t>
            </a:r>
            <a:r>
              <a:rPr kumimoji="1" lang="en-US" altLang="ko-KR" dirty="0"/>
              <a:t>.</a:t>
            </a:r>
            <a:r>
              <a:rPr kumimoji="1" lang="en-US" altLang="ko-KR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 </a:t>
            </a:r>
            <a:r>
              <a:rPr kumimoji="1" lang="en-US" altLang="ko-KR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|</a:t>
            </a:r>
            <a:r>
              <a:rPr kumimoji="1" lang="en-US" altLang="ja-JP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(</a:t>
            </a:r>
            <a:r>
              <a:rPr kumimoji="1" lang="ja-JP" altLang="en-US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顔が</a:t>
            </a:r>
            <a:r>
              <a:rPr kumimoji="1" lang="en-US" altLang="ja-JP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)</a:t>
            </a:r>
            <a:r>
              <a:rPr kumimoji="1" lang="ja-JP" altLang="en-US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きれいな人</a:t>
            </a:r>
            <a:endParaRPr kumimoji="1" lang="en-US" altLang="ko-KR" dirty="0"/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kumimoji="1" lang="ko-KR" altLang="en-US" dirty="0">
                <a:solidFill>
                  <a:srgbClr val="FF0000"/>
                </a:solidFill>
              </a:rPr>
              <a:t>잘생긴 사람</a:t>
            </a:r>
            <a:r>
              <a:rPr kumimoji="1" lang="ko-KR" altLang="en-US" dirty="0"/>
              <a:t>이 좋아요</a:t>
            </a:r>
            <a:r>
              <a:rPr kumimoji="1" lang="en-US" altLang="ko-KR" dirty="0"/>
              <a:t>.</a:t>
            </a:r>
            <a:r>
              <a:rPr kumimoji="1" lang="en-US" altLang="ko-KR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 </a:t>
            </a:r>
            <a:r>
              <a:rPr kumimoji="1" lang="en-US" altLang="ko-KR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|</a:t>
            </a:r>
            <a:r>
              <a:rPr kumimoji="1" lang="ja-JP" altLang="en-US" sz="20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ハンサムな人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46840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1893</TotalTime>
  <Words>877</Words>
  <Application>Microsoft Office PowerPoint</Application>
  <PresentationFormat>ワイド画面</PresentationFormat>
  <Paragraphs>202</Paragraphs>
  <Slides>19</Slides>
  <Notes>0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16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36" baseType="lpstr">
      <vt:lpstr>바탕</vt:lpstr>
      <vt:lpstr>BatangChe</vt:lpstr>
      <vt:lpstr>HGP教科書体</vt:lpstr>
      <vt:lpstr>HGS教科書体</vt:lpstr>
      <vt:lpstr>HG教科書体</vt:lpstr>
      <vt:lpstr>맑은 고딕</vt:lpstr>
      <vt:lpstr>Meiryo UI</vt:lpstr>
      <vt:lpstr>ＭＳ Ｐゴシック</vt:lpstr>
      <vt:lpstr>NanumGothic</vt:lpstr>
      <vt:lpstr>NanumMyeongjo</vt:lpstr>
      <vt:lpstr>UD デジタル 教科書体 NK-R</vt:lpstr>
      <vt:lpstr>Yj SHANALL Medium </vt:lpstr>
      <vt:lpstr>나눔고딕</vt:lpstr>
      <vt:lpstr>나눔명조</vt:lpstr>
      <vt:lpstr>Arial</vt:lpstr>
      <vt:lpstr>Times New Roman</vt:lpstr>
      <vt:lpstr>Office テーマ</vt:lpstr>
      <vt:lpstr>第18講　연애와 결혼恋愛と結婚</vt:lpstr>
      <vt:lpstr>今日のテーマは「연애와 결혼恋愛と結婚」です。</vt:lpstr>
      <vt:lpstr>❶「人生인생と出会い만남」です。</vt:lpstr>
      <vt:lpstr> ❷ 性格(성격)</vt:lpstr>
      <vt:lpstr> ❸「外見외모」</vt:lpstr>
      <vt:lpstr>  ❶  連体形①形容詞(現在)    Aの語幹-(으)ㄴ N</vt:lpstr>
      <vt:lpstr>  ❶  連体形①形容詞(現在)    Aの語幹-(으)ㄴ N</vt:lpstr>
      <vt:lpstr>Q1. 어떤 날씨를 좋아해요? どんな天気が好きですか。</vt:lpstr>
      <vt:lpstr>Q2. 어떤 사람이 좋아요? どんな人が好きですか。</vt:lpstr>
      <vt:lpstr>❷ 連体形②動詞(現在)    Vの語幹-는 N</vt:lpstr>
      <vt:lpstr>❷ 連体形②動詞(現在)    Vの語幹-는 N</vt:lpstr>
      <vt:lpstr>❷ 連体形②動詞(現在)    Vの語幹-는 N</vt:lpstr>
      <vt:lpstr>  ❸ 連体形③ある・いる形容詞(現在)    있다/없다-는 N</vt:lpstr>
      <vt:lpstr>  ❸ 連体形③ある・いる形容詞(現在)    있다/없다-는 N</vt:lpstr>
      <vt:lpstr>　　　　　　　　二人が「好きなタイプ」について話しています。よく聞いて質問に答えなさい。</vt:lpstr>
      <vt:lpstr>   会話の状況と意味を意識し、学習した語彙と文法を確認しながらテキストを読みましょう。</vt:lpstr>
      <vt:lpstr>Task. 結婚に関するアンケート調査を行い、その結果を発表しなさい。</vt:lpstr>
      <vt:lpstr>PowerPoint プレゼンテーション</vt:lpstr>
      <vt:lpstr>学習目標のCheck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625</cp:revision>
  <dcterms:created xsi:type="dcterms:W3CDTF">2017-03-13T05:07:43Z</dcterms:created>
  <dcterms:modified xsi:type="dcterms:W3CDTF">2018-12-25T03:53:53Z</dcterms:modified>
</cp:coreProperties>
</file>