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331" r:id="rId4"/>
    <p:sldId id="320" r:id="rId5"/>
    <p:sldId id="322" r:id="rId6"/>
    <p:sldId id="311" r:id="rId7"/>
    <p:sldId id="325" r:id="rId8"/>
    <p:sldId id="321" r:id="rId9"/>
    <p:sldId id="326" r:id="rId10"/>
    <p:sldId id="327" r:id="rId11"/>
    <p:sldId id="328" r:id="rId12"/>
    <p:sldId id="329" r:id="rId13"/>
    <p:sldId id="330" r:id="rId14"/>
    <p:sldId id="295" r:id="rId15"/>
    <p:sldId id="332" r:id="rId16"/>
    <p:sldId id="268" r:id="rId17"/>
    <p:sldId id="269" r:id="rId18"/>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900" y="60"/>
      </p:cViewPr>
      <p:guideLst/>
    </p:cSldViewPr>
  </p:slid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Changgoo" userId="189801396_tp_dropbox" providerId="OAuth2" clId="{FDF30F68-DDC8-7D49-BCB5-487288D35815}"/>
    <pc:docChg chg="modSld">
      <pc:chgData name="Kim Changgoo" userId="189801396_tp_dropbox" providerId="OAuth2" clId="{FDF30F68-DDC8-7D49-BCB5-487288D35815}" dt="2018-10-24T01:50:07.571" v="0" actId="1076"/>
      <pc:docMkLst>
        <pc:docMk/>
      </pc:docMkLst>
      <pc:sldChg chg="modSp">
        <pc:chgData name="Kim Changgoo" userId="189801396_tp_dropbox" providerId="OAuth2" clId="{FDF30F68-DDC8-7D49-BCB5-487288D35815}" dt="2018-10-24T01:50:07.571" v="0" actId="1076"/>
        <pc:sldMkLst>
          <pc:docMk/>
          <pc:sldMk cId="1435729565" sldId="327"/>
        </pc:sldMkLst>
        <pc:spChg chg="mod">
          <ac:chgData name="Kim Changgoo" userId="189801396_tp_dropbox" providerId="OAuth2" clId="{FDF30F68-DDC8-7D49-BCB5-487288D35815}" dt="2018-10-24T01:50:07.571" v="0" actId="1076"/>
          <ac:spMkLst>
            <pc:docMk/>
            <pc:sldMk cId="1435729565" sldId="327"/>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A55585-0D46-4CC5-A4B7-554B8E0E4547}" type="datetimeFigureOut">
              <a:rPr lang="ko-KR" altLang="en-US" smtClean="0"/>
              <a:t>2018-12-25</a:t>
            </a:fld>
            <a:endParaRPr lang="ko-KR"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BE2B3B-BF0D-4741-9DAF-D844EE7DB5F7}" type="slidenum">
              <a:rPr lang="ko-KR" altLang="en-US" smtClean="0"/>
              <a:t>‹#›</a:t>
            </a:fld>
            <a:endParaRPr lang="ko-KR" altLang="en-US"/>
          </a:p>
        </p:txBody>
      </p:sp>
    </p:spTree>
    <p:extLst>
      <p:ext uri="{BB962C8B-B14F-4D97-AF65-F5344CB8AC3E}">
        <p14:creationId xmlns:p14="http://schemas.microsoft.com/office/powerpoint/2010/main" val="39204759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ko-KR"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68930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endParaRPr lang="ko-KR" altLang="en-US"/>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840981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ko-KR"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687300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endParaRPr lang="ko-KR" altLang="en-US"/>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7405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ko-KR"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20200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endParaRPr lang="ko-KR"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497558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a:t>マスター タイトルの書式設定</a:t>
            </a:r>
            <a:endParaRPr lang="ko-KR"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7" name="日付プレースホルダー 6"/>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8" name="フッター プレースホルダー 7"/>
          <p:cNvSpPr>
            <a:spLocks noGrp="1"/>
          </p:cNvSpPr>
          <p:nvPr>
            <p:ph type="ftr" sz="quarter" idx="11"/>
          </p:nvPr>
        </p:nvSpPr>
        <p:spPr/>
        <p:txBody>
          <a:bodyPr/>
          <a:lstStyle/>
          <a:p>
            <a:endParaRPr lang="ko-KR" altLang="en-US"/>
          </a:p>
        </p:txBody>
      </p:sp>
      <p:sp>
        <p:nvSpPr>
          <p:cNvPr id="9" name="スライド番号プレースホルダー 8"/>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26147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endParaRPr lang="ko-KR" altLang="en-US"/>
          </a:p>
        </p:txBody>
      </p:sp>
      <p:sp>
        <p:nvSpPr>
          <p:cNvPr id="3" name="日付プレースホルダー 2"/>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4" name="フッター プレースホルダー 3"/>
          <p:cNvSpPr>
            <a:spLocks noGrp="1"/>
          </p:cNvSpPr>
          <p:nvPr>
            <p:ph type="ftr" sz="quarter" idx="11"/>
          </p:nvPr>
        </p:nvSpPr>
        <p:spPr/>
        <p:txBody>
          <a:bodyPr/>
          <a:lstStyle/>
          <a:p>
            <a:endParaRPr lang="ko-KR" altLang="en-US"/>
          </a:p>
        </p:txBody>
      </p:sp>
      <p:sp>
        <p:nvSpPr>
          <p:cNvPr id="5" name="スライド番号プレースホルダー 4"/>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993624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3" name="フッター プレースホルダー 2"/>
          <p:cNvSpPr>
            <a:spLocks noGrp="1"/>
          </p:cNvSpPr>
          <p:nvPr>
            <p:ph type="ftr" sz="quarter" idx="11"/>
          </p:nvPr>
        </p:nvSpPr>
        <p:spPr/>
        <p:txBody>
          <a:bodyPr/>
          <a:lstStyle/>
          <a:p>
            <a:endParaRPr lang="ko-KR" altLang="en-US"/>
          </a:p>
        </p:txBody>
      </p:sp>
      <p:sp>
        <p:nvSpPr>
          <p:cNvPr id="4" name="スライド番号プレースホルダー 3"/>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78147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ko-KR"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26386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ko-KR"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2018-12-25</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1292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ko-KR"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ko-KR"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939C3-A39C-47B0-8D03-87435FA23E49}" type="datetimeFigureOut">
              <a:rPr lang="ko-KR" altLang="en-US" smtClean="0"/>
              <a:t>2018-12-25</a:t>
            </a:fld>
            <a:endParaRPr lang="ko-KR"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90212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4.pn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gi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39587"/>
          </a:xfrm>
        </p:spPr>
        <p:txBody>
          <a:bodyPr>
            <a:normAutofit/>
          </a:bodyPr>
          <a:lstStyle/>
          <a:p>
            <a:r>
              <a:rPr lang="ja-JP" altLang="en-US" sz="2800" b="1" dirty="0">
                <a:latin typeface="UD デジタル 教科書体 NK-R" panose="02020400000000000000" pitchFamily="18" charset="-128"/>
                <a:ea typeface="UD デジタル 教科書体 NK-R" panose="02020400000000000000" pitchFamily="18" charset="-128"/>
              </a:rPr>
              <a:t>第</a:t>
            </a:r>
            <a:r>
              <a:rPr lang="en-US" altLang="ja-JP" sz="2800" b="1" dirty="0">
                <a:latin typeface="UD デジタル 教科書体 NK-R" panose="02020400000000000000" pitchFamily="18" charset="-128"/>
                <a:ea typeface="UD デジタル 教科書体 NK-R" panose="02020400000000000000" pitchFamily="18" charset="-128"/>
              </a:rPr>
              <a:t>16</a:t>
            </a:r>
            <a:r>
              <a:rPr lang="ja-JP" altLang="en-US" sz="2800" b="1" dirty="0">
                <a:latin typeface="UD デジタル 教科書体 NK-R" panose="02020400000000000000" pitchFamily="18" charset="-128"/>
                <a:ea typeface="UD デジタル 教科書体 NK-R" panose="02020400000000000000" pitchFamily="18" charset="-128"/>
              </a:rPr>
              <a:t>講　</a:t>
            </a:r>
            <a:r>
              <a:rPr lang="ko-KR" altLang="en-US" sz="2800" b="1" dirty="0">
                <a:latin typeface="UD デジタル 教科書体 NK-R" panose="02020400000000000000" pitchFamily="18" charset="-128"/>
                <a:ea typeface="HG正楷書体-PRO" panose="03000600000000000000" pitchFamily="66" charset="-128"/>
              </a:rPr>
              <a:t>계절과 날씨</a:t>
            </a:r>
            <a:r>
              <a:rPr lang="ja-JP" altLang="en-US" sz="1800" b="1" dirty="0">
                <a:latin typeface="UD デジタル 教科書体 NK-R" panose="02020400000000000000" pitchFamily="18" charset="-128"/>
                <a:ea typeface="UD デジタル 教科書体 NK-R" panose="02020400000000000000" pitchFamily="18" charset="-128"/>
              </a:rPr>
              <a:t>季節と天気</a:t>
            </a:r>
            <a:endParaRPr lang="ko-KR" altLang="en-US" sz="2800" b="1" dirty="0">
              <a:latin typeface="UD デジタル 教科書体 NK-R" panose="02020400000000000000" pitchFamily="18" charset="-128"/>
            </a:endParaRPr>
          </a:p>
        </p:txBody>
      </p:sp>
      <p:sp>
        <p:nvSpPr>
          <p:cNvPr id="7" name="正方形/長方形 6"/>
          <p:cNvSpPr/>
          <p:nvPr/>
        </p:nvSpPr>
        <p:spPr>
          <a:xfrm>
            <a:off x="4410636" y="1349829"/>
            <a:ext cx="6750424" cy="4507274"/>
          </a:xfrm>
          <a:prstGeom prst="rect">
            <a:avLst/>
          </a:prstGeom>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a:solidFill>
                  <a:srgbClr val="FF0000"/>
                </a:solidFill>
                <a:latin typeface="UD デジタル 教科書体 NK-R" panose="02020400000000000000" pitchFamily="18" charset="-128"/>
                <a:ea typeface="UD デジタル 教科書体 NK-R" panose="02020400000000000000" pitchFamily="18" charset="-128"/>
              </a:rPr>
              <a:t>今日の学習</a:t>
            </a:r>
            <a:r>
              <a:rPr lang="ja-JP" altLang="en-US" sz="2400" b="1" dirty="0" smtClean="0">
                <a:solidFill>
                  <a:srgbClr val="FF0000"/>
                </a:solidFill>
                <a:latin typeface="UD デジタル 教科書体 NK-R" panose="02020400000000000000" pitchFamily="18" charset="-128"/>
                <a:ea typeface="UD デジタル 教科書体 NK-R" panose="02020400000000000000" pitchFamily="18" charset="-128"/>
              </a:rPr>
              <a:t>目標</a:t>
            </a:r>
            <a:endParaRPr lang="en-US" altLang="ja-JP" sz="2400" b="1" dirty="0" smtClean="0">
              <a:solidFill>
                <a:srgbClr val="FF0000"/>
              </a:solidFill>
              <a:latin typeface="UD デジタル 教科書体 NK-R" panose="02020400000000000000" pitchFamily="18" charset="-128"/>
              <a:ea typeface="UD デジタル 教科書体 NK-R" panose="02020400000000000000" pitchFamily="18" charset="-128"/>
            </a:endParaRPr>
          </a:p>
          <a:p>
            <a:endParaRPr lang="en-US" altLang="ja-JP" sz="2400" b="1" dirty="0">
              <a:solidFill>
                <a:srgbClr val="FF0000"/>
              </a:solidFill>
              <a:latin typeface="UD デジタル 教科書体 NK-R" panose="02020400000000000000" pitchFamily="18" charset="-128"/>
              <a:ea typeface="UD デジタル 教科書体 NK-R" panose="02020400000000000000" pitchFamily="18" charset="-128"/>
            </a:endParaRPr>
          </a:p>
          <a:p>
            <a:r>
              <a:rPr lang="ja-JP" altLang="en-US" sz="2400" dirty="0">
                <a:latin typeface="HG教科書体" panose="02020609000000000000" pitchFamily="17" charset="-128"/>
                <a:ea typeface="HG教科書体" panose="02020609000000000000" pitchFamily="17" charset="-128"/>
              </a:rPr>
              <a:t>季節と天気に関する表現を理解し、友達と話したり、尋ねることが出来る。</a:t>
            </a:r>
            <a:endParaRPr lang="en-US" altLang="ja-JP" sz="2400" dirty="0">
              <a:latin typeface="HG教科書体" panose="02020609000000000000" pitchFamily="17" charset="-128"/>
              <a:ea typeface="HG教科書体" panose="02020609000000000000" pitchFamily="17" charset="-128"/>
            </a:endParaRPr>
          </a:p>
          <a:p>
            <a:endParaRPr lang="en-US" altLang="ja-JP" sz="2400" dirty="0">
              <a:latin typeface="HG教科書体" panose="02020609000000000000" pitchFamily="17" charset="-128"/>
              <a:ea typeface="HG教科書体" panose="02020609000000000000" pitchFamily="17" charset="-128"/>
            </a:endParaRPr>
          </a:p>
          <a:p>
            <a:r>
              <a:rPr lang="ja-JP" altLang="en-US" sz="2400" dirty="0">
                <a:latin typeface="HG教科書体" panose="02020609000000000000" pitchFamily="17" charset="-128"/>
                <a:ea typeface="HG教科書体" panose="02020609000000000000" pitchFamily="17" charset="-128"/>
              </a:rPr>
              <a:t>・</a:t>
            </a:r>
            <a:r>
              <a:rPr lang="ja-JP" altLang="en-US" sz="2400" b="1" dirty="0">
                <a:latin typeface="HG教科書体" panose="02020609000000000000" pitchFamily="17" charset="-128"/>
                <a:ea typeface="HG教科書体" panose="02020609000000000000" pitchFamily="17" charset="-128"/>
              </a:rPr>
              <a:t>語彙</a:t>
            </a:r>
            <a:endParaRPr lang="en-US" altLang="ja-JP" sz="2400" b="1" dirty="0">
              <a:latin typeface="HG教科書体" panose="02020609000000000000" pitchFamily="17" charset="-128"/>
              <a:ea typeface="HG教科書体" panose="02020609000000000000" pitchFamily="17" charset="-128"/>
            </a:endParaRPr>
          </a:p>
          <a:p>
            <a:r>
              <a:rPr lang="ja-JP" altLang="en-US" sz="2400" dirty="0">
                <a:latin typeface="HG教科書体" panose="02020609000000000000" pitchFamily="17" charset="-128"/>
                <a:ea typeface="HG教科書体" panose="02020609000000000000" pitchFamily="17" charset="-128"/>
              </a:rPr>
              <a:t>①「季節」</a:t>
            </a:r>
            <a:endParaRPr lang="en-US" altLang="ja-JP" sz="2400" dirty="0">
              <a:latin typeface="HG教科書体" panose="02020609000000000000" pitchFamily="17" charset="-128"/>
              <a:ea typeface="HG教科書体" panose="02020609000000000000" pitchFamily="17" charset="-128"/>
            </a:endParaRPr>
          </a:p>
          <a:p>
            <a:r>
              <a:rPr lang="ja-JP" altLang="en-US" sz="2400" dirty="0">
                <a:latin typeface="HG教科書体" panose="02020609000000000000" pitchFamily="17" charset="-128"/>
                <a:ea typeface="HG教科書体" panose="02020609000000000000" pitchFamily="17" charset="-128"/>
              </a:rPr>
              <a:t>②「天気・自然災害」</a:t>
            </a:r>
            <a:endParaRPr lang="en-US" altLang="ja-JP" sz="2400" dirty="0">
              <a:latin typeface="HG教科書体" panose="02020609000000000000" pitchFamily="17" charset="-128"/>
              <a:ea typeface="HG教科書体" panose="02020609000000000000" pitchFamily="17" charset="-128"/>
            </a:endParaRPr>
          </a:p>
          <a:p>
            <a:endParaRPr lang="en-US" altLang="ja-JP" sz="2400" dirty="0">
              <a:latin typeface="HG教科書体" panose="02020609000000000000" pitchFamily="17" charset="-128"/>
              <a:ea typeface="HG教科書体" panose="02020609000000000000" pitchFamily="17" charset="-128"/>
            </a:endParaRPr>
          </a:p>
          <a:p>
            <a:r>
              <a:rPr lang="ja-JP" altLang="en-US" sz="2400" b="1" dirty="0">
                <a:latin typeface="HG教科書体" panose="02020609000000000000" pitchFamily="17" charset="-128"/>
                <a:ea typeface="HG教科書体" panose="02020609000000000000" pitchFamily="17" charset="-128"/>
              </a:rPr>
              <a:t>・文法・表現</a:t>
            </a:r>
            <a:endParaRPr lang="en-US" altLang="ja-JP" sz="2400" b="1" dirty="0">
              <a:latin typeface="HG教科書体" panose="02020609000000000000" pitchFamily="17" charset="-128"/>
              <a:ea typeface="HG教科書体" panose="02020609000000000000" pitchFamily="17" charset="-128"/>
            </a:endParaRPr>
          </a:p>
          <a:p>
            <a:r>
              <a:rPr lang="ja-JP" altLang="en-US" sz="2400" dirty="0">
                <a:latin typeface="HG教科書体" panose="02020609000000000000" pitchFamily="17" charset="-128"/>
                <a:ea typeface="HG教科書体" panose="02020609000000000000" pitchFamily="17" charset="-128"/>
              </a:rPr>
              <a:t>①～</a:t>
            </a:r>
            <a:r>
              <a:rPr lang="ja-JP" altLang="en-US" sz="2400" dirty="0" err="1">
                <a:latin typeface="HG教科書体" panose="02020609000000000000" pitchFamily="17" charset="-128"/>
                <a:ea typeface="HG教科書体" panose="02020609000000000000" pitchFamily="17" charset="-128"/>
              </a:rPr>
              <a:t>て</a:t>
            </a:r>
            <a:r>
              <a:rPr lang="ja-JP" altLang="en-US" sz="2400" dirty="0">
                <a:latin typeface="HG教科書体" panose="02020609000000000000" pitchFamily="17" charset="-128"/>
                <a:ea typeface="HG教科書体" panose="02020609000000000000" pitchFamily="17" charset="-128"/>
              </a:rPr>
              <a:t>・し</a:t>
            </a:r>
            <a:endParaRPr lang="en-US" altLang="ja-JP" sz="2400" dirty="0">
              <a:latin typeface="HG教科書体" panose="02020609000000000000" pitchFamily="17" charset="-128"/>
              <a:ea typeface="HG教科書体" panose="02020609000000000000" pitchFamily="17" charset="-128"/>
            </a:endParaRPr>
          </a:p>
          <a:p>
            <a:r>
              <a:rPr lang="ja-JP" altLang="en-US" sz="2400" dirty="0">
                <a:latin typeface="HG教科書体" panose="02020609000000000000" pitchFamily="17" charset="-128"/>
                <a:ea typeface="HG教科書体" panose="02020609000000000000" pitchFamily="17" charset="-128"/>
              </a:rPr>
              <a:t>②～けど</a:t>
            </a:r>
            <a:endParaRPr lang="ko-KR" altLang="en-US" sz="2400" dirty="0">
              <a:latin typeface="HG教科書体" panose="02020609000000000000" pitchFamily="17" charset="-128"/>
            </a:endParaRPr>
          </a:p>
        </p:txBody>
      </p:sp>
      <p:pic>
        <p:nvPicPr>
          <p:cNvPr id="3" name="Picture 2" descr="1-C-TOY531.jpg (643×8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6723" y="2408618"/>
            <a:ext cx="2430535" cy="3023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61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 calcmode="lin" valueType="num">
                                      <p:cBhvr additive="base">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additive="base">
                                        <p:cTn id="2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 calcmode="lin" valueType="num">
                                      <p:cBhvr additive="base">
                                        <p:cTn id="3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 calcmode="lin" valueType="num">
                                      <p:cBhvr additive="base">
                                        <p:cTn id="4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anim calcmode="lin" valueType="num">
                                      <p:cBhvr additive="base">
                                        <p:cTn id="4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
                                            <p:txEl>
                                              <p:pRg st="10" end="10"/>
                                            </p:txEl>
                                          </p:spTgt>
                                        </p:tgtEl>
                                        <p:attrNameLst>
                                          <p:attrName>style.visibility</p:attrName>
                                        </p:attrNameLst>
                                      </p:cBhvr>
                                      <p:to>
                                        <p:strVal val="visible"/>
                                      </p:to>
                                    </p:set>
                                    <p:anim calcmode="lin" valueType="num">
                                      <p:cBhvr additive="base">
                                        <p:cTn id="4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55843"/>
            <a:ext cx="10515600" cy="629957"/>
          </a:xfrm>
        </p:spPr>
        <p:txBody>
          <a:bodyPr>
            <a:normAutofit/>
          </a:bodyPr>
          <a:lstStyle/>
          <a:p>
            <a:endParaRPr lang="ko-KR" altLang="en-US" sz="2400" dirty="0">
              <a:latin typeface="NanumMyeongjo" panose="02020603020101020101" pitchFamily="18" charset="-127"/>
              <a:ea typeface="NanumMyeongjo" panose="02020603020101020101" pitchFamily="18" charset="-127"/>
            </a:endParaRPr>
          </a:p>
        </p:txBody>
      </p:sp>
      <p:sp>
        <p:nvSpPr>
          <p:cNvPr id="16" name="タイトル 5"/>
          <p:cNvSpPr txBox="1">
            <a:spLocks/>
          </p:cNvSpPr>
          <p:nvPr/>
        </p:nvSpPr>
        <p:spPr>
          <a:xfrm>
            <a:off x="137687" y="705592"/>
            <a:ext cx="5469924" cy="5898407"/>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7500" lnSpcReduction="100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ja-JP" altLang="en-US" sz="2400" dirty="0" smtClean="0">
                <a:latin typeface="NanumMyeongjo" panose="02020603020101020101" pitchFamily="18" charset="-127"/>
                <a:ea typeface="BatangChe" panose="02030609000101010101" pitchFamily="49" charset="-127"/>
              </a:rPr>
              <a:t>①</a:t>
            </a:r>
            <a:r>
              <a:rPr lang="ko-KR" altLang="en-US" sz="2400" dirty="0" smtClean="0">
                <a:latin typeface="NanumMyeongjo" panose="02020603020101020101" pitchFamily="18" charset="-127"/>
                <a:ea typeface="NanumMyeongjo" panose="02020603020101020101" pitchFamily="18" charset="-127"/>
              </a:rPr>
              <a:t> 옷이 </a:t>
            </a:r>
            <a:r>
              <a:rPr lang="ko-KR" altLang="en-US" sz="2400" dirty="0">
                <a:latin typeface="NanumMyeongjo" panose="02020603020101020101" pitchFamily="18" charset="-127"/>
                <a:ea typeface="NanumMyeongjo" panose="02020603020101020101" pitchFamily="18" charset="-127"/>
              </a:rPr>
              <a:t>싸다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예쁘다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服が安い　　＋　そし</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可愛い</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2400" dirty="0">
                <a:latin typeface="NanumMyeongjo" panose="02020603020101020101" pitchFamily="18" charset="-127"/>
                <a:ea typeface="BatangChe" panose="02030609000101010101" pitchFamily="49" charset="-127"/>
              </a:rPr>
              <a:t>② </a:t>
            </a:r>
            <a:r>
              <a:rPr lang="ko-KR" altLang="en-US" sz="2400" dirty="0">
                <a:latin typeface="NanumMyeongjo" panose="02020603020101020101" pitchFamily="18" charset="-127"/>
                <a:ea typeface="NanumMyeongjo" panose="02020603020101020101" pitchFamily="18" charset="-127"/>
              </a:rPr>
              <a:t>날씨가 맑다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따뜻하다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晴れる　　　　　＋　そし</a:t>
            </a:r>
            <a:r>
              <a:rPr lang="ja-JP" altLang="en-US" sz="20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温かい</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ja-JP" altLang="en-US" sz="2400" dirty="0">
                <a:latin typeface="NanumMyeongjo" panose="02020603020101020101" pitchFamily="18" charset="-127"/>
                <a:ea typeface="BatangChe" panose="02030609000101010101" pitchFamily="49" charset="-127"/>
              </a:rPr>
              <a:t>③ </a:t>
            </a:r>
            <a:r>
              <a:rPr lang="ko-KR" altLang="en-US" sz="2400" dirty="0">
                <a:latin typeface="NanumMyeongjo" panose="02020603020101020101" pitchFamily="18" charset="-127"/>
                <a:ea typeface="NanumMyeongjo" panose="02020603020101020101" pitchFamily="18" charset="-127"/>
              </a:rPr>
              <a:t>춥다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바람이 많이 불다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寒い　＋　そし</a:t>
            </a:r>
            <a:r>
              <a:rPr lang="ja-JP" altLang="en-US" sz="20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風が　強い</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ja-JP" altLang="en-US" sz="2400" dirty="0">
                <a:latin typeface="NanumMyeongjo" panose="02020603020101020101" pitchFamily="18" charset="-127"/>
                <a:ea typeface="BatangChe" panose="02030609000101010101" pitchFamily="49" charset="-127"/>
              </a:rPr>
              <a:t>④ </a:t>
            </a:r>
            <a:r>
              <a:rPr lang="ko-KR" altLang="en-US" sz="2400" dirty="0">
                <a:latin typeface="NanumMyeongjo" panose="02020603020101020101" pitchFamily="18" charset="-127"/>
                <a:ea typeface="NanumMyeongjo" panose="02020603020101020101" pitchFamily="18" charset="-127"/>
              </a:rPr>
              <a:t>음식이 너무 맵다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짜다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料理が辛すぎる＋そし</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塩しょっぱい</a:t>
            </a:r>
            <a:endParaRPr lang="ko-KR" altLang="en-US" sz="21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ja-JP" altLang="en-US" sz="2400" dirty="0">
                <a:latin typeface="NanumMyeongjo" panose="02020603020101020101" pitchFamily="18" charset="-127"/>
                <a:ea typeface="BatangChe" panose="02030609000101010101" pitchFamily="49" charset="-127"/>
              </a:rPr>
              <a:t>⑤ </a:t>
            </a:r>
            <a:r>
              <a:rPr lang="ko-KR" altLang="en-US" sz="2400" dirty="0">
                <a:latin typeface="NanumMyeongjo" panose="02020603020101020101" pitchFamily="18" charset="-127"/>
                <a:ea typeface="NanumMyeongjo" panose="02020603020101020101" pitchFamily="18" charset="-127"/>
              </a:rPr>
              <a:t>하나 씨는 키가 크다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날씬하다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ハナさんは背が高い　　　＋　そし</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スリム</a:t>
            </a:r>
            <a:r>
              <a:rPr lang="ja-JP" altLang="en-US" sz="2100" dirty="0" smtClean="0">
                <a:solidFill>
                  <a:srgbClr val="00B050"/>
                </a:solidFill>
                <a:latin typeface="UD デジタル 教科書体 NK-R" panose="02020400000000000000" pitchFamily="18" charset="-128"/>
                <a:ea typeface="UD デジタル 教科書体 NK-R" panose="02020400000000000000" pitchFamily="18" charset="-128"/>
              </a:rPr>
              <a:t>だ</a:t>
            </a:r>
            <a:endParaRPr lang="en-US" altLang="ja-JP" sz="21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2400" dirty="0">
                <a:latin typeface="NanumMyeongjo" panose="02020603020101020101" pitchFamily="18" charset="-127"/>
                <a:ea typeface="BatangChe" panose="02030609000101010101" pitchFamily="49" charset="-127"/>
              </a:rPr>
              <a:t>⑥ </a:t>
            </a:r>
            <a:r>
              <a:rPr lang="ko-KR" altLang="en-US" sz="2400" dirty="0">
                <a:latin typeface="NanumMyeongjo" panose="02020603020101020101" pitchFamily="18" charset="-127"/>
                <a:ea typeface="NanumMyeongjo" panose="02020603020101020101" pitchFamily="18" charset="-127"/>
              </a:rPr>
              <a:t>파티에 저도 가다 </a:t>
            </a:r>
            <a:r>
              <a:rPr lang="en-US" altLang="ko-KR" sz="2400" dirty="0">
                <a:latin typeface="NanumMyeongjo" panose="02020603020101020101" pitchFamily="18" charset="-127"/>
                <a:ea typeface="NanumMyeongjo" panose="02020603020101020101" pitchFamily="18" charset="-127"/>
              </a:rPr>
              <a:t>+ </a:t>
            </a:r>
            <a:r>
              <a:rPr lang="ko-KR" altLang="en-US" sz="2400" dirty="0">
                <a:latin typeface="NanumMyeongjo" panose="02020603020101020101" pitchFamily="18" charset="-127"/>
                <a:ea typeface="NanumMyeongjo" panose="02020603020101020101" pitchFamily="18" charset="-127"/>
              </a:rPr>
              <a:t>그리</a:t>
            </a:r>
            <a:r>
              <a:rPr lang="ko-KR" altLang="en-US" sz="2400" dirty="0">
                <a:solidFill>
                  <a:srgbClr val="FF0000"/>
                </a:solidFill>
                <a:latin typeface="NanumMyeongjo" panose="02020603020101020101" pitchFamily="18" charset="-127"/>
                <a:ea typeface="NanumMyeongjo" panose="02020603020101020101" pitchFamily="18" charset="-127"/>
              </a:rPr>
              <a:t>고</a:t>
            </a:r>
            <a:r>
              <a:rPr lang="ko-KR" altLang="en-US" sz="2400" dirty="0">
                <a:latin typeface="NanumMyeongjo" panose="02020603020101020101" pitchFamily="18" charset="-127"/>
                <a:ea typeface="NanumMyeongjo" panose="02020603020101020101" pitchFamily="18" charset="-127"/>
              </a:rPr>
              <a:t> 동생도 가다</a:t>
            </a:r>
            <a:endParaRPr lang="en-US" altLang="ko-KR" sz="2400" dirty="0">
              <a:latin typeface="NanumMyeongjo" panose="02020603020101020101" pitchFamily="18" charset="-127"/>
              <a:ea typeface="NanumMyeongjo" panose="02020603020101020101" pitchFamily="18" charset="-127"/>
            </a:endParaRPr>
          </a:p>
          <a:p>
            <a:pPr>
              <a:lnSpc>
                <a:spcPct val="15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パーティーに私も行く　　＋　そし</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妹も</a:t>
            </a:r>
            <a:r>
              <a:rPr lang="ja-JP" altLang="en-US" sz="2100" dirty="0" smtClean="0">
                <a:solidFill>
                  <a:srgbClr val="00B050"/>
                </a:solidFill>
                <a:latin typeface="UD デジタル 教科書体 NK-R" panose="02020400000000000000" pitchFamily="18" charset="-128"/>
                <a:ea typeface="UD デジタル 教科書体 NK-R" panose="02020400000000000000" pitchFamily="18" charset="-128"/>
              </a:rPr>
              <a:t>行く</a:t>
            </a:r>
            <a:endParaRPr lang="ko-KR" altLang="en-US" sz="2100" dirty="0">
              <a:solidFill>
                <a:srgbClr val="00B050"/>
              </a:solidFill>
              <a:latin typeface="UD デジタル 教科書体 NK-R" panose="02020400000000000000" pitchFamily="18" charset="-128"/>
              <a:ea typeface="NanumMyeongjo" panose="02020603020101020101" pitchFamily="18" charset="-127"/>
            </a:endParaRPr>
          </a:p>
        </p:txBody>
      </p:sp>
      <p:sp>
        <p:nvSpPr>
          <p:cNvPr id="27" name="タイトル 5"/>
          <p:cNvSpPr txBox="1">
            <a:spLocks/>
          </p:cNvSpPr>
          <p:nvPr/>
        </p:nvSpPr>
        <p:spPr>
          <a:xfrm>
            <a:off x="6383869" y="720106"/>
            <a:ext cx="5469924" cy="5883893"/>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ko-KR" altLang="en-US" sz="2200" dirty="0">
                <a:latin typeface="NanumMyeongjo" panose="02020603020101020101" pitchFamily="18" charset="-127"/>
                <a:ea typeface="NanumMyeongjo" panose="02020603020101020101" pitchFamily="18" charset="-127"/>
              </a:rPr>
              <a:t>옷이 싸고 </a:t>
            </a:r>
            <a:r>
              <a:rPr lang="ko-KR" altLang="en-US" sz="2200" dirty="0">
                <a:solidFill>
                  <a:srgbClr val="FF0000"/>
                </a:solidFill>
                <a:latin typeface="NanumMyeongjo" panose="02020603020101020101" pitchFamily="18" charset="-127"/>
                <a:ea typeface="NanumMyeongjo" panose="02020603020101020101" pitchFamily="18" charset="-127"/>
              </a:rPr>
              <a:t>예뻐요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服が安くて可愛いです</a:t>
            </a:r>
            <a:r>
              <a:rPr lang="ja-JP" altLang="en-US" sz="20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en-US" altLang="ja-JP" sz="20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en-US" sz="2200" dirty="0">
                <a:latin typeface="NanumMyeongjo" panose="02020603020101020101" pitchFamily="18" charset="-127"/>
                <a:ea typeface="NanumMyeongjo" panose="02020603020101020101" pitchFamily="18" charset="-127"/>
              </a:rPr>
              <a:t>날씨가 맑</a:t>
            </a:r>
            <a:r>
              <a:rPr lang="ko-KR" altLang="en-US" sz="2200" dirty="0">
                <a:solidFill>
                  <a:srgbClr val="FF0000"/>
                </a:solidFill>
                <a:latin typeface="NanumMyeongjo" panose="02020603020101020101" pitchFamily="18" charset="-127"/>
                <a:ea typeface="NanumMyeongjo" panose="02020603020101020101" pitchFamily="18" charset="-127"/>
              </a:rPr>
              <a:t>고</a:t>
            </a:r>
            <a:r>
              <a:rPr lang="ko-KR" altLang="en-US" sz="2200" dirty="0">
                <a:latin typeface="NanumMyeongjo" panose="02020603020101020101" pitchFamily="18" charset="-127"/>
                <a:ea typeface="NanumMyeongjo" panose="02020603020101020101" pitchFamily="18" charset="-127"/>
              </a:rPr>
              <a:t> 따뜻해요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晴れで暖かいです</a:t>
            </a:r>
            <a:r>
              <a:rPr lang="en-US" altLang="ja-JP" sz="2000" dirty="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ko-KR" altLang="en-US" sz="2200" dirty="0">
                <a:latin typeface="NanumMyeongjo" panose="02020603020101020101" pitchFamily="18" charset="-127"/>
                <a:ea typeface="NanumMyeongjo" panose="02020603020101020101" pitchFamily="18" charset="-127"/>
              </a:rPr>
              <a:t>춥</a:t>
            </a:r>
            <a:r>
              <a:rPr lang="ko-KR" altLang="en-US" sz="2200" dirty="0">
                <a:solidFill>
                  <a:srgbClr val="FF0000"/>
                </a:solidFill>
                <a:latin typeface="NanumMyeongjo" panose="02020603020101020101" pitchFamily="18" charset="-127"/>
                <a:ea typeface="NanumMyeongjo" panose="02020603020101020101" pitchFamily="18" charset="-127"/>
              </a:rPr>
              <a:t>고</a:t>
            </a:r>
            <a:r>
              <a:rPr lang="ko-KR" altLang="en-US" sz="2200" dirty="0">
                <a:latin typeface="NanumMyeongjo" panose="02020603020101020101" pitchFamily="18" charset="-127"/>
                <a:ea typeface="NanumMyeongjo" panose="02020603020101020101" pitchFamily="18" charset="-127"/>
              </a:rPr>
              <a:t> 바람이 많이 불어요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寒くて風も強いです。</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ko-KR" altLang="en-US" sz="2200" dirty="0">
                <a:latin typeface="NanumMyeongjo" panose="02020603020101020101" pitchFamily="18" charset="-127"/>
                <a:ea typeface="NanumMyeongjo" panose="02020603020101020101" pitchFamily="18" charset="-127"/>
              </a:rPr>
              <a:t>음식이 너무 맵</a:t>
            </a:r>
            <a:r>
              <a:rPr lang="ko-KR" altLang="en-US" sz="2200" dirty="0">
                <a:solidFill>
                  <a:srgbClr val="FF0000"/>
                </a:solidFill>
                <a:latin typeface="NanumMyeongjo" panose="02020603020101020101" pitchFamily="18" charset="-127"/>
                <a:ea typeface="NanumMyeongjo" panose="02020603020101020101" pitchFamily="18" charset="-127"/>
              </a:rPr>
              <a:t>고</a:t>
            </a:r>
            <a:r>
              <a:rPr lang="ko-KR" altLang="en-US" sz="2200" dirty="0">
                <a:latin typeface="NanumMyeongjo" panose="02020603020101020101" pitchFamily="18" charset="-127"/>
                <a:ea typeface="NanumMyeongjo" panose="02020603020101020101" pitchFamily="18" charset="-127"/>
              </a:rPr>
              <a:t> 짜요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料理が辛すぎるし、塩しょっぱいです</a:t>
            </a:r>
            <a:r>
              <a:rPr lang="en-US" altLang="ja-JP" sz="2000" dirty="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ko-KR" altLang="en-US" sz="2200" dirty="0">
                <a:latin typeface="NanumMyeongjo" panose="02020603020101020101" pitchFamily="18" charset="-127"/>
                <a:ea typeface="NanumMyeongjo" panose="02020603020101020101" pitchFamily="18" charset="-127"/>
              </a:rPr>
              <a:t>하나 씨는 키가 크</a:t>
            </a:r>
            <a:r>
              <a:rPr lang="ko-KR" altLang="en-US" sz="2200" dirty="0">
                <a:solidFill>
                  <a:srgbClr val="FF0000"/>
                </a:solidFill>
                <a:latin typeface="NanumMyeongjo" panose="02020603020101020101" pitchFamily="18" charset="-127"/>
                <a:ea typeface="NanumMyeongjo" panose="02020603020101020101" pitchFamily="18" charset="-127"/>
              </a:rPr>
              <a:t>고</a:t>
            </a:r>
            <a:r>
              <a:rPr lang="ko-KR" altLang="en-US" sz="2200" dirty="0">
                <a:latin typeface="NanumMyeongjo" panose="02020603020101020101" pitchFamily="18" charset="-127"/>
                <a:ea typeface="NanumMyeongjo" panose="02020603020101020101" pitchFamily="18" charset="-127"/>
              </a:rPr>
              <a:t> 날씬해요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ハナさんは背が高くてスリムです。</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ko-KR" altLang="en-US" sz="2200" dirty="0">
                <a:latin typeface="NanumMyeongjo" panose="02020603020101020101" pitchFamily="18" charset="-127"/>
                <a:ea typeface="NanumMyeongjo" panose="02020603020101020101" pitchFamily="18" charset="-127"/>
              </a:rPr>
              <a:t>파티에 저도 가</a:t>
            </a:r>
            <a:r>
              <a:rPr lang="ko-KR" altLang="en-US" sz="2200" dirty="0">
                <a:solidFill>
                  <a:srgbClr val="FF0000"/>
                </a:solidFill>
                <a:latin typeface="NanumMyeongjo" panose="02020603020101020101" pitchFamily="18" charset="-127"/>
                <a:ea typeface="NanumMyeongjo" panose="02020603020101020101" pitchFamily="18" charset="-127"/>
              </a:rPr>
              <a:t>고</a:t>
            </a:r>
            <a:r>
              <a:rPr lang="ko-KR" altLang="en-US" sz="2200" dirty="0">
                <a:latin typeface="NanumMyeongjo" panose="02020603020101020101" pitchFamily="18" charset="-127"/>
                <a:ea typeface="NanumMyeongjo" panose="02020603020101020101" pitchFamily="18" charset="-127"/>
              </a:rPr>
              <a:t> 동생도 가요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パーティーに私も行くし妹も行きます</a:t>
            </a:r>
            <a:r>
              <a:rPr lang="ja-JP" altLang="en-US" sz="20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p:txBody>
      </p:sp>
      <p:sp>
        <p:nvSpPr>
          <p:cNvPr id="2" name="右矢印 1"/>
          <p:cNvSpPr/>
          <p:nvPr/>
        </p:nvSpPr>
        <p:spPr>
          <a:xfrm>
            <a:off x="5387356" y="2863767"/>
            <a:ext cx="462040" cy="15240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43572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 calcmode="lin" valueType="num">
                                      <p:cBhvr additive="base">
                                        <p:cTn id="1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anim calcmode="lin" valueType="num">
                                      <p:cBhvr additive="base">
                                        <p:cTn id="23"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6">
                                            <p:txEl>
                                              <p:pRg st="2" end="2"/>
                                            </p:txEl>
                                          </p:spTgt>
                                        </p:tgtEl>
                                        <p:attrNameLst>
                                          <p:attrName>style.visibility</p:attrName>
                                        </p:attrNameLst>
                                      </p:cBhvr>
                                      <p:to>
                                        <p:strVal val="visible"/>
                                      </p:to>
                                    </p:set>
                                    <p:anim calcmode="lin" valueType="num">
                                      <p:cBhvr additive="base">
                                        <p:cTn id="27"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6">
                                            <p:txEl>
                                              <p:pRg st="3" end="3"/>
                                            </p:txEl>
                                          </p:spTgt>
                                        </p:tgtEl>
                                        <p:attrNameLst>
                                          <p:attrName>style.visibility</p:attrName>
                                        </p:attrNameLst>
                                      </p:cBhvr>
                                      <p:to>
                                        <p:strVal val="visible"/>
                                      </p:to>
                                    </p:set>
                                    <p:anim calcmode="lin" valueType="num">
                                      <p:cBhvr additive="base">
                                        <p:cTn id="31"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6">
                                            <p:txEl>
                                              <p:pRg st="4" end="4"/>
                                            </p:txEl>
                                          </p:spTgt>
                                        </p:tgtEl>
                                        <p:attrNameLst>
                                          <p:attrName>style.visibility</p:attrName>
                                        </p:attrNameLst>
                                      </p:cBhvr>
                                      <p:to>
                                        <p:strVal val="visible"/>
                                      </p:to>
                                    </p:set>
                                    <p:anim calcmode="lin" valueType="num">
                                      <p:cBhvr additive="base">
                                        <p:cTn id="35"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6">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6">
                                            <p:txEl>
                                              <p:pRg st="5" end="5"/>
                                            </p:txEl>
                                          </p:spTgt>
                                        </p:tgtEl>
                                        <p:attrNameLst>
                                          <p:attrName>style.visibility</p:attrName>
                                        </p:attrNameLst>
                                      </p:cBhvr>
                                      <p:to>
                                        <p:strVal val="visible"/>
                                      </p:to>
                                    </p:set>
                                    <p:anim calcmode="lin" valueType="num">
                                      <p:cBhvr additive="base">
                                        <p:cTn id="39"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6">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6">
                                            <p:txEl>
                                              <p:pRg st="6" end="6"/>
                                            </p:txEl>
                                          </p:spTgt>
                                        </p:tgtEl>
                                        <p:attrNameLst>
                                          <p:attrName>style.visibility</p:attrName>
                                        </p:attrNameLst>
                                      </p:cBhvr>
                                      <p:to>
                                        <p:strVal val="visible"/>
                                      </p:to>
                                    </p:set>
                                    <p:anim calcmode="lin" valueType="num">
                                      <p:cBhvr additive="base">
                                        <p:cTn id="43" dur="500" fill="hold"/>
                                        <p:tgtEl>
                                          <p:spTgt spid="1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xEl>
                                              <p:pRg st="7" end="7"/>
                                            </p:txEl>
                                          </p:spTgt>
                                        </p:tgtEl>
                                        <p:attrNameLst>
                                          <p:attrName>style.visibility</p:attrName>
                                        </p:attrNameLst>
                                      </p:cBhvr>
                                      <p:to>
                                        <p:strVal val="visible"/>
                                      </p:to>
                                    </p:set>
                                    <p:anim calcmode="lin" valueType="num">
                                      <p:cBhvr additive="base">
                                        <p:cTn id="47" dur="500" fill="hold"/>
                                        <p:tgtEl>
                                          <p:spTgt spid="16">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6">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6">
                                            <p:txEl>
                                              <p:pRg st="8" end="8"/>
                                            </p:txEl>
                                          </p:spTgt>
                                        </p:tgtEl>
                                        <p:attrNameLst>
                                          <p:attrName>style.visibility</p:attrName>
                                        </p:attrNameLst>
                                      </p:cBhvr>
                                      <p:to>
                                        <p:strVal val="visible"/>
                                      </p:to>
                                    </p:set>
                                    <p:anim calcmode="lin" valueType="num">
                                      <p:cBhvr additive="base">
                                        <p:cTn id="51" dur="500" fill="hold"/>
                                        <p:tgtEl>
                                          <p:spTgt spid="16">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6">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6">
                                            <p:txEl>
                                              <p:pRg st="9" end="9"/>
                                            </p:txEl>
                                          </p:spTgt>
                                        </p:tgtEl>
                                        <p:attrNameLst>
                                          <p:attrName>style.visibility</p:attrName>
                                        </p:attrNameLst>
                                      </p:cBhvr>
                                      <p:to>
                                        <p:strVal val="visible"/>
                                      </p:to>
                                    </p:set>
                                    <p:anim calcmode="lin" valueType="num">
                                      <p:cBhvr additive="base">
                                        <p:cTn id="55" dur="500" fill="hold"/>
                                        <p:tgtEl>
                                          <p:spTgt spid="16">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6">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6">
                                            <p:txEl>
                                              <p:pRg st="10" end="10"/>
                                            </p:txEl>
                                          </p:spTgt>
                                        </p:tgtEl>
                                        <p:attrNameLst>
                                          <p:attrName>style.visibility</p:attrName>
                                        </p:attrNameLst>
                                      </p:cBhvr>
                                      <p:to>
                                        <p:strVal val="visible"/>
                                      </p:to>
                                    </p:set>
                                    <p:anim calcmode="lin" valueType="num">
                                      <p:cBhvr additive="base">
                                        <p:cTn id="59" dur="500" fill="hold"/>
                                        <p:tgtEl>
                                          <p:spTgt spid="16">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6">
                                            <p:txEl>
                                              <p:pRg st="10" end="10"/>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6">
                                            <p:txEl>
                                              <p:pRg st="11" end="11"/>
                                            </p:txEl>
                                          </p:spTgt>
                                        </p:tgtEl>
                                        <p:attrNameLst>
                                          <p:attrName>style.visibility</p:attrName>
                                        </p:attrNameLst>
                                      </p:cBhvr>
                                      <p:to>
                                        <p:strVal val="visible"/>
                                      </p:to>
                                    </p:set>
                                    <p:anim calcmode="lin" valueType="num">
                                      <p:cBhvr additive="base">
                                        <p:cTn id="63" dur="500" fill="hold"/>
                                        <p:tgtEl>
                                          <p:spTgt spid="16">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27">
                                            <p:txEl>
                                              <p:pRg st="0" end="0"/>
                                            </p:txEl>
                                          </p:spTgt>
                                        </p:tgtEl>
                                        <p:attrNameLst>
                                          <p:attrName>style.visibility</p:attrName>
                                        </p:attrNameLst>
                                      </p:cBhvr>
                                      <p:to>
                                        <p:strVal val="visible"/>
                                      </p:to>
                                    </p:set>
                                    <p:anim calcmode="lin" valueType="num">
                                      <p:cBhvr additive="base">
                                        <p:cTn id="75"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7">
                                            <p:txEl>
                                              <p:pRg st="1" end="1"/>
                                            </p:txEl>
                                          </p:spTgt>
                                        </p:tgtEl>
                                        <p:attrNameLst>
                                          <p:attrName>style.visibility</p:attrName>
                                        </p:attrNameLst>
                                      </p:cBhvr>
                                      <p:to>
                                        <p:strVal val="visible"/>
                                      </p:to>
                                    </p:set>
                                    <p:anim calcmode="lin" valueType="num">
                                      <p:cBhvr additive="base">
                                        <p:cTn id="79" dur="500" fill="hold"/>
                                        <p:tgtEl>
                                          <p:spTgt spid="27">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7">
                                            <p:txEl>
                                              <p:pRg st="1" end="1"/>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7">
                                            <p:txEl>
                                              <p:pRg st="2" end="2"/>
                                            </p:txEl>
                                          </p:spTgt>
                                        </p:tgtEl>
                                        <p:attrNameLst>
                                          <p:attrName>style.visibility</p:attrName>
                                        </p:attrNameLst>
                                      </p:cBhvr>
                                      <p:to>
                                        <p:strVal val="visible"/>
                                      </p:to>
                                    </p:set>
                                    <p:anim calcmode="lin" valueType="num">
                                      <p:cBhvr additive="base">
                                        <p:cTn id="83" dur="500" fill="hold"/>
                                        <p:tgtEl>
                                          <p:spTgt spid="27">
                                            <p:txEl>
                                              <p:pRg st="2" end="2"/>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27">
                                            <p:txEl>
                                              <p:pRg st="2" end="2"/>
                                            </p:txEl>
                                          </p:spTgt>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27">
                                            <p:txEl>
                                              <p:pRg st="3" end="3"/>
                                            </p:txEl>
                                          </p:spTgt>
                                        </p:tgtEl>
                                        <p:attrNameLst>
                                          <p:attrName>style.visibility</p:attrName>
                                        </p:attrNameLst>
                                      </p:cBhvr>
                                      <p:to>
                                        <p:strVal val="visible"/>
                                      </p:to>
                                    </p:set>
                                    <p:anim calcmode="lin" valueType="num">
                                      <p:cBhvr additive="base">
                                        <p:cTn id="87" dur="500" fill="hold"/>
                                        <p:tgtEl>
                                          <p:spTgt spid="27">
                                            <p:txEl>
                                              <p:pRg st="3" end="3"/>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7">
                                            <p:txEl>
                                              <p:pRg st="3" end="3"/>
                                            </p:txEl>
                                          </p:spTgt>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27">
                                            <p:txEl>
                                              <p:pRg st="4" end="4"/>
                                            </p:txEl>
                                          </p:spTgt>
                                        </p:tgtEl>
                                        <p:attrNameLst>
                                          <p:attrName>style.visibility</p:attrName>
                                        </p:attrNameLst>
                                      </p:cBhvr>
                                      <p:to>
                                        <p:strVal val="visible"/>
                                      </p:to>
                                    </p:set>
                                    <p:anim calcmode="lin" valueType="num">
                                      <p:cBhvr additive="base">
                                        <p:cTn id="91" dur="500" fill="hold"/>
                                        <p:tgtEl>
                                          <p:spTgt spid="27">
                                            <p:txEl>
                                              <p:pRg st="4" end="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7">
                                            <p:txEl>
                                              <p:pRg st="4" end="4"/>
                                            </p:txEl>
                                          </p:spTgt>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27">
                                            <p:txEl>
                                              <p:pRg st="5" end="5"/>
                                            </p:txEl>
                                          </p:spTgt>
                                        </p:tgtEl>
                                        <p:attrNameLst>
                                          <p:attrName>style.visibility</p:attrName>
                                        </p:attrNameLst>
                                      </p:cBhvr>
                                      <p:to>
                                        <p:strVal val="visible"/>
                                      </p:to>
                                    </p:set>
                                    <p:anim calcmode="lin" valueType="num">
                                      <p:cBhvr additive="base">
                                        <p:cTn id="95" dur="500" fill="hold"/>
                                        <p:tgtEl>
                                          <p:spTgt spid="27">
                                            <p:txEl>
                                              <p:pRg st="5" end="5"/>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27">
                                            <p:txEl>
                                              <p:pRg st="5" end="5"/>
                                            </p:txEl>
                                          </p:spTgt>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27">
                                            <p:txEl>
                                              <p:pRg st="6" end="6"/>
                                            </p:txEl>
                                          </p:spTgt>
                                        </p:tgtEl>
                                        <p:attrNameLst>
                                          <p:attrName>style.visibility</p:attrName>
                                        </p:attrNameLst>
                                      </p:cBhvr>
                                      <p:to>
                                        <p:strVal val="visible"/>
                                      </p:to>
                                    </p:set>
                                    <p:anim calcmode="lin" valueType="num">
                                      <p:cBhvr additive="base">
                                        <p:cTn id="99" dur="500" fill="hold"/>
                                        <p:tgtEl>
                                          <p:spTgt spid="27">
                                            <p:txEl>
                                              <p:pRg st="6" end="6"/>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27">
                                            <p:txEl>
                                              <p:pRg st="6" end="6"/>
                                            </p:txEl>
                                          </p:spTgt>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27">
                                            <p:txEl>
                                              <p:pRg st="7" end="7"/>
                                            </p:txEl>
                                          </p:spTgt>
                                        </p:tgtEl>
                                        <p:attrNameLst>
                                          <p:attrName>style.visibility</p:attrName>
                                        </p:attrNameLst>
                                      </p:cBhvr>
                                      <p:to>
                                        <p:strVal val="visible"/>
                                      </p:to>
                                    </p:set>
                                    <p:anim calcmode="lin" valueType="num">
                                      <p:cBhvr additive="base">
                                        <p:cTn id="103" dur="500" fill="hold"/>
                                        <p:tgtEl>
                                          <p:spTgt spid="27">
                                            <p:txEl>
                                              <p:pRg st="7" end="7"/>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27">
                                            <p:txEl>
                                              <p:pRg st="7" end="7"/>
                                            </p:txEl>
                                          </p:spTgt>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27">
                                            <p:txEl>
                                              <p:pRg st="8" end="8"/>
                                            </p:txEl>
                                          </p:spTgt>
                                        </p:tgtEl>
                                        <p:attrNameLst>
                                          <p:attrName>style.visibility</p:attrName>
                                        </p:attrNameLst>
                                      </p:cBhvr>
                                      <p:to>
                                        <p:strVal val="visible"/>
                                      </p:to>
                                    </p:set>
                                    <p:anim calcmode="lin" valueType="num">
                                      <p:cBhvr additive="base">
                                        <p:cTn id="107" dur="500" fill="hold"/>
                                        <p:tgtEl>
                                          <p:spTgt spid="27">
                                            <p:txEl>
                                              <p:pRg st="8" end="8"/>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27">
                                            <p:txEl>
                                              <p:pRg st="8" end="8"/>
                                            </p:txEl>
                                          </p:spTgt>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27">
                                            <p:txEl>
                                              <p:pRg st="9" end="9"/>
                                            </p:txEl>
                                          </p:spTgt>
                                        </p:tgtEl>
                                        <p:attrNameLst>
                                          <p:attrName>style.visibility</p:attrName>
                                        </p:attrNameLst>
                                      </p:cBhvr>
                                      <p:to>
                                        <p:strVal val="visible"/>
                                      </p:to>
                                    </p:set>
                                    <p:anim calcmode="lin" valueType="num">
                                      <p:cBhvr additive="base">
                                        <p:cTn id="111" dur="500" fill="hold"/>
                                        <p:tgtEl>
                                          <p:spTgt spid="27">
                                            <p:txEl>
                                              <p:pRg st="9" end="9"/>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27">
                                            <p:txEl>
                                              <p:pRg st="9" end="9"/>
                                            </p:txEl>
                                          </p:spTgt>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27">
                                            <p:txEl>
                                              <p:pRg st="10" end="10"/>
                                            </p:txEl>
                                          </p:spTgt>
                                        </p:tgtEl>
                                        <p:attrNameLst>
                                          <p:attrName>style.visibility</p:attrName>
                                        </p:attrNameLst>
                                      </p:cBhvr>
                                      <p:to>
                                        <p:strVal val="visible"/>
                                      </p:to>
                                    </p:set>
                                    <p:anim calcmode="lin" valueType="num">
                                      <p:cBhvr additive="base">
                                        <p:cTn id="115" dur="500" fill="hold"/>
                                        <p:tgtEl>
                                          <p:spTgt spid="27">
                                            <p:txEl>
                                              <p:pRg st="10" end="1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27">
                                            <p:txEl>
                                              <p:pRg st="10" end="10"/>
                                            </p:txEl>
                                          </p:spTgt>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27">
                                            <p:txEl>
                                              <p:pRg st="11" end="11"/>
                                            </p:txEl>
                                          </p:spTgt>
                                        </p:tgtEl>
                                        <p:attrNameLst>
                                          <p:attrName>style.visibility</p:attrName>
                                        </p:attrNameLst>
                                      </p:cBhvr>
                                      <p:to>
                                        <p:strVal val="visible"/>
                                      </p:to>
                                    </p:set>
                                    <p:anim calcmode="lin" valueType="num">
                                      <p:cBhvr additive="base">
                                        <p:cTn id="119" dur="500" fill="hold"/>
                                        <p:tgtEl>
                                          <p:spTgt spid="27">
                                            <p:txEl>
                                              <p:pRg st="11" end="11"/>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2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7" grpId="0" animBg="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55843"/>
            <a:ext cx="10515600" cy="629957"/>
          </a:xfrm>
        </p:spPr>
        <p:txBody>
          <a:bodyPr>
            <a:normAutofit fontScale="90000"/>
          </a:bodyPr>
          <a:lstStyle/>
          <a:p>
            <a:r>
              <a:rPr lang="en-US" altLang="ko-KR" dirty="0">
                <a:latin typeface="NanumMyeongjo" panose="02020603020101020101" pitchFamily="18" charset="-127"/>
                <a:ea typeface="NanumMyeongjo" panose="02020603020101020101" pitchFamily="18" charset="-127"/>
              </a:rPr>
              <a:t>  </a:t>
            </a:r>
            <a:r>
              <a:rPr lang="ja-JP" altLang="en-US" sz="2700" dirty="0" smtClean="0">
                <a:latin typeface="NanumMyeongjo" panose="02020603020101020101" pitchFamily="18" charset="-127"/>
                <a:ea typeface="NanumGothic" panose="020D0604000000000000" pitchFamily="34" charset="-127"/>
              </a:rPr>
              <a:t>❹ </a:t>
            </a:r>
            <a:r>
              <a:rPr lang="en-US" altLang="ko-KR" sz="2200" dirty="0" smtClean="0">
                <a:latin typeface="NanumGothic" panose="020D0604000000000000" pitchFamily="34" charset="-127"/>
                <a:ea typeface="NanumGothic" panose="020D0604000000000000" pitchFamily="34" charset="-127"/>
              </a:rPr>
              <a:t>A/V</a:t>
            </a:r>
            <a:r>
              <a:rPr lang="en-US" altLang="ko-KR" sz="4000" dirty="0" smtClean="0">
                <a:latin typeface="NanumGothic" panose="020D0604000000000000" pitchFamily="34" charset="-127"/>
                <a:ea typeface="NanumGothic" panose="020D0604000000000000" pitchFamily="34" charset="-127"/>
              </a:rPr>
              <a:t>-</a:t>
            </a:r>
            <a:r>
              <a:rPr lang="ko-KR" altLang="en-US" sz="3600" dirty="0" smtClean="0">
                <a:latin typeface="NanumGothic" panose="020D0604000000000000" pitchFamily="34" charset="-127"/>
                <a:ea typeface="NanumGothic" panose="020D0604000000000000" pitchFamily="34" charset="-127"/>
              </a:rPr>
              <a:t>지만</a:t>
            </a:r>
            <a:r>
              <a:rPr lang="ko-KR" altLang="en-US" sz="4000" dirty="0" smtClean="0">
                <a:latin typeface="NanumGothic" panose="020D0604000000000000" pitchFamily="34" charset="-127"/>
                <a:ea typeface="NanumGothic" panose="020D0604000000000000" pitchFamily="34" charset="-127"/>
              </a:rPr>
              <a:t>  </a:t>
            </a:r>
            <a:r>
              <a:rPr lang="ja-JP" altLang="en-US" sz="2700" dirty="0" smtClean="0">
                <a:latin typeface="NanumMyeongjo" panose="02020603020101020101" pitchFamily="18" charset="-127"/>
                <a:ea typeface="UD デジタル 教科書体 NK-R" panose="02020400000000000000" pitchFamily="18" charset="-128"/>
              </a:rPr>
              <a:t>～けど</a:t>
            </a:r>
            <a:endParaRPr lang="ko-KR" altLang="en-US" sz="2700" dirty="0">
              <a:latin typeface="NanumMyeongjo" panose="02020603020101020101" pitchFamily="18" charset="-127"/>
              <a:ea typeface="NanumMyeongjo" panose="02020603020101020101" pitchFamily="18" charset="-127"/>
            </a:endParaRPr>
          </a:p>
        </p:txBody>
      </p:sp>
      <p:sp>
        <p:nvSpPr>
          <p:cNvPr id="16" name="タイトル 5"/>
          <p:cNvSpPr txBox="1">
            <a:spLocks/>
          </p:cNvSpPr>
          <p:nvPr/>
        </p:nvSpPr>
        <p:spPr>
          <a:xfrm>
            <a:off x="0" y="1254015"/>
            <a:ext cx="485208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김치는 맵</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맛있어요</a:t>
            </a:r>
            <a:r>
              <a:rPr lang="en-US" altLang="ko-KR" sz="2800" dirty="0">
                <a:latin typeface="NanumMyeongjo" panose="02020603020101020101" pitchFamily="18" charset="-127"/>
                <a:ea typeface="NanumMyeongjo" panose="02020603020101020101" pitchFamily="18" charset="-127"/>
              </a:rPr>
              <a:t>.</a:t>
            </a:r>
            <a:endParaRPr lang="ko-KR" altLang="en-US" sz="2800" dirty="0">
              <a:latin typeface="NanumMyeongjo" panose="02020603020101020101" pitchFamily="18" charset="-127"/>
              <a:ea typeface="NanumMyeongjo" panose="02020603020101020101" pitchFamily="18" charset="-127"/>
            </a:endParaRPr>
          </a:p>
        </p:txBody>
      </p:sp>
      <p:sp>
        <p:nvSpPr>
          <p:cNvPr id="34" name="タイトル 5"/>
          <p:cNvSpPr txBox="1">
            <a:spLocks/>
          </p:cNvSpPr>
          <p:nvPr/>
        </p:nvSpPr>
        <p:spPr>
          <a:xfrm>
            <a:off x="0" y="3581205"/>
            <a:ext cx="641727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700" dirty="0">
                <a:latin typeface="NanumMyeongjo" panose="02020603020101020101" pitchFamily="18" charset="-127"/>
                <a:ea typeface="NanumMyeongjo" panose="02020603020101020101" pitchFamily="18" charset="-127"/>
              </a:rPr>
              <a:t>한국어 공부는 어렵</a:t>
            </a:r>
            <a:r>
              <a:rPr lang="ko-KR" altLang="en-US" sz="2700" dirty="0">
                <a:solidFill>
                  <a:srgbClr val="FF0000"/>
                </a:solidFill>
                <a:latin typeface="NanumMyeongjo" panose="02020603020101020101" pitchFamily="18" charset="-127"/>
                <a:ea typeface="NanumMyeongjo" panose="02020603020101020101" pitchFamily="18" charset="-127"/>
              </a:rPr>
              <a:t>지만</a:t>
            </a:r>
            <a:r>
              <a:rPr lang="ko-KR" altLang="en-US" sz="2700" dirty="0">
                <a:latin typeface="NanumMyeongjo" panose="02020603020101020101" pitchFamily="18" charset="-127"/>
                <a:ea typeface="NanumMyeongjo" panose="02020603020101020101" pitchFamily="18" charset="-127"/>
              </a:rPr>
              <a:t> 재미있어요</a:t>
            </a:r>
            <a:r>
              <a:rPr lang="en-US" altLang="ko-KR" sz="2700" dirty="0">
                <a:latin typeface="NanumMyeongjo" panose="02020603020101020101" pitchFamily="18" charset="-127"/>
                <a:ea typeface="NanumMyeongjo" panose="02020603020101020101" pitchFamily="18" charset="-127"/>
              </a:rPr>
              <a:t>.</a:t>
            </a:r>
            <a:endParaRPr lang="ko-KR" altLang="en-US" sz="2700" dirty="0">
              <a:latin typeface="NanumMyeongjo" panose="02020603020101020101" pitchFamily="18" charset="-127"/>
              <a:ea typeface="NanumMyeongjo" panose="02020603020101020101" pitchFamily="18" charset="-127"/>
            </a:endParaRPr>
          </a:p>
        </p:txBody>
      </p:sp>
      <p:sp>
        <p:nvSpPr>
          <p:cNvPr id="37" name="タイトル 5"/>
          <p:cNvSpPr txBox="1">
            <a:spLocks/>
          </p:cNvSpPr>
          <p:nvPr/>
        </p:nvSpPr>
        <p:spPr>
          <a:xfrm>
            <a:off x="0" y="1883972"/>
            <a:ext cx="4852086" cy="307293"/>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1800" dirty="0">
                <a:latin typeface="UD デジタル 教科書体 NK-R" panose="02020400000000000000" pitchFamily="18" charset="-128"/>
                <a:ea typeface="UD デジタル 教科書体 NK-R" panose="02020400000000000000" pitchFamily="18" charset="-128"/>
              </a:rPr>
              <a:t>　</a:t>
            </a:r>
            <a:r>
              <a:rPr lang="ja-JP" altLang="en-US" sz="2000" dirty="0">
                <a:latin typeface="UD デジタル 教科書体 NK-R" panose="02020400000000000000" pitchFamily="18" charset="-128"/>
                <a:ea typeface="UD デジタル 教科書体 NK-R" panose="02020400000000000000" pitchFamily="18" charset="-128"/>
              </a:rPr>
              <a:t>キムチは辛い</a:t>
            </a:r>
            <a:r>
              <a:rPr lang="ja-JP" altLang="en-US" sz="2000" u="sng" dirty="0">
                <a:solidFill>
                  <a:srgbClr val="FF0000"/>
                </a:solidFill>
                <a:latin typeface="UD デジタル 教科書体 NK-R" panose="02020400000000000000" pitchFamily="18" charset="-128"/>
                <a:ea typeface="UD デジタル 教科書体 NK-R" panose="02020400000000000000" pitchFamily="18" charset="-128"/>
              </a:rPr>
              <a:t>けど</a:t>
            </a:r>
            <a:r>
              <a:rPr lang="ja-JP" altLang="en-US" sz="2000" dirty="0">
                <a:latin typeface="UD デジタル 教科書体 NK-R" panose="02020400000000000000" pitchFamily="18" charset="-128"/>
                <a:ea typeface="UD デジタル 教科書体 NK-R" panose="02020400000000000000" pitchFamily="18" charset="-128"/>
              </a:rPr>
              <a:t>美味しいです。</a:t>
            </a:r>
            <a:endParaRPr lang="ko-KR" altLang="en-US" sz="2000" dirty="0">
              <a:latin typeface="UD デジタル 教科書体 NK-R" panose="02020400000000000000" pitchFamily="18" charset="-128"/>
              <a:ea typeface="NanumMyeongjo" panose="02020603020101020101" pitchFamily="18" charset="-127"/>
            </a:endParaRPr>
          </a:p>
        </p:txBody>
      </p:sp>
      <p:sp>
        <p:nvSpPr>
          <p:cNvPr id="38" name="タイトル 5"/>
          <p:cNvSpPr txBox="1">
            <a:spLocks/>
          </p:cNvSpPr>
          <p:nvPr/>
        </p:nvSpPr>
        <p:spPr>
          <a:xfrm>
            <a:off x="94735" y="4211162"/>
            <a:ext cx="4852086" cy="307293"/>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000" dirty="0">
                <a:latin typeface="UD デジタル 教科書体 NK-R" panose="02020400000000000000" pitchFamily="18" charset="-128"/>
                <a:ea typeface="UD デジタル 教科書体 NK-R" panose="02020400000000000000" pitchFamily="18" charset="-128"/>
              </a:rPr>
              <a:t>韓国語勉強は難しい</a:t>
            </a:r>
            <a:r>
              <a:rPr lang="ja-JP" altLang="en-US" sz="2000" b="1" u="sng"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2000" dirty="0">
                <a:latin typeface="UD デジタル 教科書体 NK-R" panose="02020400000000000000" pitchFamily="18" charset="-128"/>
                <a:ea typeface="UD デジタル 教科書体 NK-R" panose="02020400000000000000" pitchFamily="18" charset="-128"/>
              </a:rPr>
              <a:t>楽しいです。</a:t>
            </a:r>
            <a:endParaRPr lang="ko-KR" altLang="en-US" sz="2000" dirty="0">
              <a:latin typeface="UD デジタル 教科書体 NK-R" panose="02020400000000000000" pitchFamily="18" charset="-128"/>
              <a:ea typeface="NanumMyeongjo" panose="02020603020101020101" pitchFamily="18" charset="-127"/>
            </a:endParaRPr>
          </a:p>
        </p:txBody>
      </p:sp>
      <p:cxnSp>
        <p:nvCxnSpPr>
          <p:cNvPr id="3" name="直線矢印コネクタ 2"/>
          <p:cNvCxnSpPr/>
          <p:nvPr/>
        </p:nvCxnSpPr>
        <p:spPr>
          <a:xfrm flipH="1" flipV="1">
            <a:off x="4175038" y="1552922"/>
            <a:ext cx="1543565" cy="44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タイトル 5"/>
          <p:cNvSpPr txBox="1">
            <a:spLocks/>
          </p:cNvSpPr>
          <p:nvPr/>
        </p:nvSpPr>
        <p:spPr>
          <a:xfrm>
            <a:off x="6075406" y="1242378"/>
            <a:ext cx="485208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김치는 맵</a:t>
            </a:r>
            <a:r>
              <a:rPr lang="ko-KR" altLang="en-US" sz="2800" strike="sngStrike" dirty="0">
                <a:latin typeface="NanumMyeongjo" panose="02020603020101020101" pitchFamily="18" charset="-127"/>
                <a:ea typeface="NanumMyeongjo" panose="02020603020101020101" pitchFamily="18" charset="-127"/>
              </a:rPr>
              <a:t>다</a:t>
            </a:r>
            <a:r>
              <a:rPr lang="ko-KR" altLang="en-US" sz="2800" dirty="0">
                <a:latin typeface="NanumMyeongjo" panose="02020603020101020101" pitchFamily="18" charset="-127"/>
                <a:ea typeface="NanumMyeongjo" panose="02020603020101020101" pitchFamily="18" charset="-127"/>
              </a:rPr>
              <a:t> </a:t>
            </a:r>
            <a:r>
              <a:rPr lang="en-US" altLang="ko-KR" sz="2800" dirty="0">
                <a:latin typeface="NanumMyeongjo" panose="02020603020101020101" pitchFamily="18" charset="-127"/>
                <a:ea typeface="NanumMyeongjo" panose="02020603020101020101" pitchFamily="18" charset="-127"/>
              </a:rPr>
              <a:t>+ </a:t>
            </a:r>
            <a:r>
              <a:rPr lang="ko-KR" altLang="en-US" sz="2800" strike="sngStrike" dirty="0">
                <a:latin typeface="NanumMyeongjo" panose="02020603020101020101" pitchFamily="18" charset="-127"/>
                <a:ea typeface="NanumMyeongjo" panose="02020603020101020101" pitchFamily="18" charset="-127"/>
              </a:rPr>
              <a:t>하</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맛있어요</a:t>
            </a:r>
            <a:r>
              <a:rPr lang="en-US" altLang="ko-KR" sz="2800" dirty="0">
                <a:latin typeface="NanumMyeongjo" panose="02020603020101020101" pitchFamily="18" charset="-127"/>
                <a:ea typeface="NanumMyeongjo" panose="02020603020101020101" pitchFamily="18" charset="-127"/>
              </a:rPr>
              <a:t>.</a:t>
            </a:r>
            <a:endParaRPr lang="ko-KR" altLang="en-US" sz="2800" dirty="0">
              <a:latin typeface="NanumMyeongjo" panose="02020603020101020101" pitchFamily="18" charset="-127"/>
              <a:ea typeface="NanumMyeongjo" panose="02020603020101020101" pitchFamily="18" charset="-127"/>
            </a:endParaRPr>
          </a:p>
        </p:txBody>
      </p:sp>
      <p:sp>
        <p:nvSpPr>
          <p:cNvPr id="41" name="タイトル 5"/>
          <p:cNvSpPr txBox="1">
            <a:spLocks/>
          </p:cNvSpPr>
          <p:nvPr/>
        </p:nvSpPr>
        <p:spPr>
          <a:xfrm>
            <a:off x="4576119" y="4992443"/>
            <a:ext cx="6668530"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700" dirty="0">
                <a:latin typeface="NanumMyeongjo" panose="02020603020101020101" pitchFamily="18" charset="-127"/>
                <a:ea typeface="NanumMyeongjo" panose="02020603020101020101" pitchFamily="18" charset="-127"/>
              </a:rPr>
              <a:t>한국어 공부는 어렵</a:t>
            </a:r>
            <a:r>
              <a:rPr lang="ko-KR" altLang="en-US" sz="2700" strike="sngStrike" dirty="0">
                <a:latin typeface="NanumMyeongjo" panose="02020603020101020101" pitchFamily="18" charset="-127"/>
                <a:ea typeface="NanumMyeongjo" panose="02020603020101020101" pitchFamily="18" charset="-127"/>
              </a:rPr>
              <a:t>다</a:t>
            </a:r>
            <a:r>
              <a:rPr lang="ko-KR" altLang="en-US" sz="2700" dirty="0">
                <a:latin typeface="NanumMyeongjo" panose="02020603020101020101" pitchFamily="18" charset="-127"/>
                <a:ea typeface="NanumMyeongjo" panose="02020603020101020101" pitchFamily="18" charset="-127"/>
              </a:rPr>
              <a:t> </a:t>
            </a:r>
            <a:r>
              <a:rPr lang="en-US" altLang="ko-KR" sz="2700" dirty="0">
                <a:latin typeface="NanumMyeongjo" panose="02020603020101020101" pitchFamily="18" charset="-127"/>
                <a:ea typeface="NanumMyeongjo" panose="02020603020101020101" pitchFamily="18" charset="-127"/>
              </a:rPr>
              <a:t>+ </a:t>
            </a:r>
            <a:r>
              <a:rPr lang="ko-KR" altLang="en-US" sz="2700" strike="sngStrike" dirty="0">
                <a:latin typeface="NanumMyeongjo" panose="02020603020101020101" pitchFamily="18" charset="-127"/>
                <a:ea typeface="NanumMyeongjo" panose="02020603020101020101" pitchFamily="18" charset="-127"/>
              </a:rPr>
              <a:t>하</a:t>
            </a:r>
            <a:r>
              <a:rPr lang="ko-KR" altLang="en-US" sz="2700" dirty="0">
                <a:solidFill>
                  <a:srgbClr val="FF0000"/>
                </a:solidFill>
                <a:latin typeface="NanumMyeongjo" panose="02020603020101020101" pitchFamily="18" charset="-127"/>
                <a:ea typeface="NanumMyeongjo" panose="02020603020101020101" pitchFamily="18" charset="-127"/>
              </a:rPr>
              <a:t>지만</a:t>
            </a:r>
            <a:r>
              <a:rPr lang="ko-KR" altLang="en-US" sz="2700" dirty="0">
                <a:latin typeface="NanumMyeongjo" panose="02020603020101020101" pitchFamily="18" charset="-127"/>
                <a:ea typeface="NanumMyeongjo" panose="02020603020101020101" pitchFamily="18" charset="-127"/>
              </a:rPr>
              <a:t> 재미있어요</a:t>
            </a:r>
            <a:r>
              <a:rPr lang="en-US" altLang="ko-KR" sz="2700" dirty="0">
                <a:latin typeface="NanumMyeongjo" panose="02020603020101020101" pitchFamily="18" charset="-127"/>
                <a:ea typeface="NanumMyeongjo" panose="02020603020101020101" pitchFamily="18" charset="-127"/>
              </a:rPr>
              <a:t>.</a:t>
            </a:r>
            <a:endParaRPr lang="ko-KR" altLang="en-US" sz="2700" dirty="0">
              <a:latin typeface="NanumMyeongjo" panose="02020603020101020101" pitchFamily="18" charset="-127"/>
              <a:ea typeface="NanumMyeongjo" panose="02020603020101020101" pitchFamily="18" charset="-127"/>
            </a:endParaRPr>
          </a:p>
        </p:txBody>
      </p:sp>
      <p:cxnSp>
        <p:nvCxnSpPr>
          <p:cNvPr id="9" name="直線矢印コネクタ 8"/>
          <p:cNvCxnSpPr/>
          <p:nvPr/>
        </p:nvCxnSpPr>
        <p:spPr>
          <a:xfrm flipH="1" flipV="1">
            <a:off x="5807676" y="4077730"/>
            <a:ext cx="996778" cy="733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4" name="Picture 4" descr="10456000117.jpg (200×1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8131" y="3084629"/>
            <a:ext cx="19050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mig (770Ã51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14" t="7677" r="4764" b="8938"/>
          <a:stretch/>
        </p:blipFill>
        <p:spPr bwMode="auto">
          <a:xfrm>
            <a:off x="4111203" y="1966514"/>
            <a:ext cx="1964203" cy="1197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34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 calcmode="lin" valueType="num">
                                      <p:cBhvr additive="base">
                                        <p:cTn id="31"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additive="base">
                                        <p:cTn id="3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124"/>
                                        </p:tgtEl>
                                        <p:attrNameLst>
                                          <p:attrName>style.visibility</p:attrName>
                                        </p:attrNameLst>
                                      </p:cBhvr>
                                      <p:to>
                                        <p:strVal val="visible"/>
                                      </p:to>
                                    </p:set>
                                    <p:anim calcmode="lin" valueType="num">
                                      <p:cBhvr additive="base">
                                        <p:cTn id="43" dur="500" fill="hold"/>
                                        <p:tgtEl>
                                          <p:spTgt spid="5124"/>
                                        </p:tgtEl>
                                        <p:attrNameLst>
                                          <p:attrName>ppt_x</p:attrName>
                                        </p:attrNameLst>
                                      </p:cBhvr>
                                      <p:tavLst>
                                        <p:tav tm="0">
                                          <p:val>
                                            <p:strVal val="#ppt_x"/>
                                          </p:val>
                                        </p:tav>
                                        <p:tav tm="100000">
                                          <p:val>
                                            <p:strVal val="#ppt_x"/>
                                          </p:val>
                                        </p:tav>
                                      </p:tavLst>
                                    </p:anim>
                                    <p:anim calcmode="lin" valueType="num">
                                      <p:cBhvr additive="base">
                                        <p:cTn id="44"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8">
                                            <p:txEl>
                                              <p:pRg st="0" end="0"/>
                                            </p:txEl>
                                          </p:spTgt>
                                        </p:tgtEl>
                                        <p:attrNameLst>
                                          <p:attrName>style.visibility</p:attrName>
                                        </p:attrNameLst>
                                      </p:cBhvr>
                                      <p:to>
                                        <p:strVal val="visible"/>
                                      </p:to>
                                    </p:set>
                                    <p:anim calcmode="lin" valueType="num">
                                      <p:cBhvr additive="base">
                                        <p:cTn id="6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4">
                                            <p:txEl>
                                              <p:pRg st="0" end="0"/>
                                            </p:txEl>
                                          </p:spTgt>
                                        </p:tgtEl>
                                        <p:attrNameLst>
                                          <p:attrName>style.visibility</p:attrName>
                                        </p:attrNameLst>
                                      </p:cBhvr>
                                      <p:to>
                                        <p:strVal val="visible"/>
                                      </p:to>
                                    </p:set>
                                    <p:anim calcmode="lin" valueType="num">
                                      <p:cBhvr additive="base">
                                        <p:cTn id="6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9"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203200" y="170618"/>
            <a:ext cx="11872686" cy="629957"/>
          </a:xfrm>
        </p:spPr>
        <p:txBody>
          <a:bodyPr>
            <a:noAutofit/>
          </a:bodyPr>
          <a:lstStyle/>
          <a:p>
            <a:r>
              <a:rPr lang="en-US" altLang="ja-JP" sz="2400" dirty="0">
                <a:latin typeface="UD デジタル 教科書体 NK-R" panose="02020400000000000000" pitchFamily="18" charset="-128"/>
                <a:ea typeface="UD デジタル 教科書体 NK-R" panose="02020400000000000000" pitchFamily="18" charset="-128"/>
              </a:rPr>
              <a:t>[</a:t>
            </a:r>
            <a:r>
              <a:rPr lang="ko-KR" altLang="ja-JP" sz="2400" dirty="0">
                <a:latin typeface="UD デジタル 教科書体 NK-R" panose="02020400000000000000" pitchFamily="18" charset="-128"/>
              </a:rPr>
              <a:t>보기</a:t>
            </a:r>
            <a:r>
              <a:rPr lang="en-US" altLang="ja-JP" sz="2400" dirty="0">
                <a:latin typeface="UD デジタル 教科書体 NK-R" panose="02020400000000000000" pitchFamily="18" charset="-128"/>
                <a:ea typeface="UD デジタル 教科書体 NK-R" panose="02020400000000000000" pitchFamily="18" charset="-128"/>
              </a:rPr>
              <a:t>]</a:t>
            </a:r>
            <a:r>
              <a:rPr lang="ja-JP" altLang="ja-JP" sz="2400" dirty="0">
                <a:latin typeface="UD デジタル 教科書体 NK-R" panose="02020400000000000000" pitchFamily="18" charset="-128"/>
                <a:ea typeface="UD デジタル 教科書体 NK-R" panose="02020400000000000000" pitchFamily="18" charset="-128"/>
              </a:rPr>
              <a:t>のように、文を繋げましょう。そしてその文章の意味を言ってみましょう</a:t>
            </a:r>
            <a:r>
              <a:rPr lang="ja-JP" altLang="ja-JP" sz="2400" dirty="0" smtClean="0">
                <a:latin typeface="UD デジタル 教科書体 NK-R" panose="02020400000000000000" pitchFamily="18" charset="-128"/>
                <a:ea typeface="UD デジタル 教科書体 NK-R" panose="02020400000000000000" pitchFamily="18" charset="-128"/>
              </a:rPr>
              <a:t>。</a:t>
            </a:r>
            <a:endParaRPr lang="ko-KR" altLang="en-US" sz="2400" dirty="0">
              <a:latin typeface="UD デジタル 教科書体 NK-R" panose="02020400000000000000" pitchFamily="18" charset="-128"/>
              <a:ea typeface="NanumMyeongjo" panose="02020603020101020101" pitchFamily="18" charset="-127"/>
            </a:endParaRPr>
          </a:p>
        </p:txBody>
      </p:sp>
      <p:sp>
        <p:nvSpPr>
          <p:cNvPr id="16" name="タイトル 5"/>
          <p:cNvSpPr txBox="1">
            <a:spLocks/>
          </p:cNvSpPr>
          <p:nvPr/>
        </p:nvSpPr>
        <p:spPr>
          <a:xfrm>
            <a:off x="203200" y="1611628"/>
            <a:ext cx="5653903" cy="917388"/>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사과가 </a:t>
            </a:r>
            <a:r>
              <a:rPr lang="ko-KR" altLang="en-US" sz="2800" dirty="0">
                <a:solidFill>
                  <a:srgbClr val="FF0000"/>
                </a:solidFill>
                <a:latin typeface="NanumMyeongjo" panose="02020603020101020101" pitchFamily="18" charset="-127"/>
                <a:ea typeface="NanumMyeongjo" panose="02020603020101020101" pitchFamily="18" charset="-127"/>
              </a:rPr>
              <a:t>맛있</a:t>
            </a:r>
            <a:r>
              <a:rPr lang="ko-KR" altLang="en-US" sz="2800" strike="sngStrike" dirty="0">
                <a:latin typeface="NanumMyeongjo" panose="02020603020101020101" pitchFamily="18" charset="-127"/>
                <a:ea typeface="NanumMyeongjo" panose="02020603020101020101" pitchFamily="18" charset="-127"/>
              </a:rPr>
              <a:t>다</a:t>
            </a:r>
            <a:r>
              <a:rPr lang="ko-KR" altLang="en-US" sz="2800" dirty="0">
                <a:latin typeface="NanumMyeongjo" panose="02020603020101020101" pitchFamily="18" charset="-127"/>
                <a:ea typeface="NanumMyeongjo" panose="02020603020101020101" pitchFamily="18" charset="-127"/>
              </a:rPr>
              <a:t> </a:t>
            </a:r>
            <a:r>
              <a:rPr lang="en-US" altLang="ko-KR" sz="2800" dirty="0">
                <a:latin typeface="NanumMyeongjo" panose="02020603020101020101" pitchFamily="18" charset="-127"/>
                <a:ea typeface="NanumMyeongjo" panose="02020603020101020101" pitchFamily="18" charset="-127"/>
              </a:rPr>
              <a:t>+ </a:t>
            </a:r>
            <a:r>
              <a:rPr lang="ko-KR" altLang="en-US" sz="2800" strike="sngStrike" dirty="0">
                <a:latin typeface="NanumMyeongjo" panose="02020603020101020101" pitchFamily="18" charset="-127"/>
                <a:ea typeface="NanumMyeongjo" panose="02020603020101020101" pitchFamily="18" charset="-127"/>
              </a:rPr>
              <a:t>하</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조금 비싸다</a:t>
            </a:r>
            <a:endParaRPr lang="en-US" altLang="ko-KR" sz="2800" dirty="0">
              <a:latin typeface="NanumMyeongjo" panose="02020603020101020101" pitchFamily="18" charset="-127"/>
              <a:ea typeface="NanumMyeongjo" panose="02020603020101020101" pitchFamily="18" charset="-127"/>
            </a:endParaRPr>
          </a:p>
          <a:p>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リンゴが美味しい　＋　</a:t>
            </a:r>
            <a:r>
              <a:rPr lang="ja-JP" altLang="en-US" sz="2000" dirty="0">
                <a:solidFill>
                  <a:srgbClr val="FF0000"/>
                </a:solidFill>
                <a:latin typeface="UD デジタル 教科書体 NK-R" panose="02020400000000000000" pitchFamily="18" charset="-128"/>
                <a:ea typeface="UD デジタル 教科書体 NK-R" panose="02020400000000000000" pitchFamily="18" charset="-128"/>
              </a:rPr>
              <a:t>でも</a:t>
            </a: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　少し　</a:t>
            </a:r>
            <a:r>
              <a:rPr lang="en-US" altLang="ja-JP" sz="2000" dirty="0">
                <a:solidFill>
                  <a:srgbClr val="00B050"/>
                </a:solidFill>
                <a:latin typeface="UD デジタル 教科書体 NK-R" panose="02020400000000000000" pitchFamily="18" charset="-128"/>
                <a:ea typeface="UD デジタル 教科書体 NK-R" panose="02020400000000000000" pitchFamily="18" charset="-128"/>
              </a:rPr>
              <a:t>(</a:t>
            </a: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値段が</a:t>
            </a:r>
            <a:r>
              <a:rPr lang="en-US" altLang="ja-JP" sz="2000" dirty="0">
                <a:solidFill>
                  <a:srgbClr val="00B050"/>
                </a:solidFill>
                <a:latin typeface="UD デジタル 教科書体 NK-R" panose="02020400000000000000" pitchFamily="18" charset="-128"/>
                <a:ea typeface="UD デジタル 教科書体 NK-R" panose="02020400000000000000" pitchFamily="18" charset="-128"/>
              </a:rPr>
              <a:t>)</a:t>
            </a:r>
            <a:r>
              <a:rPr lang="ja-JP" altLang="en-US" sz="2000" dirty="0">
                <a:solidFill>
                  <a:srgbClr val="00B050"/>
                </a:solidFill>
                <a:latin typeface="UD デジタル 教科書体 NK-R" panose="02020400000000000000" pitchFamily="18" charset="-128"/>
                <a:ea typeface="UD デジタル 教科書体 NK-R" panose="02020400000000000000" pitchFamily="18" charset="-128"/>
              </a:rPr>
              <a:t>高い</a:t>
            </a:r>
            <a:endParaRPr lang="ko-KR" altLang="en-US" sz="2000" dirty="0">
              <a:solidFill>
                <a:srgbClr val="00B050"/>
              </a:solidFill>
              <a:latin typeface="UD デジタル 教科書体 NK-R" panose="02020400000000000000" pitchFamily="18" charset="-128"/>
              <a:ea typeface="NanumMyeongjo" panose="02020603020101020101" pitchFamily="18" charset="-127"/>
            </a:endParaRPr>
          </a:p>
        </p:txBody>
      </p:sp>
      <p:sp>
        <p:nvSpPr>
          <p:cNvPr id="14" name="タイトル 5"/>
          <p:cNvSpPr txBox="1">
            <a:spLocks/>
          </p:cNvSpPr>
          <p:nvPr/>
        </p:nvSpPr>
        <p:spPr>
          <a:xfrm>
            <a:off x="203200" y="3521165"/>
            <a:ext cx="5349102" cy="910792"/>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비가 </a:t>
            </a:r>
            <a:r>
              <a:rPr lang="ko-KR" altLang="en-US" sz="2800" dirty="0">
                <a:solidFill>
                  <a:srgbClr val="FF0000"/>
                </a:solidFill>
                <a:latin typeface="NanumMyeongjo" panose="02020603020101020101" pitchFamily="18" charset="-127"/>
                <a:ea typeface="NanumMyeongjo" panose="02020603020101020101" pitchFamily="18" charset="-127"/>
              </a:rPr>
              <a:t>오</a:t>
            </a:r>
            <a:r>
              <a:rPr lang="ko-KR" altLang="en-US" sz="2800" strike="sngStrike" dirty="0">
                <a:latin typeface="NanumMyeongjo" panose="02020603020101020101" pitchFamily="18" charset="-127"/>
                <a:ea typeface="NanumMyeongjo" panose="02020603020101020101" pitchFamily="18" charset="-127"/>
              </a:rPr>
              <a:t>다</a:t>
            </a:r>
            <a:r>
              <a:rPr lang="ko-KR" altLang="en-US" sz="2800" dirty="0">
                <a:latin typeface="NanumMyeongjo" panose="02020603020101020101" pitchFamily="18" charset="-127"/>
                <a:ea typeface="NanumMyeongjo" panose="02020603020101020101" pitchFamily="18" charset="-127"/>
              </a:rPr>
              <a:t> </a:t>
            </a:r>
            <a:r>
              <a:rPr lang="en-US" altLang="ko-KR" sz="2800" dirty="0">
                <a:latin typeface="NanumMyeongjo" panose="02020603020101020101" pitchFamily="18" charset="-127"/>
                <a:ea typeface="NanumMyeongjo" panose="02020603020101020101" pitchFamily="18" charset="-127"/>
              </a:rPr>
              <a:t>+ </a:t>
            </a:r>
            <a:r>
              <a:rPr lang="ko-KR" altLang="en-US" sz="2800" strike="sngStrike" dirty="0">
                <a:latin typeface="NanumMyeongjo" panose="02020603020101020101" pitchFamily="18" charset="-127"/>
                <a:ea typeface="NanumMyeongjo" panose="02020603020101020101" pitchFamily="18" charset="-127"/>
              </a:rPr>
              <a:t>하</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바람은 안 불다</a:t>
            </a:r>
            <a:endParaRPr lang="en-US" altLang="ko-KR" sz="2800" dirty="0">
              <a:latin typeface="NanumMyeongjo" panose="02020603020101020101" pitchFamily="18" charset="-127"/>
              <a:ea typeface="NanumMyeongjo" panose="02020603020101020101" pitchFamily="18" charset="-127"/>
            </a:endParaRPr>
          </a:p>
          <a:p>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雨が降る　　　＋　</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でも</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風邪は吹かない</a:t>
            </a:r>
            <a:endParaRPr lang="ko-KR" altLang="en-US" sz="2100" dirty="0">
              <a:solidFill>
                <a:srgbClr val="00B050"/>
              </a:solidFill>
              <a:latin typeface="UD デジタル 教科書体 NK-R" panose="02020400000000000000" pitchFamily="18" charset="-128"/>
              <a:ea typeface="NanumMyeongjo" panose="02020603020101020101" pitchFamily="18" charset="-127"/>
            </a:endParaRPr>
          </a:p>
        </p:txBody>
      </p:sp>
      <p:sp>
        <p:nvSpPr>
          <p:cNvPr id="15" name="タイトル 5"/>
          <p:cNvSpPr txBox="1">
            <a:spLocks/>
          </p:cNvSpPr>
          <p:nvPr/>
        </p:nvSpPr>
        <p:spPr>
          <a:xfrm>
            <a:off x="7047470" y="1534862"/>
            <a:ext cx="5469924" cy="917388"/>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사과가 맛있</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조금 비싸요</a:t>
            </a:r>
            <a:r>
              <a:rPr lang="en-US" altLang="ko-KR" sz="2800" dirty="0">
                <a:latin typeface="NanumMyeongjo" panose="02020603020101020101" pitchFamily="18" charset="-127"/>
                <a:ea typeface="NanumMyeongjo" panose="02020603020101020101" pitchFamily="18" charset="-127"/>
              </a:rPr>
              <a:t>.</a:t>
            </a:r>
          </a:p>
          <a:p>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リンゴは美味しい</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けど</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少し高いです。</a:t>
            </a:r>
            <a:endParaRPr lang="ko-KR" altLang="en-US" sz="2100" dirty="0">
              <a:solidFill>
                <a:srgbClr val="00B050"/>
              </a:solidFill>
              <a:latin typeface="UD デジタル 教科書体 NK-R" panose="02020400000000000000" pitchFamily="18" charset="-128"/>
              <a:ea typeface="NanumMyeongjo" panose="02020603020101020101" pitchFamily="18" charset="-127"/>
            </a:endParaRPr>
          </a:p>
        </p:txBody>
      </p:sp>
      <p:sp>
        <p:nvSpPr>
          <p:cNvPr id="17" name="タイトル 5"/>
          <p:cNvSpPr txBox="1">
            <a:spLocks/>
          </p:cNvSpPr>
          <p:nvPr/>
        </p:nvSpPr>
        <p:spPr>
          <a:xfrm>
            <a:off x="6948615" y="3521165"/>
            <a:ext cx="5469925" cy="910792"/>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NanumMyeongjo" panose="02020603020101020101" pitchFamily="18" charset="-127"/>
                <a:ea typeface="NanumMyeongjo" panose="02020603020101020101" pitchFamily="18" charset="-127"/>
              </a:rPr>
              <a:t>비가 오</a:t>
            </a:r>
            <a:r>
              <a:rPr lang="ko-KR" altLang="en-US" sz="2800" dirty="0">
                <a:solidFill>
                  <a:srgbClr val="FF0000"/>
                </a:solidFill>
                <a:latin typeface="NanumMyeongjo" panose="02020603020101020101" pitchFamily="18" charset="-127"/>
                <a:ea typeface="NanumMyeongjo" panose="02020603020101020101" pitchFamily="18" charset="-127"/>
              </a:rPr>
              <a:t>지만</a:t>
            </a:r>
            <a:r>
              <a:rPr lang="ko-KR" altLang="en-US" sz="2800" dirty="0">
                <a:latin typeface="NanumMyeongjo" panose="02020603020101020101" pitchFamily="18" charset="-127"/>
                <a:ea typeface="NanumMyeongjo" panose="02020603020101020101" pitchFamily="18" charset="-127"/>
              </a:rPr>
              <a:t> 바람은 안 불어요</a:t>
            </a:r>
            <a:r>
              <a:rPr lang="en-US" altLang="ko-KR" sz="2800" dirty="0">
                <a:latin typeface="NanumMyeongjo" panose="02020603020101020101" pitchFamily="18" charset="-127"/>
                <a:ea typeface="NanumMyeongjo" panose="02020603020101020101" pitchFamily="18" charset="-127"/>
              </a:rPr>
              <a:t>.</a:t>
            </a:r>
          </a:p>
          <a:p>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雨は降っている</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風は吹いていないです</a:t>
            </a:r>
            <a:r>
              <a:rPr lang="en-US" altLang="ja-JP" sz="2100" dirty="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100" dirty="0">
              <a:solidFill>
                <a:srgbClr val="00B050"/>
              </a:solidFill>
              <a:latin typeface="UD デジタル 教科書体 NK-R" panose="02020400000000000000" pitchFamily="18" charset="-128"/>
              <a:ea typeface="NanumMyeongjo" panose="02020603020101020101" pitchFamily="18" charset="-127"/>
            </a:endParaRPr>
          </a:p>
        </p:txBody>
      </p:sp>
      <p:cxnSp>
        <p:nvCxnSpPr>
          <p:cNvPr id="5" name="直線矢印コネクタ 4"/>
          <p:cNvCxnSpPr/>
          <p:nvPr/>
        </p:nvCxnSpPr>
        <p:spPr>
          <a:xfrm>
            <a:off x="5671360" y="1935500"/>
            <a:ext cx="13180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5729416" y="3832654"/>
            <a:ext cx="1031788" cy="41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658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anim calcmode="lin" valueType="num">
                                      <p:cBhvr additive="base">
                                        <p:cTn id="11"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 calcmode="lin" valueType="num">
                                      <p:cBhvr additive="base">
                                        <p:cTn id="2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5">
                                            <p:txEl>
                                              <p:pRg st="1" end="1"/>
                                            </p:txEl>
                                          </p:spTgt>
                                        </p:tgtEl>
                                        <p:attrNameLst>
                                          <p:attrName>style.visibility</p:attrName>
                                        </p:attrNameLst>
                                      </p:cBhvr>
                                      <p:to>
                                        <p:strVal val="visible"/>
                                      </p:to>
                                    </p:set>
                                    <p:anim calcmode="lin" valueType="num">
                                      <p:cBhvr additive="base">
                                        <p:cTn id="27"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 calcmode="lin" valueType="num">
                                      <p:cBhvr additive="base">
                                        <p:cTn id="3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4">
                                            <p:txEl>
                                              <p:pRg st="1" end="1"/>
                                            </p:txEl>
                                          </p:spTgt>
                                        </p:tgtEl>
                                        <p:attrNameLst>
                                          <p:attrName>style.visibility</p:attrName>
                                        </p:attrNameLst>
                                      </p:cBhvr>
                                      <p:to>
                                        <p:strVal val="visible"/>
                                      </p:to>
                                    </p:set>
                                    <p:anim calcmode="lin" valueType="num">
                                      <p:cBhvr additive="base">
                                        <p:cTn id="3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7">
                                            <p:txEl>
                                              <p:pRg st="1" end="1"/>
                                            </p:txEl>
                                          </p:spTgt>
                                        </p:tgtEl>
                                        <p:attrNameLst>
                                          <p:attrName>style.visibility</p:attrName>
                                        </p:attrNameLst>
                                      </p:cBhvr>
                                      <p:to>
                                        <p:strVal val="visible"/>
                                      </p:to>
                                    </p:set>
                                    <p:anim calcmode="lin" valueType="num">
                                      <p:cBhvr additive="base">
                                        <p:cTn id="53"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55843"/>
            <a:ext cx="10515600" cy="629957"/>
          </a:xfrm>
        </p:spPr>
        <p:txBody>
          <a:bodyPr>
            <a:normAutofit/>
          </a:bodyPr>
          <a:lstStyle/>
          <a:p>
            <a:endParaRPr lang="ko-KR" altLang="en-US" sz="2000" dirty="0">
              <a:latin typeface="나눔명조" panose="02020603020101020101" pitchFamily="18" charset="-127"/>
              <a:ea typeface="나눔명조" panose="02020603020101020101" pitchFamily="18" charset="-127"/>
            </a:endParaRPr>
          </a:p>
        </p:txBody>
      </p:sp>
      <p:sp>
        <p:nvSpPr>
          <p:cNvPr id="23" name="タイトル 5"/>
          <p:cNvSpPr txBox="1">
            <a:spLocks/>
          </p:cNvSpPr>
          <p:nvPr/>
        </p:nvSpPr>
        <p:spPr>
          <a:xfrm>
            <a:off x="49298" y="747023"/>
            <a:ext cx="6859501" cy="5898407"/>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ja-JP" altLang="en-US" sz="1600" dirty="0">
                <a:latin typeface="나눔명조" panose="02020603020101020101" pitchFamily="18" charset="-127"/>
                <a:ea typeface="나눔명조" panose="02020603020101020101" pitchFamily="18" charset="-127"/>
              </a:rPr>
              <a:t>①</a:t>
            </a:r>
            <a:r>
              <a:rPr lang="ko-KR" altLang="en-US" sz="2200" dirty="0">
                <a:latin typeface="나눔명조" panose="02020603020101020101" pitchFamily="18" charset="-127"/>
                <a:ea typeface="나눔명조" panose="02020603020101020101" pitchFamily="18" charset="-127"/>
              </a:rPr>
              <a:t>저 식당은 </a:t>
            </a:r>
            <a:r>
              <a:rPr lang="ko-KR" altLang="en-US" sz="2200" dirty="0">
                <a:solidFill>
                  <a:srgbClr val="FF0000"/>
                </a:solidFill>
                <a:latin typeface="나눔명조" panose="02020603020101020101" pitchFamily="18" charset="-127"/>
                <a:ea typeface="나눔명조" panose="02020603020101020101" pitchFamily="18" charset="-127"/>
              </a:rPr>
              <a:t>싸</a:t>
            </a:r>
            <a:r>
              <a:rPr lang="ko-KR" altLang="en-US" sz="2200" dirty="0">
                <a:latin typeface="나눔명조" panose="02020603020101020101" pitchFamily="18" charset="-127"/>
                <a:ea typeface="나눔명조" panose="02020603020101020101" pitchFamily="18" charset="-127"/>
              </a:rPr>
              <a:t>다 </a:t>
            </a:r>
            <a:r>
              <a:rPr lang="en-US" altLang="ko-KR" sz="2200" dirty="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하</a:t>
            </a:r>
            <a:r>
              <a:rPr lang="ko-KR" altLang="en-US" sz="2200" dirty="0">
                <a:solidFill>
                  <a:srgbClr val="FF0000"/>
                </a:solidFill>
                <a:latin typeface="나눔명조" panose="02020603020101020101" pitchFamily="18" charset="-127"/>
                <a:ea typeface="나눔명조" panose="02020603020101020101" pitchFamily="18" charset="-127"/>
              </a:rPr>
              <a:t>지만</a:t>
            </a:r>
            <a:r>
              <a:rPr lang="ko-KR" altLang="en-US" sz="2200" dirty="0">
                <a:latin typeface="나눔명조" panose="02020603020101020101" pitchFamily="18" charset="-127"/>
                <a:ea typeface="나눔명조" panose="02020603020101020101" pitchFamily="18" charset="-127"/>
              </a:rPr>
              <a:t> 맛있다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20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あの食堂は安い　　＋　でも　</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美味しい</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1600" dirty="0">
                <a:latin typeface="나눔명조" panose="02020603020101020101" pitchFamily="18" charset="-127"/>
                <a:ea typeface="나눔명조" panose="02020603020101020101" pitchFamily="18" charset="-127"/>
              </a:rPr>
              <a:t>②</a:t>
            </a:r>
            <a:r>
              <a:rPr lang="ko-KR" altLang="en-US" sz="2200" dirty="0">
                <a:latin typeface="나눔명조" panose="02020603020101020101" pitchFamily="18" charset="-127"/>
                <a:ea typeface="나눔명조" panose="02020603020101020101" pitchFamily="18" charset="-127"/>
              </a:rPr>
              <a:t>저는 김치를 </a:t>
            </a:r>
            <a:r>
              <a:rPr lang="ko-KR" altLang="en-US" sz="2200" dirty="0" smtClean="0">
                <a:solidFill>
                  <a:srgbClr val="FF0000"/>
                </a:solidFill>
                <a:latin typeface="나눔명조" panose="02020603020101020101" pitchFamily="18" charset="-127"/>
                <a:ea typeface="나눔명조" panose="02020603020101020101" pitchFamily="18" charset="-127"/>
              </a:rPr>
              <a:t>좋아하</a:t>
            </a:r>
            <a:r>
              <a:rPr lang="ko-KR" altLang="en-US" sz="2200" dirty="0" smtClean="0">
                <a:latin typeface="나눔명조" panose="02020603020101020101" pitchFamily="18" charset="-127"/>
                <a:ea typeface="나눔명조" panose="02020603020101020101" pitchFamily="18" charset="-127"/>
              </a:rPr>
              <a:t>다</a:t>
            </a:r>
            <a:r>
              <a:rPr lang="en-US" altLang="ko-KR" sz="2200" dirty="0" smtClean="0">
                <a:latin typeface="나눔명조" panose="02020603020101020101" pitchFamily="18" charset="-127"/>
                <a:ea typeface="나눔명조" panose="02020603020101020101" pitchFamily="18" charset="-127"/>
              </a:rPr>
              <a:t>+</a:t>
            </a:r>
            <a:r>
              <a:rPr lang="ko-KR" altLang="en-US" sz="2200" dirty="0" smtClean="0">
                <a:latin typeface="나눔명조" panose="02020603020101020101" pitchFamily="18" charset="-127"/>
                <a:ea typeface="나눔명조" panose="02020603020101020101" pitchFamily="18" charset="-127"/>
              </a:rPr>
              <a:t>하</a:t>
            </a:r>
            <a:r>
              <a:rPr lang="ko-KR" altLang="en-US" sz="2200" dirty="0" smtClean="0">
                <a:solidFill>
                  <a:srgbClr val="FF0000"/>
                </a:solidFill>
                <a:latin typeface="나눔명조" panose="02020603020101020101" pitchFamily="18" charset="-127"/>
                <a:ea typeface="나눔명조" panose="02020603020101020101" pitchFamily="18" charset="-127"/>
              </a:rPr>
              <a:t>지만</a:t>
            </a:r>
            <a:r>
              <a:rPr lang="en-US" altLang="ko-KR" sz="2200" dirty="0" smtClean="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동생은 안 좋아하다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18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私はキムチが好きだ　＋　でも　妹は好きじゃない</a:t>
            </a:r>
            <a:endParaRPr lang="ko-KR" altLang="en-US" sz="1800" dirty="0">
              <a:solidFill>
                <a:srgbClr val="00B050"/>
              </a:solidFill>
              <a:latin typeface="UD デジタル 教科書体 NK-R" panose="02020400000000000000" pitchFamily="18" charset="-128"/>
              <a:ea typeface="나눔명조" panose="02020603020101020101" pitchFamily="18" charset="-127"/>
            </a:endParaRPr>
          </a:p>
          <a:p>
            <a:pPr>
              <a:lnSpc>
                <a:spcPct val="150000"/>
              </a:lnSpc>
            </a:pPr>
            <a:r>
              <a:rPr lang="ja-JP" altLang="en-US" sz="1600" dirty="0">
                <a:latin typeface="나눔명조" panose="02020603020101020101" pitchFamily="18" charset="-127"/>
                <a:ea typeface="나눔명조" panose="02020603020101020101" pitchFamily="18" charset="-127"/>
              </a:rPr>
              <a:t>③</a:t>
            </a:r>
            <a:r>
              <a:rPr lang="ko-KR" altLang="en-US" sz="2200" dirty="0">
                <a:latin typeface="나눔명조" panose="02020603020101020101" pitchFamily="18" charset="-127"/>
                <a:ea typeface="나눔명조" panose="02020603020101020101" pitchFamily="18" charset="-127"/>
              </a:rPr>
              <a:t>여기는 비가 </a:t>
            </a:r>
            <a:r>
              <a:rPr lang="ko-KR" altLang="en-US" sz="2200" dirty="0">
                <a:solidFill>
                  <a:srgbClr val="FF0000"/>
                </a:solidFill>
                <a:latin typeface="나눔명조" panose="02020603020101020101" pitchFamily="18" charset="-127"/>
                <a:ea typeface="나눔명조" panose="02020603020101020101" pitchFamily="18" charset="-127"/>
              </a:rPr>
              <a:t>오</a:t>
            </a:r>
            <a:r>
              <a:rPr lang="ko-KR" altLang="en-US" sz="2200" dirty="0">
                <a:latin typeface="나눔명조" panose="02020603020101020101" pitchFamily="18" charset="-127"/>
                <a:ea typeface="나눔명조" panose="02020603020101020101" pitchFamily="18" charset="-127"/>
              </a:rPr>
              <a:t>다 </a:t>
            </a:r>
            <a:r>
              <a:rPr lang="en-US" altLang="ko-KR" sz="2200" dirty="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하</a:t>
            </a:r>
            <a:r>
              <a:rPr lang="ko-KR" altLang="en-US" sz="2200" dirty="0">
                <a:solidFill>
                  <a:srgbClr val="FF0000"/>
                </a:solidFill>
                <a:latin typeface="나눔명조" panose="02020603020101020101" pitchFamily="18" charset="-127"/>
                <a:ea typeface="나눔명조" panose="02020603020101020101" pitchFamily="18" charset="-127"/>
              </a:rPr>
              <a:t>지만</a:t>
            </a:r>
            <a:r>
              <a:rPr lang="ko-KR" altLang="en-US" sz="2200" dirty="0">
                <a:latin typeface="나눔명조" panose="02020603020101020101" pitchFamily="18" charset="-127"/>
                <a:ea typeface="나눔명조" panose="02020603020101020101" pitchFamily="18" charset="-127"/>
              </a:rPr>
              <a:t> 저기는 안 오다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18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ここは雨が降る　＋　でも　あそこは　</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降らない</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1600" dirty="0">
                <a:latin typeface="나눔명조" panose="02020603020101020101" pitchFamily="18" charset="-127"/>
                <a:ea typeface="나눔명조" panose="02020603020101020101" pitchFamily="18" charset="-127"/>
              </a:rPr>
              <a:t>④</a:t>
            </a:r>
            <a:r>
              <a:rPr lang="ko-KR" altLang="en-US" sz="2200" dirty="0">
                <a:latin typeface="나눔명조" panose="02020603020101020101" pitchFamily="18" charset="-127"/>
                <a:ea typeface="나눔명조" panose="02020603020101020101" pitchFamily="18" charset="-127"/>
              </a:rPr>
              <a:t>어제는 </a:t>
            </a:r>
            <a:r>
              <a:rPr lang="ko-KR" altLang="en-US" sz="2200" dirty="0">
                <a:solidFill>
                  <a:srgbClr val="FF0000"/>
                </a:solidFill>
                <a:latin typeface="나눔명조" panose="02020603020101020101" pitchFamily="18" charset="-127"/>
                <a:ea typeface="나눔명조" panose="02020603020101020101" pitchFamily="18" charset="-127"/>
              </a:rPr>
              <a:t>더웠</a:t>
            </a:r>
            <a:r>
              <a:rPr lang="ko-KR" altLang="en-US" sz="2200" dirty="0">
                <a:latin typeface="나눔명조" panose="02020603020101020101" pitchFamily="18" charset="-127"/>
                <a:ea typeface="나눔명조" panose="02020603020101020101" pitchFamily="18" charset="-127"/>
              </a:rPr>
              <a:t>다 </a:t>
            </a:r>
            <a:r>
              <a:rPr lang="en-US" altLang="ko-KR" sz="2200" dirty="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하</a:t>
            </a:r>
            <a:r>
              <a:rPr lang="ko-KR" altLang="en-US" sz="2200" dirty="0">
                <a:solidFill>
                  <a:srgbClr val="FF0000"/>
                </a:solidFill>
                <a:latin typeface="나눔명조" panose="02020603020101020101" pitchFamily="18" charset="-127"/>
                <a:ea typeface="나눔명조" panose="02020603020101020101" pitchFamily="18" charset="-127"/>
              </a:rPr>
              <a:t>지만</a:t>
            </a:r>
            <a:r>
              <a:rPr lang="ko-KR" altLang="en-US" sz="2200" dirty="0">
                <a:latin typeface="나눔명조" panose="02020603020101020101" pitchFamily="18" charset="-127"/>
                <a:ea typeface="나눔명조" panose="02020603020101020101" pitchFamily="18" charset="-127"/>
              </a:rPr>
              <a:t> 오늘은 안 덥다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18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昨日は暑かった　＋　でも　今日は　暑く</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ない</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1600" dirty="0">
                <a:latin typeface="나눔명조" panose="02020603020101020101" pitchFamily="18" charset="-127"/>
                <a:ea typeface="나눔명조" panose="02020603020101020101" pitchFamily="18" charset="-127"/>
              </a:rPr>
              <a:t>⑤</a:t>
            </a:r>
            <a:r>
              <a:rPr lang="ko-KR" altLang="en-US" sz="2200" dirty="0">
                <a:latin typeface="나눔명조" panose="02020603020101020101" pitchFamily="18" charset="-127"/>
                <a:ea typeface="나눔명조" panose="02020603020101020101" pitchFamily="18" charset="-127"/>
              </a:rPr>
              <a:t>작년에는 사과가 </a:t>
            </a:r>
            <a:r>
              <a:rPr lang="ko-KR" altLang="en-US" sz="2200" dirty="0">
                <a:solidFill>
                  <a:srgbClr val="FF0000"/>
                </a:solidFill>
                <a:latin typeface="나눔명조" panose="02020603020101020101" pitchFamily="18" charset="-127"/>
                <a:ea typeface="나눔명조" panose="02020603020101020101" pitchFamily="18" charset="-127"/>
              </a:rPr>
              <a:t>비쌌</a:t>
            </a:r>
            <a:r>
              <a:rPr lang="ko-KR" altLang="en-US" sz="2200" dirty="0">
                <a:latin typeface="나눔명조" panose="02020603020101020101" pitchFamily="18" charset="-127"/>
                <a:ea typeface="나눔명조" panose="02020603020101020101" pitchFamily="18" charset="-127"/>
              </a:rPr>
              <a:t>다 </a:t>
            </a:r>
            <a:r>
              <a:rPr lang="en-US" altLang="ko-KR" sz="2200" dirty="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하</a:t>
            </a:r>
            <a:r>
              <a:rPr lang="ko-KR" altLang="en-US" sz="2200" dirty="0">
                <a:solidFill>
                  <a:srgbClr val="FF0000"/>
                </a:solidFill>
                <a:latin typeface="나눔명조" panose="02020603020101020101" pitchFamily="18" charset="-127"/>
                <a:ea typeface="나눔명조" panose="02020603020101020101" pitchFamily="18" charset="-127"/>
              </a:rPr>
              <a:t>지만</a:t>
            </a:r>
            <a:r>
              <a:rPr lang="ko-KR" altLang="en-US" sz="2200" dirty="0">
                <a:latin typeface="나눔명조" panose="02020603020101020101" pitchFamily="18" charset="-127"/>
                <a:ea typeface="나눔명조" panose="02020603020101020101" pitchFamily="18" charset="-127"/>
              </a:rPr>
              <a:t> 올해는 싸다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18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去年はリンガが高かった　＋　でも　今年は　安い</a:t>
            </a:r>
            <a:endParaRPr lang="ko-KR" altLang="en-US" sz="1800" dirty="0">
              <a:solidFill>
                <a:srgbClr val="00B050"/>
              </a:solidFill>
              <a:latin typeface="UD デジタル 教科書体 NK-R" panose="02020400000000000000" pitchFamily="18" charset="-128"/>
              <a:ea typeface="나눔명조" panose="02020603020101020101" pitchFamily="18" charset="-127"/>
            </a:endParaRPr>
          </a:p>
          <a:p>
            <a:pPr>
              <a:lnSpc>
                <a:spcPct val="150000"/>
              </a:lnSpc>
            </a:pPr>
            <a:r>
              <a:rPr lang="ja-JP" altLang="en-US" sz="1600" dirty="0">
                <a:latin typeface="나눔명조" panose="02020603020101020101" pitchFamily="18" charset="-127"/>
                <a:ea typeface="나눔명조" panose="02020603020101020101" pitchFamily="18" charset="-127"/>
              </a:rPr>
              <a:t>⑥</a:t>
            </a:r>
            <a:r>
              <a:rPr lang="ko-KR" altLang="en-US" sz="2200" dirty="0">
                <a:latin typeface="나눔명조" panose="02020603020101020101" pitchFamily="18" charset="-127"/>
                <a:ea typeface="나눔명조" panose="02020603020101020101" pitchFamily="18" charset="-127"/>
              </a:rPr>
              <a:t>중간시험은 </a:t>
            </a:r>
            <a:r>
              <a:rPr lang="ko-KR" altLang="en-US" sz="2200" dirty="0" smtClean="0">
                <a:solidFill>
                  <a:srgbClr val="FF0000"/>
                </a:solidFill>
                <a:latin typeface="나눔명조" panose="02020603020101020101" pitchFamily="18" charset="-127"/>
                <a:ea typeface="나눔명조" panose="02020603020101020101" pitchFamily="18" charset="-127"/>
              </a:rPr>
              <a:t>어려웠</a:t>
            </a:r>
            <a:r>
              <a:rPr lang="ko-KR" altLang="en-US" sz="2200" dirty="0" smtClean="0">
                <a:latin typeface="나눔명조" panose="02020603020101020101" pitchFamily="18" charset="-127"/>
                <a:ea typeface="나눔명조" panose="02020603020101020101" pitchFamily="18" charset="-127"/>
              </a:rPr>
              <a:t>다</a:t>
            </a:r>
            <a:r>
              <a:rPr lang="en-US" altLang="ko-KR" sz="2200" dirty="0" smtClean="0">
                <a:latin typeface="나눔명조" panose="02020603020101020101" pitchFamily="18" charset="-127"/>
                <a:ea typeface="나눔명조" panose="02020603020101020101" pitchFamily="18" charset="-127"/>
              </a:rPr>
              <a:t>+</a:t>
            </a:r>
            <a:r>
              <a:rPr lang="ko-KR" altLang="en-US" sz="2200" dirty="0" smtClean="0">
                <a:latin typeface="나눔명조" panose="02020603020101020101" pitchFamily="18" charset="-127"/>
                <a:ea typeface="나눔명조" panose="02020603020101020101" pitchFamily="18" charset="-127"/>
              </a:rPr>
              <a:t>하</a:t>
            </a:r>
            <a:r>
              <a:rPr lang="ko-KR" altLang="en-US" sz="2200" dirty="0" smtClean="0">
                <a:solidFill>
                  <a:srgbClr val="FF0000"/>
                </a:solidFill>
                <a:latin typeface="나눔명조" panose="02020603020101020101" pitchFamily="18" charset="-127"/>
                <a:ea typeface="나눔명조" panose="02020603020101020101" pitchFamily="18" charset="-127"/>
              </a:rPr>
              <a:t>지만</a:t>
            </a:r>
            <a:r>
              <a:rPr lang="ko-KR" altLang="en-US" sz="2200" dirty="0" smtClean="0">
                <a:latin typeface="나눔명조" panose="02020603020101020101" pitchFamily="18" charset="-127"/>
                <a:ea typeface="나눔명조" panose="02020603020101020101" pitchFamily="18" charset="-127"/>
              </a:rPr>
              <a:t> </a:t>
            </a:r>
            <a:r>
              <a:rPr lang="ko-KR" altLang="en-US" sz="2200" dirty="0">
                <a:latin typeface="나눔명조" panose="02020603020101020101" pitchFamily="18" charset="-127"/>
                <a:ea typeface="나눔명조" panose="02020603020101020101" pitchFamily="18" charset="-127"/>
              </a:rPr>
              <a:t>기말시험은 쉽다</a:t>
            </a:r>
            <a:endParaRPr lang="en-US" altLang="ko-KR" sz="2200" dirty="0">
              <a:latin typeface="나눔명조" panose="02020603020101020101" pitchFamily="18" charset="-127"/>
              <a:ea typeface="나눔명조" panose="02020603020101020101" pitchFamily="18" charset="-127"/>
            </a:endParaRPr>
          </a:p>
          <a:p>
            <a:pPr>
              <a:lnSpc>
                <a:spcPct val="150000"/>
              </a:lnSpc>
            </a:pPr>
            <a:r>
              <a:rPr lang="ja-JP" altLang="en-US" sz="1800" dirty="0">
                <a:solidFill>
                  <a:srgbClr val="00B050"/>
                </a:solidFill>
                <a:latin typeface="나눔명조"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中間テストは難しかった　＋でも期末テストは</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安い</a:t>
            </a:r>
            <a:endParaRPr lang="ko-KR" altLang="en-US" sz="1800" dirty="0">
              <a:solidFill>
                <a:srgbClr val="00B050"/>
              </a:solidFill>
              <a:latin typeface="UD デジタル 教科書体 NK-R" panose="02020400000000000000" pitchFamily="18" charset="-128"/>
              <a:ea typeface="NanumMyeongjo" panose="02020603020101020101" pitchFamily="18" charset="-127"/>
            </a:endParaRPr>
          </a:p>
        </p:txBody>
      </p:sp>
      <p:sp>
        <p:nvSpPr>
          <p:cNvPr id="29" name="タイトル 5"/>
          <p:cNvSpPr txBox="1">
            <a:spLocks/>
          </p:cNvSpPr>
          <p:nvPr/>
        </p:nvSpPr>
        <p:spPr>
          <a:xfrm>
            <a:off x="6473370" y="747023"/>
            <a:ext cx="5715083" cy="5898407"/>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ko-KR" altLang="en-US" sz="2200" dirty="0">
                <a:latin typeface="NanumMyeongjo" panose="02020603020101020101" pitchFamily="18" charset="-127"/>
                <a:ea typeface="NanumMyeongjo" panose="02020603020101020101" pitchFamily="18" charset="-127"/>
              </a:rPr>
              <a:t>저 식당은 싸</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맛있어요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2200" dirty="0">
                <a:solidFill>
                  <a:srgbClr val="00B050"/>
                </a:solidFill>
                <a:latin typeface="NanumMyeongjo" panose="02020603020101020101" pitchFamily="18" charset="-127"/>
                <a:ea typeface="HG正楷書体-PRO" panose="03000600000000000000" pitchFamily="66" charset="-128"/>
              </a:rPr>
              <a:t>　</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あの食堂は安い</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けど</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美味しいです</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en-US" sz="2200" dirty="0">
                <a:latin typeface="NanumMyeongjo" panose="02020603020101020101" pitchFamily="18" charset="-127"/>
                <a:ea typeface="NanumMyeongjo" panose="02020603020101020101" pitchFamily="18" charset="-127"/>
              </a:rPr>
              <a:t>저는 김치를 좋아하</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동생은 안 좋아해요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私はキムチが好きだ</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妹は好きじゃないです</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en-US" sz="2200" dirty="0">
                <a:latin typeface="NanumMyeongjo" panose="02020603020101020101" pitchFamily="18" charset="-127"/>
                <a:ea typeface="NanumMyeongjo" panose="02020603020101020101" pitchFamily="18" charset="-127"/>
              </a:rPr>
              <a:t>여기는 비가 오</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저기는 안 와요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ここは雨が降っている</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あそこは降っていない</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です</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en-US" sz="2200" dirty="0">
                <a:latin typeface="NanumMyeongjo" panose="02020603020101020101" pitchFamily="18" charset="-127"/>
                <a:ea typeface="NanumMyeongjo" panose="02020603020101020101" pitchFamily="18" charset="-127"/>
              </a:rPr>
              <a:t>어제는 더웠</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오늘은 안 더워요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昨日は暑かった</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今日は扱ないです。</a:t>
            </a:r>
            <a:endParaRPr lang="ko-KR" altLang="en-US" sz="1800" dirty="0">
              <a:solidFill>
                <a:srgbClr val="00B050"/>
              </a:solidFill>
              <a:latin typeface="UD デジタル 教科書体 NK-R" panose="02020400000000000000" pitchFamily="18" charset="-128"/>
              <a:ea typeface="NanumMyeongjo" panose="02020603020101020101" pitchFamily="18" charset="-127"/>
            </a:endParaRPr>
          </a:p>
          <a:p>
            <a:pPr>
              <a:lnSpc>
                <a:spcPct val="150000"/>
              </a:lnSpc>
            </a:pPr>
            <a:r>
              <a:rPr lang="ko-KR" altLang="en-US" sz="2200" dirty="0">
                <a:latin typeface="NanumMyeongjo" panose="02020603020101020101" pitchFamily="18" charset="-127"/>
                <a:ea typeface="NanumMyeongjo" panose="02020603020101020101" pitchFamily="18" charset="-127"/>
              </a:rPr>
              <a:t>작년에는 사과가 비쌌</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올해는 싸요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去年はリンゴが高かった</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今年は安いです</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en-US" altLang="ja-JP" sz="1800" dirty="0" smtClean="0">
              <a:solidFill>
                <a:srgbClr val="00B050"/>
              </a:solidFill>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en-US" sz="2200" dirty="0">
                <a:latin typeface="NanumMyeongjo" panose="02020603020101020101" pitchFamily="18" charset="-127"/>
                <a:ea typeface="NanumMyeongjo" panose="02020603020101020101" pitchFamily="18" charset="-127"/>
              </a:rPr>
              <a:t>중간 시험은 어려웠</a:t>
            </a:r>
            <a:r>
              <a:rPr lang="ko-KR" altLang="en-US" sz="2200" dirty="0">
                <a:solidFill>
                  <a:srgbClr val="FF0000"/>
                </a:solidFill>
                <a:latin typeface="NanumMyeongjo" panose="02020603020101020101" pitchFamily="18" charset="-127"/>
                <a:ea typeface="NanumMyeongjo" panose="02020603020101020101" pitchFamily="18" charset="-127"/>
              </a:rPr>
              <a:t>지만</a:t>
            </a:r>
            <a:r>
              <a:rPr lang="ko-KR" altLang="en-US" sz="2200" dirty="0">
                <a:latin typeface="NanumMyeongjo" panose="02020603020101020101" pitchFamily="18" charset="-127"/>
                <a:ea typeface="NanumMyeongjo" panose="02020603020101020101" pitchFamily="18" charset="-127"/>
              </a:rPr>
              <a:t> 기말시험은 쉬워요</a:t>
            </a:r>
            <a:r>
              <a:rPr lang="en-US" altLang="ko-KR" sz="2200" dirty="0">
                <a:latin typeface="NanumMyeongjo" panose="02020603020101020101" pitchFamily="18" charset="-127"/>
                <a:ea typeface="NanumMyeongjo" panose="02020603020101020101" pitchFamily="18" charset="-127"/>
              </a:rPr>
              <a:t>.</a:t>
            </a:r>
          </a:p>
          <a:p>
            <a:pPr>
              <a:lnSpc>
                <a:spcPct val="150000"/>
              </a:lnSpc>
            </a:pP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　中間テストは難しかった</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が</a:t>
            </a:r>
            <a:r>
              <a:rPr lang="ja-JP" altLang="en-US" sz="1800" dirty="0">
                <a:solidFill>
                  <a:srgbClr val="00B050"/>
                </a:solidFill>
                <a:latin typeface="UD デジタル 教科書体 NK-R" panose="02020400000000000000" pitchFamily="18" charset="-128"/>
                <a:ea typeface="UD デジタル 教科書体 NK-R" panose="02020400000000000000" pitchFamily="18" charset="-128"/>
              </a:rPr>
              <a:t>期末テストは安いです</a:t>
            </a:r>
            <a:r>
              <a:rPr lang="ja-JP" altLang="en-US" sz="1800" dirty="0" smtClean="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1800" dirty="0">
              <a:solidFill>
                <a:srgbClr val="00B050"/>
              </a:solidFill>
              <a:latin typeface="UD デジタル 教科書体 NK-R" panose="02020400000000000000" pitchFamily="18" charset="-128"/>
              <a:ea typeface="NanumMyeongjo" panose="02020603020101020101" pitchFamily="18" charset="-127"/>
            </a:endParaRPr>
          </a:p>
        </p:txBody>
      </p:sp>
    </p:spTree>
    <p:extLst>
      <p:ext uri="{BB962C8B-B14F-4D97-AF65-F5344CB8AC3E}">
        <p14:creationId xmlns:p14="http://schemas.microsoft.com/office/powerpoint/2010/main" val="279005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xEl>
                                              <p:pRg st="0" end="0"/>
                                            </p:txEl>
                                          </p:spTgt>
                                        </p:tgtEl>
                                        <p:attrNameLst>
                                          <p:attrName>style.visibility</p:attrName>
                                        </p:attrNameLst>
                                      </p:cBhvr>
                                      <p:to>
                                        <p:strVal val="visible"/>
                                      </p:to>
                                    </p:set>
                                    <p:anim calcmode="lin" valueType="num">
                                      <p:cBhvr additive="base">
                                        <p:cTn id="13"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3">
                                            <p:txEl>
                                              <p:pRg st="1" end="1"/>
                                            </p:txEl>
                                          </p:spTgt>
                                        </p:tgtEl>
                                        <p:attrNameLst>
                                          <p:attrName>style.visibility</p:attrName>
                                        </p:attrNameLst>
                                      </p:cBhvr>
                                      <p:to>
                                        <p:strVal val="visible"/>
                                      </p:to>
                                    </p:set>
                                    <p:anim calcmode="lin" valueType="num">
                                      <p:cBhvr additive="base">
                                        <p:cTn id="17" dur="500" fill="hold"/>
                                        <p:tgtEl>
                                          <p:spTgt spid="2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3">
                                            <p:txEl>
                                              <p:pRg st="2" end="2"/>
                                            </p:txEl>
                                          </p:spTgt>
                                        </p:tgtEl>
                                        <p:attrNameLst>
                                          <p:attrName>style.visibility</p:attrName>
                                        </p:attrNameLst>
                                      </p:cBhvr>
                                      <p:to>
                                        <p:strVal val="visible"/>
                                      </p:to>
                                    </p:set>
                                    <p:anim calcmode="lin" valueType="num">
                                      <p:cBhvr additive="base">
                                        <p:cTn id="21" dur="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3">
                                            <p:txEl>
                                              <p:pRg st="3" end="3"/>
                                            </p:txEl>
                                          </p:spTgt>
                                        </p:tgtEl>
                                        <p:attrNameLst>
                                          <p:attrName>style.visibility</p:attrName>
                                        </p:attrNameLst>
                                      </p:cBhvr>
                                      <p:to>
                                        <p:strVal val="visible"/>
                                      </p:to>
                                    </p:set>
                                    <p:anim calcmode="lin" valueType="num">
                                      <p:cBhvr additive="base">
                                        <p:cTn id="25" dur="500" fill="hold"/>
                                        <p:tgtEl>
                                          <p:spTgt spid="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3">
                                            <p:txEl>
                                              <p:pRg st="4" end="4"/>
                                            </p:txEl>
                                          </p:spTgt>
                                        </p:tgtEl>
                                        <p:attrNameLst>
                                          <p:attrName>style.visibility</p:attrName>
                                        </p:attrNameLst>
                                      </p:cBhvr>
                                      <p:to>
                                        <p:strVal val="visible"/>
                                      </p:to>
                                    </p:set>
                                    <p:anim calcmode="lin" valueType="num">
                                      <p:cBhvr additive="base">
                                        <p:cTn id="29" dur="500" fill="hold"/>
                                        <p:tgtEl>
                                          <p:spTgt spid="2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
                                            <p:txEl>
                                              <p:pRg st="5" end="5"/>
                                            </p:txEl>
                                          </p:spTgt>
                                        </p:tgtEl>
                                        <p:attrNameLst>
                                          <p:attrName>style.visibility</p:attrName>
                                        </p:attrNameLst>
                                      </p:cBhvr>
                                      <p:to>
                                        <p:strVal val="visible"/>
                                      </p:to>
                                    </p:set>
                                    <p:anim calcmode="lin" valueType="num">
                                      <p:cBhvr additive="base">
                                        <p:cTn id="33" dur="500" fill="hold"/>
                                        <p:tgtEl>
                                          <p:spTgt spid="2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3">
                                            <p:txEl>
                                              <p:pRg st="6" end="6"/>
                                            </p:txEl>
                                          </p:spTgt>
                                        </p:tgtEl>
                                        <p:attrNameLst>
                                          <p:attrName>style.visibility</p:attrName>
                                        </p:attrNameLst>
                                      </p:cBhvr>
                                      <p:to>
                                        <p:strVal val="visible"/>
                                      </p:to>
                                    </p:set>
                                    <p:anim calcmode="lin" valueType="num">
                                      <p:cBhvr additive="base">
                                        <p:cTn id="37" dur="500" fill="hold"/>
                                        <p:tgtEl>
                                          <p:spTgt spid="2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3">
                                            <p:txEl>
                                              <p:pRg st="7" end="7"/>
                                            </p:txEl>
                                          </p:spTgt>
                                        </p:tgtEl>
                                        <p:attrNameLst>
                                          <p:attrName>style.visibility</p:attrName>
                                        </p:attrNameLst>
                                      </p:cBhvr>
                                      <p:to>
                                        <p:strVal val="visible"/>
                                      </p:to>
                                    </p:set>
                                    <p:anim calcmode="lin" valueType="num">
                                      <p:cBhvr additive="base">
                                        <p:cTn id="41" dur="500" fill="hold"/>
                                        <p:tgtEl>
                                          <p:spTgt spid="2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3">
                                            <p:txEl>
                                              <p:pRg st="8" end="8"/>
                                            </p:txEl>
                                          </p:spTgt>
                                        </p:tgtEl>
                                        <p:attrNameLst>
                                          <p:attrName>style.visibility</p:attrName>
                                        </p:attrNameLst>
                                      </p:cBhvr>
                                      <p:to>
                                        <p:strVal val="visible"/>
                                      </p:to>
                                    </p:set>
                                    <p:anim calcmode="lin" valueType="num">
                                      <p:cBhvr additive="base">
                                        <p:cTn id="45" dur="500" fill="hold"/>
                                        <p:tgtEl>
                                          <p:spTgt spid="2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3">
                                            <p:txEl>
                                              <p:pRg st="9" end="9"/>
                                            </p:txEl>
                                          </p:spTgt>
                                        </p:tgtEl>
                                        <p:attrNameLst>
                                          <p:attrName>style.visibility</p:attrName>
                                        </p:attrNameLst>
                                      </p:cBhvr>
                                      <p:to>
                                        <p:strVal val="visible"/>
                                      </p:to>
                                    </p:set>
                                    <p:anim calcmode="lin" valueType="num">
                                      <p:cBhvr additive="base">
                                        <p:cTn id="49" dur="500" fill="hold"/>
                                        <p:tgtEl>
                                          <p:spTgt spid="2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3">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3">
                                            <p:txEl>
                                              <p:pRg st="10" end="10"/>
                                            </p:txEl>
                                          </p:spTgt>
                                        </p:tgtEl>
                                        <p:attrNameLst>
                                          <p:attrName>style.visibility</p:attrName>
                                        </p:attrNameLst>
                                      </p:cBhvr>
                                      <p:to>
                                        <p:strVal val="visible"/>
                                      </p:to>
                                    </p:set>
                                    <p:anim calcmode="lin" valueType="num">
                                      <p:cBhvr additive="base">
                                        <p:cTn id="53" dur="500" fill="hold"/>
                                        <p:tgtEl>
                                          <p:spTgt spid="23">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3">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3">
                                            <p:txEl>
                                              <p:pRg st="11" end="11"/>
                                            </p:txEl>
                                          </p:spTgt>
                                        </p:tgtEl>
                                        <p:attrNameLst>
                                          <p:attrName>style.visibility</p:attrName>
                                        </p:attrNameLst>
                                      </p:cBhvr>
                                      <p:to>
                                        <p:strVal val="visible"/>
                                      </p:to>
                                    </p:set>
                                    <p:anim calcmode="lin" valueType="num">
                                      <p:cBhvr additive="base">
                                        <p:cTn id="57" dur="500" fill="hold"/>
                                        <p:tgtEl>
                                          <p:spTgt spid="2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ppt_x"/>
                                          </p:val>
                                        </p:tav>
                                        <p:tav tm="100000">
                                          <p:val>
                                            <p:strVal val="#ppt_x"/>
                                          </p:val>
                                        </p:tav>
                                      </p:tavLst>
                                    </p:anim>
                                    <p:anim calcmode="lin" valueType="num">
                                      <p:cBhvr additive="base">
                                        <p:cTn id="6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29">
                                            <p:txEl>
                                              <p:pRg st="0" end="0"/>
                                            </p:txEl>
                                          </p:spTgt>
                                        </p:tgtEl>
                                        <p:attrNameLst>
                                          <p:attrName>style.visibility</p:attrName>
                                        </p:attrNameLst>
                                      </p:cBhvr>
                                      <p:to>
                                        <p:strVal val="visible"/>
                                      </p:to>
                                    </p:set>
                                    <p:anim calcmode="lin" valueType="num">
                                      <p:cBhvr additive="base">
                                        <p:cTn id="69"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29">
                                            <p:txEl>
                                              <p:pRg st="1" end="1"/>
                                            </p:txEl>
                                          </p:spTgt>
                                        </p:tgtEl>
                                        <p:attrNameLst>
                                          <p:attrName>style.visibility</p:attrName>
                                        </p:attrNameLst>
                                      </p:cBhvr>
                                      <p:to>
                                        <p:strVal val="visible"/>
                                      </p:to>
                                    </p:set>
                                    <p:anim calcmode="lin" valueType="num">
                                      <p:cBhvr additive="base">
                                        <p:cTn id="73" dur="500" fill="hold"/>
                                        <p:tgtEl>
                                          <p:spTgt spid="29">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9">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29">
                                            <p:txEl>
                                              <p:pRg st="2" end="2"/>
                                            </p:txEl>
                                          </p:spTgt>
                                        </p:tgtEl>
                                        <p:attrNameLst>
                                          <p:attrName>style.visibility</p:attrName>
                                        </p:attrNameLst>
                                      </p:cBhvr>
                                      <p:to>
                                        <p:strVal val="visible"/>
                                      </p:to>
                                    </p:set>
                                    <p:anim calcmode="lin" valueType="num">
                                      <p:cBhvr additive="base">
                                        <p:cTn id="77" dur="500" fill="hold"/>
                                        <p:tgtEl>
                                          <p:spTgt spid="29">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9">
                                            <p:txEl>
                                              <p:pRg st="2" end="2"/>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9">
                                            <p:txEl>
                                              <p:pRg st="3" end="3"/>
                                            </p:txEl>
                                          </p:spTgt>
                                        </p:tgtEl>
                                        <p:attrNameLst>
                                          <p:attrName>style.visibility</p:attrName>
                                        </p:attrNameLst>
                                      </p:cBhvr>
                                      <p:to>
                                        <p:strVal val="visible"/>
                                      </p:to>
                                    </p:set>
                                    <p:anim calcmode="lin" valueType="num">
                                      <p:cBhvr additive="base">
                                        <p:cTn id="81" dur="500" fill="hold"/>
                                        <p:tgtEl>
                                          <p:spTgt spid="29">
                                            <p:txEl>
                                              <p:pRg st="3" end="3"/>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29">
                                            <p:txEl>
                                              <p:pRg st="3" end="3"/>
                                            </p:txEl>
                                          </p:spTgt>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29">
                                            <p:txEl>
                                              <p:pRg st="4" end="4"/>
                                            </p:txEl>
                                          </p:spTgt>
                                        </p:tgtEl>
                                        <p:attrNameLst>
                                          <p:attrName>style.visibility</p:attrName>
                                        </p:attrNameLst>
                                      </p:cBhvr>
                                      <p:to>
                                        <p:strVal val="visible"/>
                                      </p:to>
                                    </p:set>
                                    <p:anim calcmode="lin" valueType="num">
                                      <p:cBhvr additive="base">
                                        <p:cTn id="85" dur="500" fill="hold"/>
                                        <p:tgtEl>
                                          <p:spTgt spid="29">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9">
                                            <p:txEl>
                                              <p:pRg st="4" end="4"/>
                                            </p:txEl>
                                          </p:spTgt>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9">
                                            <p:txEl>
                                              <p:pRg st="5" end="5"/>
                                            </p:txEl>
                                          </p:spTgt>
                                        </p:tgtEl>
                                        <p:attrNameLst>
                                          <p:attrName>style.visibility</p:attrName>
                                        </p:attrNameLst>
                                      </p:cBhvr>
                                      <p:to>
                                        <p:strVal val="visible"/>
                                      </p:to>
                                    </p:set>
                                    <p:anim calcmode="lin" valueType="num">
                                      <p:cBhvr additive="base">
                                        <p:cTn id="89" dur="500" fill="hold"/>
                                        <p:tgtEl>
                                          <p:spTgt spid="29">
                                            <p:txEl>
                                              <p:pRg st="5" end="5"/>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29">
                                            <p:txEl>
                                              <p:pRg st="5" end="5"/>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29">
                                            <p:txEl>
                                              <p:pRg st="6" end="6"/>
                                            </p:txEl>
                                          </p:spTgt>
                                        </p:tgtEl>
                                        <p:attrNameLst>
                                          <p:attrName>style.visibility</p:attrName>
                                        </p:attrNameLst>
                                      </p:cBhvr>
                                      <p:to>
                                        <p:strVal val="visible"/>
                                      </p:to>
                                    </p:set>
                                    <p:anim calcmode="lin" valueType="num">
                                      <p:cBhvr additive="base">
                                        <p:cTn id="93" dur="500" fill="hold"/>
                                        <p:tgtEl>
                                          <p:spTgt spid="29">
                                            <p:txEl>
                                              <p:pRg st="6" end="6"/>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29">
                                            <p:txEl>
                                              <p:pRg st="6" end="6"/>
                                            </p:txEl>
                                          </p:spTgt>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29">
                                            <p:txEl>
                                              <p:pRg st="7" end="7"/>
                                            </p:txEl>
                                          </p:spTgt>
                                        </p:tgtEl>
                                        <p:attrNameLst>
                                          <p:attrName>style.visibility</p:attrName>
                                        </p:attrNameLst>
                                      </p:cBhvr>
                                      <p:to>
                                        <p:strVal val="visible"/>
                                      </p:to>
                                    </p:set>
                                    <p:anim calcmode="lin" valueType="num">
                                      <p:cBhvr additive="base">
                                        <p:cTn id="97" dur="500" fill="hold"/>
                                        <p:tgtEl>
                                          <p:spTgt spid="29">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9">
                                            <p:txEl>
                                              <p:pRg st="7" end="7"/>
                                            </p:txEl>
                                          </p:spTgt>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29">
                                            <p:txEl>
                                              <p:pRg st="8" end="8"/>
                                            </p:txEl>
                                          </p:spTgt>
                                        </p:tgtEl>
                                        <p:attrNameLst>
                                          <p:attrName>style.visibility</p:attrName>
                                        </p:attrNameLst>
                                      </p:cBhvr>
                                      <p:to>
                                        <p:strVal val="visible"/>
                                      </p:to>
                                    </p:set>
                                    <p:anim calcmode="lin" valueType="num">
                                      <p:cBhvr additive="base">
                                        <p:cTn id="101" dur="500" fill="hold"/>
                                        <p:tgtEl>
                                          <p:spTgt spid="29">
                                            <p:txEl>
                                              <p:pRg st="8" end="8"/>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29">
                                            <p:txEl>
                                              <p:pRg st="8" end="8"/>
                                            </p:txEl>
                                          </p:spTgt>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29">
                                            <p:txEl>
                                              <p:pRg st="9" end="9"/>
                                            </p:txEl>
                                          </p:spTgt>
                                        </p:tgtEl>
                                        <p:attrNameLst>
                                          <p:attrName>style.visibility</p:attrName>
                                        </p:attrNameLst>
                                      </p:cBhvr>
                                      <p:to>
                                        <p:strVal val="visible"/>
                                      </p:to>
                                    </p:set>
                                    <p:anim calcmode="lin" valueType="num">
                                      <p:cBhvr additive="base">
                                        <p:cTn id="105" dur="500" fill="hold"/>
                                        <p:tgtEl>
                                          <p:spTgt spid="29">
                                            <p:txEl>
                                              <p:pRg st="9" end="9"/>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29">
                                            <p:txEl>
                                              <p:pRg st="9" end="9"/>
                                            </p:txEl>
                                          </p:spTgt>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29">
                                            <p:txEl>
                                              <p:pRg st="10" end="10"/>
                                            </p:txEl>
                                          </p:spTgt>
                                        </p:tgtEl>
                                        <p:attrNameLst>
                                          <p:attrName>style.visibility</p:attrName>
                                        </p:attrNameLst>
                                      </p:cBhvr>
                                      <p:to>
                                        <p:strVal val="visible"/>
                                      </p:to>
                                    </p:set>
                                    <p:anim calcmode="lin" valueType="num">
                                      <p:cBhvr additive="base">
                                        <p:cTn id="109" dur="500" fill="hold"/>
                                        <p:tgtEl>
                                          <p:spTgt spid="29">
                                            <p:txEl>
                                              <p:pRg st="10" end="1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9">
                                            <p:txEl>
                                              <p:pRg st="10" end="10"/>
                                            </p:txEl>
                                          </p:spTgt>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29">
                                            <p:txEl>
                                              <p:pRg st="11" end="11"/>
                                            </p:txEl>
                                          </p:spTgt>
                                        </p:tgtEl>
                                        <p:attrNameLst>
                                          <p:attrName>style.visibility</p:attrName>
                                        </p:attrNameLst>
                                      </p:cBhvr>
                                      <p:to>
                                        <p:strVal val="visible"/>
                                      </p:to>
                                    </p:set>
                                    <p:anim calcmode="lin" valueType="num">
                                      <p:cBhvr additive="base">
                                        <p:cTn id="113" dur="500" fill="hold"/>
                                        <p:tgtEl>
                                          <p:spTgt spid="29">
                                            <p:txEl>
                                              <p:pRg st="11" end="11"/>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2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72571"/>
            <a:ext cx="10515600" cy="524434"/>
          </a:xfrm>
        </p:spPr>
        <p:txBody>
          <a:bodyPr>
            <a:noAutofit/>
          </a:bodyPr>
          <a:lstStyle/>
          <a:p>
            <a:pPr algn="ctr"/>
            <a:r>
              <a:rPr lang="ja-JP" altLang="ja-JP" sz="2200" dirty="0">
                <a:latin typeface="UD デジタル 教科書体 NK-R" panose="02020400000000000000" pitchFamily="18" charset="-128"/>
                <a:ea typeface="UD デジタル 教科書体 NK-R" panose="02020400000000000000" pitchFamily="18" charset="-128"/>
              </a:rPr>
              <a:t>二人が自分の国の「季節と天気」について話しています。よく聞いて質問に答えなさい。</a:t>
            </a:r>
            <a:endParaRPr lang="ko-KR" altLang="en-US" sz="22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838200" y="524435"/>
            <a:ext cx="10515600" cy="6225989"/>
          </a:xfrm>
        </p:spPr>
        <p:txBody>
          <a:bodyPr>
            <a:noAutofit/>
          </a:bodyPr>
          <a:lstStyle/>
          <a:p>
            <a:endParaRPr lang="en-US" altLang="ja-JP" sz="1600" dirty="0" smtClean="0"/>
          </a:p>
          <a:p>
            <a:endParaRPr lang="en-US" altLang="ja-JP" sz="1600" dirty="0" smtClean="0"/>
          </a:p>
          <a:p>
            <a:pPr marL="0" indent="0">
              <a:buNone/>
            </a:pPr>
            <a:r>
              <a:rPr lang="ja-JP" altLang="ja-JP" sz="2400" dirty="0" smtClean="0">
                <a:latin typeface="UD デジタル 教科書体 NK-R" panose="02020400000000000000" pitchFamily="18" charset="-128"/>
                <a:ea typeface="UD デジタル 教科書体 NK-R" panose="02020400000000000000" pitchFamily="18" charset="-128"/>
              </a:rPr>
              <a:t>❖ </a:t>
            </a:r>
            <a:r>
              <a:rPr lang="ja-JP" altLang="ja-JP" sz="2400" dirty="0">
                <a:latin typeface="UD デジタル 教科書体 NK-R" panose="02020400000000000000" pitchFamily="18" charset="-128"/>
                <a:ea typeface="UD デジタル 教科書体 NK-R" panose="02020400000000000000" pitchFamily="18" charset="-128"/>
              </a:rPr>
              <a:t>よく聞いて、適切なものを一つ選びなさい</a:t>
            </a:r>
            <a:r>
              <a:rPr lang="ja-JP" altLang="ja-JP" sz="2400" dirty="0" smtClean="0">
                <a:latin typeface="UD デジタル 教科書体 NK-R" panose="02020400000000000000" pitchFamily="18" charset="-128"/>
                <a:ea typeface="UD デジタル 教科書体 NK-R" panose="02020400000000000000" pitchFamily="18" charset="-128"/>
              </a:rPr>
              <a:t>。</a:t>
            </a:r>
            <a:endParaRPr lang="en-US" altLang="ja-JP" sz="24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ja-JP" altLang="ja-JP" sz="2400" dirty="0">
              <a:latin typeface="UD デジタル 教科書体 NK-R" panose="02020400000000000000" pitchFamily="18" charset="-128"/>
              <a:ea typeface="UD デジタル 教科書体 NK-R" panose="02020400000000000000" pitchFamily="18" charset="-128"/>
            </a:endParaRPr>
          </a:p>
          <a:p>
            <a:pPr marL="0" indent="0">
              <a:buNone/>
            </a:pPr>
            <a:r>
              <a:rPr lang="ko-KR" altLang="ja-JP" sz="2400" dirty="0">
                <a:latin typeface="NanumMyeongjo" panose="02020603020101020101" pitchFamily="18" charset="-127"/>
                <a:ea typeface="NanumMyeongjo" panose="02020603020101020101" pitchFamily="18" charset="-127"/>
              </a:rPr>
              <a:t>① 봄은 </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따뜻해요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쌀쌀해요</a:t>
            </a:r>
            <a:r>
              <a:rPr lang="en-US" altLang="ja-JP" sz="2400" dirty="0" smtClean="0">
                <a:latin typeface="NanumMyeongjo" panose="02020603020101020101" pitchFamily="18" charset="-127"/>
                <a:ea typeface="NanumMyeongjo" panose="02020603020101020101" pitchFamily="18"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春は</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暑いです・暖かいです・寒いです・肌寒いです</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ko-KR" altLang="ja-JP" sz="2400" dirty="0">
                <a:latin typeface="NanumMyeongjo" panose="02020603020101020101" pitchFamily="18" charset="-127"/>
                <a:ea typeface="NanumMyeongjo" panose="02020603020101020101" pitchFamily="18" charset="-127"/>
              </a:rPr>
              <a:t>② 여름은 </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따뜻해요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더워요</a:t>
            </a:r>
            <a:r>
              <a:rPr lang="en-US" altLang="ja-JP" sz="2400" dirty="0" smtClean="0">
                <a:latin typeface="NanumMyeongjo" panose="02020603020101020101" pitchFamily="18" charset="-127"/>
                <a:ea typeface="NanumMyeongjo" panose="02020603020101020101" pitchFamily="18"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夏は</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寒いです・暖かいです・暑いです</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ko-KR" altLang="ja-JP" sz="2400" dirty="0">
                <a:latin typeface="NanumMyeongjo" panose="02020603020101020101" pitchFamily="18" charset="-127"/>
                <a:ea typeface="NanumMyeongjo" panose="02020603020101020101" pitchFamily="18" charset="-127"/>
              </a:rPr>
              <a:t>③ 가을은 </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따뜻해요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쌀쌀해요</a:t>
            </a:r>
            <a:r>
              <a:rPr lang="en-US" altLang="ja-JP" sz="2400" dirty="0">
                <a:latin typeface="NanumMyeongjo" panose="02020603020101020101" pitchFamily="18" charset="-127"/>
                <a:ea typeface="NanumMyeongjo" panose="02020603020101020101" pitchFamily="18" charset="-127"/>
              </a:rPr>
              <a:t> / </a:t>
            </a:r>
            <a:r>
              <a:rPr lang="ko-KR" altLang="ja-JP" sz="2400" dirty="0">
                <a:latin typeface="NanumMyeongjo" panose="02020603020101020101" pitchFamily="18" charset="-127"/>
                <a:ea typeface="NanumMyeongjo" panose="02020603020101020101" pitchFamily="18" charset="-127"/>
              </a:rPr>
              <a:t>시원해요</a:t>
            </a:r>
            <a:r>
              <a:rPr lang="en-US" altLang="ja-JP" sz="2400" dirty="0" smtClean="0">
                <a:latin typeface="NanumMyeongjo" panose="02020603020101020101" pitchFamily="18" charset="-127"/>
                <a:ea typeface="NanumMyeongjo" panose="02020603020101020101" pitchFamily="18"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秋は</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寒いです・暖かいです・肌寒いです・涼しいです</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ko-KR" altLang="ja-JP" sz="2400" dirty="0">
                <a:latin typeface="NanumMyeongjo" panose="02020603020101020101" pitchFamily="18" charset="-127"/>
                <a:ea typeface="NanumMyeongjo" panose="02020603020101020101" pitchFamily="18" charset="-127"/>
              </a:rPr>
              <a:t>④ 겨울은 </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더워요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따뜻해요</a:t>
            </a:r>
            <a:r>
              <a:rPr lang="en-US" altLang="ja-JP" sz="2400" dirty="0">
                <a:latin typeface="NanumMyeongjo" panose="02020603020101020101" pitchFamily="18" charset="-127"/>
                <a:ea typeface="NanumMyeongjo" panose="02020603020101020101" pitchFamily="18" charset="-127"/>
              </a:rPr>
              <a:t> / </a:t>
            </a:r>
            <a:r>
              <a:rPr lang="ko-KR" altLang="ja-JP" sz="2400" dirty="0">
                <a:latin typeface="NanumMyeongjo" panose="02020603020101020101" pitchFamily="18" charset="-127"/>
                <a:ea typeface="NanumMyeongjo" panose="02020603020101020101" pitchFamily="18" charset="-127"/>
              </a:rPr>
              <a:t>쌀쌀해요</a:t>
            </a:r>
            <a:r>
              <a:rPr lang="en-US" altLang="ja-JP" sz="2400" dirty="0" smtClean="0">
                <a:latin typeface="NanumMyeongjo" panose="02020603020101020101" pitchFamily="18" charset="-127"/>
                <a:ea typeface="NanumMyeongjo" panose="02020603020101020101" pitchFamily="18"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冬は</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寒いです・暑いです・暖かいです・肌寒いです</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endParaRPr lang="en-US" altLang="ko-KR" sz="2400" dirty="0">
              <a:latin typeface="NanumMyeongjo" panose="02020603020101020101" pitchFamily="18" charset="-127"/>
              <a:ea typeface="NanumMyeongjo" panose="02020603020101020101" pitchFamily="18" charset="-127"/>
            </a:endParaRPr>
          </a:p>
        </p:txBody>
      </p:sp>
      <p:pic>
        <p:nvPicPr>
          <p:cNvPr id="3" name="40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duotone>
              <a:prstClr val="black"/>
              <a:schemeClr val="accent1">
                <a:tint val="45000"/>
                <a:satMod val="400000"/>
              </a:schemeClr>
            </a:duotone>
          </a:blip>
          <a:stretch>
            <a:fillRect/>
          </a:stretch>
        </p:blipFill>
        <p:spPr>
          <a:xfrm>
            <a:off x="97971" y="1"/>
            <a:ext cx="740229" cy="740229"/>
          </a:xfrm>
          <a:prstGeom prst="rect">
            <a:avLst/>
          </a:prstGeom>
        </p:spPr>
      </p:pic>
    </p:spTree>
    <p:extLst>
      <p:ext uri="{BB962C8B-B14F-4D97-AF65-F5344CB8AC3E}">
        <p14:creationId xmlns:p14="http://schemas.microsoft.com/office/powerpoint/2010/main" val="22476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 calcmode="lin" valueType="num">
                                      <p:cBhvr additive="base">
                                        <p:cTn id="2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additive="base">
                                        <p:cTn id="2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 calcmode="lin" valueType="num">
                                      <p:cBhvr additive="base">
                                        <p:cTn id="3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 calcmode="lin" valueType="num">
                                      <p:cBhvr additive="base">
                                        <p:cTn id="3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 calcmode="lin" valueType="num">
                                      <p:cBhvr additive="base">
                                        <p:cTn id="4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
                                            <p:txEl>
                                              <p:pRg st="11" end="11"/>
                                            </p:txEl>
                                          </p:spTgt>
                                        </p:tgtEl>
                                        <p:attrNameLst>
                                          <p:attrName>style.visibility</p:attrName>
                                        </p:attrNameLst>
                                      </p:cBhvr>
                                      <p:to>
                                        <p:strVal val="visible"/>
                                      </p:to>
                                    </p:set>
                                    <p:anim calcmode="lin" valueType="num">
                                      <p:cBhvr additive="base">
                                        <p:cTn id="45"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3"/>
                    </p:tgtEl>
                  </p:cond>
                </p:stCondLst>
                <p:endSync evt="end" delay="0">
                  <p:rtn val="all"/>
                </p:endSync>
                <p:childTnLst>
                  <p:par>
                    <p:cTn id="48" fill="hold">
                      <p:stCondLst>
                        <p:cond delay="0"/>
                      </p:stCondLst>
                      <p:childTnLst>
                        <p:par>
                          <p:cTn id="49" fill="hold">
                            <p:stCondLst>
                              <p:cond delay="0"/>
                            </p:stCondLst>
                            <p:childTnLst>
                              <p:par>
                                <p:cTn id="50" presetID="1" presetClass="mediacall" presetSubtype="0" fill="hold" nodeType="clickEffect">
                                  <p:stCondLst>
                                    <p:cond delay="0"/>
                                  </p:stCondLst>
                                  <p:childTnLst>
                                    <p:cmd type="call" cmd="playFrom(0.0)">
                                      <p:cBhvr>
                                        <p:cTn id="51" dur="54700" fill="hold"/>
                                        <p:tgtEl>
                                          <p:spTgt spid="3"/>
                                        </p:tgtEl>
                                      </p:cBhvr>
                                    </p:cmd>
                                  </p:childTnLst>
                                </p:cTn>
                              </p:par>
                            </p:childTnLst>
                          </p:cTn>
                        </p:par>
                      </p:childTnLst>
                    </p:cTn>
                  </p:par>
                </p:childTnLst>
              </p:cTn>
              <p:nextCondLst>
                <p:cond evt="onClick" delay="0">
                  <p:tgtEl>
                    <p:spTgt spid="3"/>
                  </p:tgtEl>
                </p:cond>
              </p:nextCondLst>
            </p:seq>
            <p:audio>
              <p:cMediaNode vol="80000">
                <p:cTn id="52" fill="hold" display="0">
                  <p:stCondLst>
                    <p:cond delay="indefinite"/>
                  </p:stCondLst>
                  <p:endCondLst>
                    <p:cond evt="onStopAudio" delay="0">
                      <p:tgtEl>
                        <p:sldTgt/>
                      </p:tgtEl>
                    </p:cond>
                  </p:endCondLst>
                </p:cTn>
                <p:tgtEl>
                  <p:spTgt spid="3"/>
                </p:tgtEl>
              </p:cMediaNode>
            </p:audio>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524434"/>
          </a:xfrm>
        </p:spPr>
        <p:txBody>
          <a:bodyPr>
            <a:noAutofit/>
          </a:bodyPr>
          <a:lstStyle/>
          <a:p>
            <a:r>
              <a:rPr lang="ja-JP" altLang="en-US" sz="2200" dirty="0">
                <a:latin typeface="UD デジタル 教科書体 NK-R" panose="02020400000000000000" pitchFamily="18" charset="-128"/>
                <a:ea typeface="UD デジタル 教科書体 NK-R" panose="02020400000000000000" pitchFamily="18" charset="-128"/>
              </a:rPr>
              <a:t>会話の状況と意味を意識し、学習した語彙と文法を確認しながらテキストを読みましょう。</a:t>
            </a:r>
            <a:endParaRPr lang="ko-KR" altLang="en-US" sz="22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838200" y="524435"/>
            <a:ext cx="10515600" cy="6225989"/>
          </a:xfrm>
        </p:spPr>
        <p:txBody>
          <a:bodyPr>
            <a:noAutofit/>
          </a:bodyPr>
          <a:lstStyle/>
          <a:p>
            <a:pPr marL="457200" indent="-457200">
              <a:lnSpc>
                <a:spcPct val="100000"/>
              </a:lnSpc>
              <a:buFont typeface="+mj-ea"/>
              <a:buAutoNum type="circleNumDbPlain"/>
            </a:pPr>
            <a:r>
              <a:rPr lang="ko-KR" altLang="en-US" sz="2000" dirty="0">
                <a:latin typeface="나눔고딕" panose="020D0604000000000000" pitchFamily="50" charset="-127"/>
                <a:ea typeface="나눔고딕" panose="020D0604000000000000" pitchFamily="50" charset="-127"/>
              </a:rPr>
              <a:t>영민 씨</a:t>
            </a:r>
            <a:r>
              <a:rPr lang="en-US" altLang="ko-KR" sz="2000" dirty="0">
                <a:latin typeface="나눔고딕" panose="020D0604000000000000" pitchFamily="50" charset="-127"/>
                <a:ea typeface="나눔고딕" panose="020D0604000000000000" pitchFamily="50" charset="-127"/>
              </a:rPr>
              <a:t>, </a:t>
            </a:r>
            <a:r>
              <a:rPr lang="ko-KR" altLang="en-US" sz="2000" dirty="0">
                <a:latin typeface="나눔고딕" panose="020D0604000000000000" pitchFamily="50" charset="-127"/>
                <a:ea typeface="나눔고딕" panose="020D0604000000000000" pitchFamily="50" charset="-127"/>
              </a:rPr>
              <a:t>한국 날씨는 어때요</a:t>
            </a:r>
            <a:r>
              <a:rPr lang="en-US" altLang="ko-KR" sz="2000" dirty="0">
                <a:latin typeface="나눔고딕" panose="020D0604000000000000" pitchFamily="50" charset="-127"/>
                <a:ea typeface="나눔고딕" panose="020D0604000000000000" pitchFamily="50" charset="-127"/>
              </a:rPr>
              <a:t>?</a:t>
            </a:r>
            <a:endParaRPr lang="en-US" altLang="ko-KR" sz="2000" dirty="0">
              <a:solidFill>
                <a:srgbClr val="FF0000"/>
              </a:solidFill>
              <a:latin typeface="나눔고딕" panose="020D0604000000000000" pitchFamily="50" charset="-127"/>
              <a:ea typeface="나눔고딕" panose="020D0604000000000000" pitchFamily="50" charset="-127"/>
            </a:endParaRPr>
          </a:p>
          <a:p>
            <a:pPr marL="0" indent="0">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ko-KR" sz="1600" dirty="0">
                <a:latin typeface="UD デジタル 教科書体 NK-R" panose="02020400000000000000" pitchFamily="18" charset="-128"/>
                <a:ea typeface="UD デジタル 教科書体 NK-R" panose="02020400000000000000" pitchFamily="18" charset="-128"/>
              </a:rPr>
              <a:t>ヨンミンさん、</a:t>
            </a:r>
            <a:r>
              <a:rPr lang="ja-JP" altLang="en-US" sz="1600" dirty="0">
                <a:latin typeface="UD デジタル 教科書体 NK-R" panose="02020400000000000000" pitchFamily="18" charset="-128"/>
                <a:ea typeface="UD デジタル 教科書体 NK-R" panose="02020400000000000000" pitchFamily="18" charset="-128"/>
              </a:rPr>
              <a:t>韓国の天気はどうですか。</a:t>
            </a:r>
            <a:endParaRPr lang="ko-KR" altLang="ko-KR" sz="1600" dirty="0">
              <a:latin typeface="UD デジタル 教科書体 NK-R" panose="02020400000000000000" pitchFamily="18" charset="-128"/>
              <a:ea typeface="BatangChe" panose="02030609000101010101" pitchFamily="49" charset="-127"/>
            </a:endParaRPr>
          </a:p>
          <a:p>
            <a:pPr marL="457200" indent="-457200">
              <a:lnSpc>
                <a:spcPct val="100000"/>
              </a:lnSpc>
              <a:buFont typeface="+mj-ea"/>
              <a:buAutoNum type="circleNumDbPlain" startAt="2"/>
            </a:pPr>
            <a:r>
              <a:rPr lang="ko-KR" altLang="en-US" sz="2000" dirty="0">
                <a:latin typeface="나눔고딕" panose="020D0604000000000000" pitchFamily="50" charset="-127"/>
                <a:ea typeface="나눔고딕" panose="020D0604000000000000" pitchFamily="50" charset="-127"/>
              </a:rPr>
              <a:t>음</a:t>
            </a:r>
            <a:r>
              <a:rPr lang="en-US" altLang="ko-KR" sz="2000" dirty="0">
                <a:latin typeface="나눔고딕" panose="020D0604000000000000" pitchFamily="50" charset="-127"/>
                <a:ea typeface="나눔고딕" panose="020D0604000000000000" pitchFamily="50" charset="-127"/>
              </a:rPr>
              <a:t>, </a:t>
            </a:r>
            <a:r>
              <a:rPr lang="ko-KR" altLang="en-US" sz="2000" dirty="0">
                <a:latin typeface="나눔고딕" panose="020D0604000000000000" pitchFamily="50" charset="-127"/>
                <a:ea typeface="나눔고딕" panose="020D0604000000000000" pitchFamily="50" charset="-127"/>
              </a:rPr>
              <a:t>봄은 따뜻하</a:t>
            </a:r>
            <a:r>
              <a:rPr lang="ko-KR" altLang="en-US" sz="2000" dirty="0">
                <a:solidFill>
                  <a:srgbClr val="FF0000"/>
                </a:solidFill>
                <a:latin typeface="나눔고딕" panose="020D0604000000000000" pitchFamily="50" charset="-127"/>
                <a:ea typeface="나눔고딕" panose="020D0604000000000000" pitchFamily="50" charset="-127"/>
              </a:rPr>
              <a:t>지만</a:t>
            </a:r>
            <a:r>
              <a:rPr lang="ko-KR" altLang="en-US" sz="2000" dirty="0">
                <a:latin typeface="나눔고딕" panose="020D0604000000000000" pitchFamily="50" charset="-127"/>
                <a:ea typeface="나눔고딕" panose="020D0604000000000000" pitchFamily="50" charset="-127"/>
              </a:rPr>
              <a:t> 바람이 많이 불어요</a:t>
            </a:r>
            <a:r>
              <a:rPr lang="en-US" altLang="ko-KR" sz="2000" dirty="0">
                <a:latin typeface="나눔고딕" panose="020D0604000000000000" pitchFamily="50" charset="-127"/>
                <a:ea typeface="나눔고딕" panose="020D0604000000000000" pitchFamily="50" charset="-127"/>
              </a:rPr>
              <a:t>.</a:t>
            </a:r>
          </a:p>
          <a:p>
            <a:pPr marL="0" indent="0">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en-US" sz="1600" dirty="0">
                <a:latin typeface="UD デジタル 教科書体 NK-R" panose="02020400000000000000" pitchFamily="18" charset="-128"/>
                <a:ea typeface="UD デジタル 教科書体 NK-R" panose="02020400000000000000" pitchFamily="18" charset="-128"/>
              </a:rPr>
              <a:t>うん、春は暖かい</a:t>
            </a:r>
            <a:r>
              <a:rPr lang="ja-JP" altLang="en-US" sz="1600" dirty="0">
                <a:solidFill>
                  <a:srgbClr val="FF0000"/>
                </a:solidFill>
                <a:latin typeface="UD デジタル 教科書体 NK-R" panose="02020400000000000000" pitchFamily="18" charset="-128"/>
                <a:ea typeface="UD デジタル 教科書体 NK-R" panose="02020400000000000000" pitchFamily="18" charset="-128"/>
              </a:rPr>
              <a:t>けど</a:t>
            </a:r>
            <a:r>
              <a:rPr lang="ja-JP" altLang="en-US" sz="1600" dirty="0">
                <a:latin typeface="UD デジタル 教科書体 NK-R" panose="02020400000000000000" pitchFamily="18" charset="-128"/>
                <a:ea typeface="UD デジタル 教科書体 NK-R" panose="02020400000000000000" pitchFamily="18" charset="-128"/>
              </a:rPr>
              <a:t>風が強いです。</a:t>
            </a:r>
            <a:endParaRPr lang="ko-KR" altLang="ko-KR" sz="1600" dirty="0">
              <a:latin typeface="UD デジタル 教科書体 NK-R" panose="02020400000000000000" pitchFamily="18" charset="-128"/>
              <a:ea typeface="BatangChe" panose="02030609000101010101" pitchFamily="49" charset="-127"/>
            </a:endParaRPr>
          </a:p>
          <a:p>
            <a:pPr marL="457200" indent="-457200">
              <a:lnSpc>
                <a:spcPct val="100000"/>
              </a:lnSpc>
              <a:buFont typeface="+mj-ea"/>
              <a:buAutoNum type="circleNumDbPlain" startAt="3"/>
            </a:pPr>
            <a:r>
              <a:rPr lang="ko-KR" altLang="en-US" sz="2000" dirty="0">
                <a:latin typeface="나눔고딕" panose="020D0604000000000000" pitchFamily="50" charset="-127"/>
                <a:ea typeface="나눔고딕" panose="020D0604000000000000" pitchFamily="50" charset="-127"/>
              </a:rPr>
              <a:t>여름 날씨는 어때요</a:t>
            </a:r>
            <a:r>
              <a:rPr lang="en-US" altLang="ko-KR" sz="2000" dirty="0">
                <a:latin typeface="나눔고딕" panose="020D0604000000000000" pitchFamily="50" charset="-127"/>
                <a:ea typeface="나눔고딕" panose="020D0604000000000000" pitchFamily="50" charset="-127"/>
              </a:rPr>
              <a:t>?</a:t>
            </a:r>
            <a:endParaRPr lang="en-US" altLang="ko-KR" sz="2000" dirty="0">
              <a:solidFill>
                <a:srgbClr val="FF0000"/>
              </a:solidFill>
              <a:latin typeface="나눔고딕" panose="020D0604000000000000" pitchFamily="50" charset="-127"/>
              <a:ea typeface="나눔고딕" panose="020D0604000000000000" pitchFamily="50" charset="-127"/>
            </a:endParaRPr>
          </a:p>
          <a:p>
            <a:pPr marL="0" indent="0">
              <a:lnSpc>
                <a:spcPct val="100000"/>
              </a:lnSpc>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en-US" sz="1600" dirty="0">
                <a:latin typeface="UD デジタル 教科書体 NK-R" panose="02020400000000000000" pitchFamily="18" charset="-128"/>
                <a:ea typeface="UD デジタル 教科書体 NK-R" panose="02020400000000000000" pitchFamily="18" charset="-128"/>
              </a:rPr>
              <a:t>夏の天気はどうですか。</a:t>
            </a:r>
            <a:endParaRPr lang="ko-KR" altLang="ko-KR" sz="1600" dirty="0">
              <a:latin typeface="UD デジタル 教科書体 NK-R" panose="02020400000000000000" pitchFamily="18" charset="-128"/>
              <a:ea typeface="BatangChe" panose="02030609000101010101" pitchFamily="49" charset="-127"/>
            </a:endParaRPr>
          </a:p>
          <a:p>
            <a:pPr marL="457200" indent="-457200">
              <a:lnSpc>
                <a:spcPct val="100000"/>
              </a:lnSpc>
              <a:buFont typeface="+mj-ea"/>
              <a:buAutoNum type="circleNumDbPlain" startAt="4"/>
            </a:pPr>
            <a:r>
              <a:rPr lang="ko-KR" altLang="en-US" sz="2000" dirty="0">
                <a:latin typeface="나눔고딕" panose="020D0604000000000000" pitchFamily="50" charset="-127"/>
                <a:ea typeface="나눔고딕" panose="020D0604000000000000" pitchFamily="50" charset="-127"/>
              </a:rPr>
              <a:t>여름은 덥</a:t>
            </a:r>
            <a:r>
              <a:rPr lang="ko-KR" altLang="en-US" sz="2000" dirty="0">
                <a:solidFill>
                  <a:srgbClr val="FF0000"/>
                </a:solidFill>
                <a:latin typeface="나눔고딕" panose="020D0604000000000000" pitchFamily="50" charset="-127"/>
                <a:ea typeface="나눔고딕" panose="020D0604000000000000" pitchFamily="50" charset="-127"/>
              </a:rPr>
              <a:t>고</a:t>
            </a:r>
            <a:r>
              <a:rPr lang="ko-KR" altLang="en-US" sz="2000" dirty="0">
                <a:latin typeface="나눔고딕" panose="020D0604000000000000" pitchFamily="50" charset="-127"/>
                <a:ea typeface="나눔고딕" panose="020D0604000000000000" pitchFamily="50" charset="-127"/>
              </a:rPr>
              <a:t> 비가 많이 와요</a:t>
            </a:r>
            <a:r>
              <a:rPr lang="en-US" altLang="ko-KR" sz="2000" dirty="0">
                <a:latin typeface="나눔고딕" panose="020D0604000000000000" pitchFamily="50" charset="-127"/>
                <a:ea typeface="나눔고딕" panose="020D0604000000000000" pitchFamily="50" charset="-127"/>
              </a:rPr>
              <a:t>.</a:t>
            </a:r>
          </a:p>
          <a:p>
            <a:pPr marL="0" indent="0">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en-US" sz="1600" dirty="0">
                <a:latin typeface="UD デジタル 教科書体 NK-R" panose="02020400000000000000" pitchFamily="18" charset="-128"/>
                <a:ea typeface="UD デジタル 教科書体 NK-R" panose="02020400000000000000" pitchFamily="18" charset="-128"/>
              </a:rPr>
              <a:t>夏は暑</a:t>
            </a:r>
            <a:r>
              <a:rPr lang="ja-JP" altLang="en-US" sz="1600" dirty="0">
                <a:solidFill>
                  <a:srgbClr val="FF0000"/>
                </a:solidFill>
                <a:latin typeface="UD デジタル 教科書体 NK-R" panose="02020400000000000000" pitchFamily="18" charset="-128"/>
                <a:ea typeface="UD デジタル 教科書体 NK-R" panose="02020400000000000000" pitchFamily="18" charset="-128"/>
              </a:rPr>
              <a:t>くて</a:t>
            </a:r>
            <a:r>
              <a:rPr lang="ja-JP" altLang="en-US" sz="1600" dirty="0">
                <a:latin typeface="UD デジタル 教科書体 NK-R" panose="02020400000000000000" pitchFamily="18" charset="-128"/>
                <a:ea typeface="UD デジタル 教科書体 NK-R" panose="02020400000000000000" pitchFamily="18" charset="-128"/>
              </a:rPr>
              <a:t>雨がよく降ります。</a:t>
            </a:r>
            <a:endParaRPr lang="ko-KR" altLang="ko-KR" sz="1600" dirty="0">
              <a:latin typeface="UD デジタル 教科書体 NK-R" panose="02020400000000000000" pitchFamily="18" charset="-128"/>
              <a:ea typeface="BatangChe" panose="02030609000101010101" pitchFamily="49" charset="-127"/>
            </a:endParaRPr>
          </a:p>
          <a:p>
            <a:pPr marL="457200" indent="-457200">
              <a:lnSpc>
                <a:spcPct val="100000"/>
              </a:lnSpc>
              <a:buFont typeface="+mj-ea"/>
              <a:buAutoNum type="circleNumDbPlain" startAt="5"/>
            </a:pPr>
            <a:r>
              <a:rPr lang="ko-KR" altLang="en-US" sz="2000" dirty="0">
                <a:latin typeface="나눔고딕" panose="020D0604000000000000" pitchFamily="50" charset="-127"/>
                <a:ea typeface="나눔고딕" panose="020D0604000000000000" pitchFamily="50" charset="-127"/>
              </a:rPr>
              <a:t>가을 날씨는요</a:t>
            </a:r>
            <a:r>
              <a:rPr lang="en-US" altLang="ko-KR" sz="2000" dirty="0">
                <a:latin typeface="나눔고딕" panose="020D0604000000000000" pitchFamily="50" charset="-127"/>
                <a:ea typeface="나눔고딕" panose="020D0604000000000000" pitchFamily="50" charset="-127"/>
              </a:rPr>
              <a:t>?</a:t>
            </a:r>
            <a:endParaRPr lang="en-US" altLang="ko-KR" sz="2000" dirty="0">
              <a:solidFill>
                <a:srgbClr val="FF0000"/>
              </a:solidFill>
              <a:latin typeface="나눔고딕" panose="020D0604000000000000" pitchFamily="50" charset="-127"/>
              <a:ea typeface="나눔고딕" panose="020D0604000000000000" pitchFamily="50" charset="-127"/>
            </a:endParaRPr>
          </a:p>
          <a:p>
            <a:pPr marL="0" indent="0">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en-US" sz="1600" dirty="0">
                <a:latin typeface="UD デジタル 教科書体 NK-R" panose="02020400000000000000" pitchFamily="18" charset="-128"/>
                <a:ea typeface="UD デジタル 教科書体 NK-R" panose="02020400000000000000" pitchFamily="18" charset="-128"/>
              </a:rPr>
              <a:t>秋の天気は？</a:t>
            </a:r>
            <a:endParaRPr lang="ko-KR" altLang="ko-KR" sz="1600" dirty="0">
              <a:latin typeface="UD デジタル 教科書体 NK-R" panose="02020400000000000000" pitchFamily="18" charset="-128"/>
              <a:ea typeface="BatangChe" panose="02030609000101010101" pitchFamily="49" charset="-127"/>
            </a:endParaRPr>
          </a:p>
          <a:p>
            <a:pPr marL="457200" indent="-457200">
              <a:lnSpc>
                <a:spcPct val="100000"/>
              </a:lnSpc>
              <a:buFont typeface="+mj-ea"/>
              <a:buAutoNum type="circleNumDbPlain" startAt="6"/>
            </a:pPr>
            <a:r>
              <a:rPr lang="ko-KR" altLang="en-US" sz="2000" dirty="0">
                <a:latin typeface="나눔고딕" panose="020D0604000000000000" pitchFamily="50" charset="-127"/>
                <a:ea typeface="나눔고딕" panose="020D0604000000000000" pitchFamily="50" charset="-127"/>
              </a:rPr>
              <a:t>가을은 조금 쌀쌀해요</a:t>
            </a:r>
            <a:r>
              <a:rPr lang="en-US" altLang="ko-KR" sz="2000" dirty="0">
                <a:latin typeface="나눔고딕" panose="020D0604000000000000" pitchFamily="50" charset="-127"/>
                <a:ea typeface="나눔고딕" panose="020D0604000000000000" pitchFamily="50" charset="-127"/>
              </a:rPr>
              <a:t>.</a:t>
            </a:r>
          </a:p>
          <a:p>
            <a:pPr marL="0" indent="0">
              <a:lnSpc>
                <a:spcPct val="100000"/>
              </a:lnSpc>
              <a:buNone/>
            </a:pPr>
            <a:r>
              <a:rPr lang="en-US" altLang="ja-JP" sz="1600" dirty="0">
                <a:latin typeface="UD デジタル 教科書体 NK-R" panose="02020400000000000000" pitchFamily="18" charset="-128"/>
                <a:ea typeface="UD デジタル 教科書体 NK-R" panose="02020400000000000000" pitchFamily="18" charset="-128"/>
              </a:rPr>
              <a:t>      </a:t>
            </a:r>
            <a:r>
              <a:rPr lang="ja-JP" altLang="en-US" sz="1600" dirty="0">
                <a:latin typeface="UD デジタル 教科書体 NK-R" panose="02020400000000000000" pitchFamily="18" charset="-128"/>
                <a:ea typeface="UD デジタル 教科書体 NK-R" panose="02020400000000000000" pitchFamily="18" charset="-128"/>
              </a:rPr>
              <a:t>秋は少し肌寒いです。</a:t>
            </a:r>
            <a:endParaRPr lang="en-US" altLang="ja-JP" sz="1600" dirty="0">
              <a:latin typeface="UD デジタル 教科書体 NK-R" panose="02020400000000000000" pitchFamily="18" charset="-128"/>
              <a:ea typeface="UD デジタル 教科書体 NK-R" panose="02020400000000000000" pitchFamily="18" charset="-128"/>
            </a:endParaRPr>
          </a:p>
          <a:p>
            <a:pPr marL="457200" indent="-457200">
              <a:lnSpc>
                <a:spcPct val="100000"/>
              </a:lnSpc>
              <a:buFont typeface="+mj-ea"/>
              <a:buAutoNum type="circleNumDbPlain" startAt="7"/>
            </a:pPr>
            <a:r>
              <a:rPr lang="ko-KR" altLang="en-US" sz="2000" dirty="0">
                <a:latin typeface="나눔고딕" panose="020D0604000000000000" pitchFamily="50" charset="-127"/>
                <a:ea typeface="나눔고딕" panose="020D0604000000000000" pitchFamily="50" charset="-127"/>
              </a:rPr>
              <a:t>겨울은 많이 추워요</a:t>
            </a:r>
            <a:r>
              <a:rPr lang="en-US" altLang="ko-KR" sz="2000" dirty="0">
                <a:latin typeface="나눔고딕" panose="020D0604000000000000" pitchFamily="50" charset="-127"/>
                <a:ea typeface="나눔고딕" panose="020D0604000000000000" pitchFamily="50" charset="-127"/>
              </a:rPr>
              <a:t>?</a:t>
            </a:r>
          </a:p>
          <a:p>
            <a:pPr marL="0" indent="0">
              <a:lnSpc>
                <a:spcPct val="100000"/>
              </a:lnSpc>
              <a:buNone/>
            </a:pPr>
            <a:r>
              <a:rPr lang="ja-JP" altLang="en-US" sz="1600" dirty="0">
                <a:latin typeface="UD デジタル 教科書体 NK-R" panose="02020400000000000000" pitchFamily="18" charset="-128"/>
                <a:ea typeface="UD デジタル 教科書体 NK-R" panose="02020400000000000000" pitchFamily="18" charset="-128"/>
              </a:rPr>
              <a:t>　 　冬は寒いですか。</a:t>
            </a:r>
            <a:endParaRPr lang="en-US" altLang="ja-JP" sz="16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ja-JP" altLang="en-US" sz="2000" dirty="0">
                <a:latin typeface="나눔고딕" panose="020D0604000000000000" pitchFamily="50" charset="-127"/>
                <a:ea typeface="나눔고딕" panose="020D0604000000000000" pitchFamily="50" charset="-127"/>
              </a:rPr>
              <a:t>⑧　</a:t>
            </a:r>
            <a:r>
              <a:rPr lang="ko-KR" altLang="en-US" sz="2000" dirty="0">
                <a:latin typeface="나눔고딕" panose="020D0604000000000000" pitchFamily="50" charset="-127"/>
                <a:ea typeface="나눔고딕" panose="020D0604000000000000" pitchFamily="50" charset="-127"/>
              </a:rPr>
              <a:t>네</a:t>
            </a:r>
            <a:r>
              <a:rPr lang="en-US" altLang="ko-KR" sz="2000" dirty="0">
                <a:latin typeface="나눔고딕" panose="020D0604000000000000" pitchFamily="50" charset="-127"/>
                <a:ea typeface="나눔고딕" panose="020D0604000000000000" pitchFamily="50" charset="-127"/>
              </a:rPr>
              <a:t>, </a:t>
            </a:r>
            <a:r>
              <a:rPr lang="ko-KR" altLang="en-US" sz="2000" dirty="0">
                <a:latin typeface="나눔고딕" panose="020D0604000000000000" pitchFamily="50" charset="-127"/>
                <a:ea typeface="나눔고딕" panose="020D0604000000000000" pitchFamily="50" charset="-127"/>
              </a:rPr>
              <a:t>춥</a:t>
            </a:r>
            <a:r>
              <a:rPr lang="ko-KR" altLang="en-US" sz="2000" dirty="0">
                <a:solidFill>
                  <a:srgbClr val="FF0000"/>
                </a:solidFill>
                <a:latin typeface="나눔고딕" panose="020D0604000000000000" pitchFamily="50" charset="-127"/>
                <a:ea typeface="나눔고딕" panose="020D0604000000000000" pitchFamily="50" charset="-127"/>
              </a:rPr>
              <a:t>고</a:t>
            </a:r>
            <a:r>
              <a:rPr lang="ko-KR" altLang="en-US" sz="2000" dirty="0">
                <a:latin typeface="나눔고딕" panose="020D0604000000000000" pitchFamily="50" charset="-127"/>
                <a:ea typeface="나눔고딕" panose="020D0604000000000000" pitchFamily="50" charset="-127"/>
              </a:rPr>
              <a:t> 눈도 많이 와요</a:t>
            </a:r>
            <a:r>
              <a:rPr lang="en-US" altLang="ko-KR" sz="2000" dirty="0">
                <a:latin typeface="나눔고딕" panose="020D0604000000000000" pitchFamily="50" charset="-127"/>
                <a:ea typeface="나눔고딕" panose="020D0604000000000000" pitchFamily="50" charset="-127"/>
              </a:rPr>
              <a:t>.</a:t>
            </a:r>
          </a:p>
          <a:p>
            <a:pPr marL="0" indent="0">
              <a:lnSpc>
                <a:spcPct val="100000"/>
              </a:lnSpc>
              <a:buNone/>
            </a:pPr>
            <a:r>
              <a:rPr lang="ja-JP" altLang="en-US" sz="1600" dirty="0">
                <a:latin typeface="UD デジタル 教科書体 NK-R" panose="02020400000000000000" pitchFamily="18" charset="-128"/>
                <a:ea typeface="UD デジタル 教科書体 NK-R" panose="02020400000000000000" pitchFamily="18" charset="-128"/>
              </a:rPr>
              <a:t>     はい、寒く</a:t>
            </a:r>
            <a:r>
              <a:rPr lang="ja-JP" altLang="en-US" sz="16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1600" dirty="0">
                <a:latin typeface="UD デジタル 教科書体 NK-R" panose="02020400000000000000" pitchFamily="18" charset="-128"/>
                <a:ea typeface="UD デジタル 教科書体 NK-R" panose="02020400000000000000" pitchFamily="18" charset="-128"/>
              </a:rPr>
              <a:t>雪もたくさん降ります。</a:t>
            </a:r>
            <a:endParaRPr lang="en-US" altLang="ko-KR" sz="1600" dirty="0">
              <a:latin typeface="UD デジタル 教科書体 NK-R" panose="02020400000000000000" pitchFamily="18" charset="-128"/>
              <a:ea typeface="UD デジタル 教科書体 NK-R" panose="02020400000000000000" pitchFamily="18" charset="-128"/>
            </a:endParaRPr>
          </a:p>
        </p:txBody>
      </p:sp>
      <p:pic>
        <p:nvPicPr>
          <p:cNvPr id="3074" name="Picture 2" descr="ì¼ë³¸íêµ­ê¸°íë¹êµ.jpg (800Ã6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7424" y="2111188"/>
            <a:ext cx="5526741" cy="4145055"/>
          </a:xfrm>
          <a:prstGeom prst="rect">
            <a:avLst/>
          </a:prstGeom>
          <a:noFill/>
          <a:extLst>
            <a:ext uri="{909E8E84-426E-40DD-AFC4-6F175D3DCCD1}">
              <a14:hiddenFill xmlns:a14="http://schemas.microsoft.com/office/drawing/2010/main">
                <a:solidFill>
                  <a:srgbClr val="FFFFFF"/>
                </a:solidFill>
              </a14:hiddenFill>
            </a:ext>
          </a:extLst>
        </p:spPr>
      </p:pic>
      <p:pic>
        <p:nvPicPr>
          <p:cNvPr id="3" name="40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duotone>
              <a:prstClr val="black"/>
              <a:schemeClr val="accent1">
                <a:tint val="45000"/>
                <a:satMod val="400000"/>
              </a:schemeClr>
            </a:duotone>
          </a:blip>
          <a:stretch>
            <a:fillRect/>
          </a:stretch>
        </p:blipFill>
        <p:spPr>
          <a:xfrm>
            <a:off x="97971" y="1"/>
            <a:ext cx="740229" cy="740229"/>
          </a:xfrm>
          <a:prstGeom prst="rect">
            <a:avLst/>
          </a:prstGeom>
        </p:spPr>
      </p:pic>
    </p:spTree>
    <p:extLst>
      <p:ext uri="{BB962C8B-B14F-4D97-AF65-F5344CB8AC3E}">
        <p14:creationId xmlns:p14="http://schemas.microsoft.com/office/powerpoint/2010/main" val="189754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 calcmode="lin" valueType="num">
                                      <p:cBhvr additive="base">
                                        <p:cTn id="3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4" end="4"/>
                                            </p:txEl>
                                          </p:spTgt>
                                        </p:tgtEl>
                                        <p:attrNameLst>
                                          <p:attrName>style.visibility</p:attrName>
                                        </p:attrNameLst>
                                      </p:cBhvr>
                                      <p:to>
                                        <p:strVal val="visible"/>
                                      </p:to>
                                    </p:set>
                                    <p:anim calcmode="lin" valueType="num">
                                      <p:cBhvr additive="base">
                                        <p:cTn id="4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7" end="7"/>
                                            </p:txEl>
                                          </p:spTgt>
                                        </p:tgtEl>
                                        <p:attrNameLst>
                                          <p:attrName>style.visibility</p:attrName>
                                        </p:attrNameLst>
                                      </p:cBhvr>
                                      <p:to>
                                        <p:strVal val="visible"/>
                                      </p:to>
                                    </p:set>
                                    <p:anim calcmode="lin" valueType="num">
                                      <p:cBhvr additive="base">
                                        <p:cTn id="5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6" end="6"/>
                                            </p:txEl>
                                          </p:spTgt>
                                        </p:tgtEl>
                                        <p:attrNameLst>
                                          <p:attrName>style.visibility</p:attrName>
                                        </p:attrNameLst>
                                      </p:cBhvr>
                                      <p:to>
                                        <p:strVal val="visible"/>
                                      </p:to>
                                    </p:set>
                                    <p:anim calcmode="lin" valueType="num">
                                      <p:cBhvr additive="base">
                                        <p:cTn id="6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
                                            <p:txEl>
                                              <p:pRg st="9" end="9"/>
                                            </p:txEl>
                                          </p:spTgt>
                                        </p:tgtEl>
                                        <p:attrNameLst>
                                          <p:attrName>style.visibility</p:attrName>
                                        </p:attrNameLst>
                                      </p:cBhvr>
                                      <p:to>
                                        <p:strVal val="visible"/>
                                      </p:to>
                                    </p:set>
                                    <p:anim calcmode="lin" valueType="num">
                                      <p:cBhvr additive="base">
                                        <p:cTn id="6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
                                            <p:txEl>
                                              <p:pRg st="8" end="8"/>
                                            </p:txEl>
                                          </p:spTgt>
                                        </p:tgtEl>
                                        <p:attrNameLst>
                                          <p:attrName>style.visibility</p:attrName>
                                        </p:attrNameLst>
                                      </p:cBhvr>
                                      <p:to>
                                        <p:strVal val="visible"/>
                                      </p:to>
                                    </p:set>
                                    <p:anim calcmode="lin" valueType="num">
                                      <p:cBhvr additive="base">
                                        <p:cTn id="7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
                                            <p:txEl>
                                              <p:pRg st="11" end="11"/>
                                            </p:txEl>
                                          </p:spTgt>
                                        </p:tgtEl>
                                        <p:attrNameLst>
                                          <p:attrName>style.visibility</p:attrName>
                                        </p:attrNameLst>
                                      </p:cBhvr>
                                      <p:to>
                                        <p:strVal val="visible"/>
                                      </p:to>
                                    </p:set>
                                    <p:anim calcmode="lin" valueType="num">
                                      <p:cBhvr additive="base">
                                        <p:cTn id="79"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2">
                                            <p:txEl>
                                              <p:pRg st="10" end="10"/>
                                            </p:txEl>
                                          </p:spTgt>
                                        </p:tgtEl>
                                        <p:attrNameLst>
                                          <p:attrName>style.visibility</p:attrName>
                                        </p:attrNameLst>
                                      </p:cBhvr>
                                      <p:to>
                                        <p:strVal val="visible"/>
                                      </p:to>
                                    </p:set>
                                    <p:anim calcmode="lin" valueType="num">
                                      <p:cBhvr additive="base">
                                        <p:cTn id="85"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
                                            <p:txEl>
                                              <p:pRg st="13" end="13"/>
                                            </p:txEl>
                                          </p:spTgt>
                                        </p:tgtEl>
                                        <p:attrNameLst>
                                          <p:attrName>style.visibility</p:attrName>
                                        </p:attrNameLst>
                                      </p:cBhvr>
                                      <p:to>
                                        <p:strVal val="visible"/>
                                      </p:to>
                                    </p:set>
                                    <p:anim calcmode="lin" valueType="num">
                                      <p:cBhvr additive="base">
                                        <p:cTn id="91"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2">
                                            <p:txEl>
                                              <p:pRg st="12" end="12"/>
                                            </p:txEl>
                                          </p:spTgt>
                                        </p:tgtEl>
                                        <p:attrNameLst>
                                          <p:attrName>style.visibility</p:attrName>
                                        </p:attrNameLst>
                                      </p:cBhvr>
                                      <p:to>
                                        <p:strVal val="visible"/>
                                      </p:to>
                                    </p:set>
                                    <p:anim calcmode="lin" valueType="num">
                                      <p:cBhvr additive="base">
                                        <p:cTn id="97"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2">
                                            <p:txEl>
                                              <p:pRg st="15" end="15"/>
                                            </p:txEl>
                                          </p:spTgt>
                                        </p:tgtEl>
                                        <p:attrNameLst>
                                          <p:attrName>style.visibility</p:attrName>
                                        </p:attrNameLst>
                                      </p:cBhvr>
                                      <p:to>
                                        <p:strVal val="visible"/>
                                      </p:to>
                                    </p:set>
                                    <p:anim calcmode="lin" valueType="num">
                                      <p:cBhvr additive="base">
                                        <p:cTn id="103" dur="500" fill="hold"/>
                                        <p:tgtEl>
                                          <p:spTgt spid="2">
                                            <p:txEl>
                                              <p:pRg st="15" end="15"/>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2">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2">
                                            <p:txEl>
                                              <p:pRg st="14" end="14"/>
                                            </p:txEl>
                                          </p:spTgt>
                                        </p:tgtEl>
                                        <p:attrNameLst>
                                          <p:attrName>style.visibility</p:attrName>
                                        </p:attrNameLst>
                                      </p:cBhvr>
                                      <p:to>
                                        <p:strVal val="visible"/>
                                      </p:to>
                                    </p:set>
                                    <p:anim calcmode="lin" valueType="num">
                                      <p:cBhvr additive="base">
                                        <p:cTn id="109"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1" restart="whenNotActive" fill="hold" evtFilter="cancelBubble" nodeType="interactiveSeq">
                <p:stCondLst>
                  <p:cond evt="onClick" delay="0">
                    <p:tgtEl>
                      <p:spTgt spid="3"/>
                    </p:tgtEl>
                  </p:cond>
                </p:stCondLst>
                <p:endSync evt="end" delay="0">
                  <p:rtn val="all"/>
                </p:endSync>
                <p:childTnLst>
                  <p:par>
                    <p:cTn id="112" fill="hold">
                      <p:stCondLst>
                        <p:cond delay="0"/>
                      </p:stCondLst>
                      <p:childTnLst>
                        <p:par>
                          <p:cTn id="113" fill="hold">
                            <p:stCondLst>
                              <p:cond delay="0"/>
                            </p:stCondLst>
                            <p:childTnLst>
                              <p:par>
                                <p:cTn id="114" presetID="1" presetClass="mediacall" presetSubtype="0" fill="hold" nodeType="clickEffect">
                                  <p:stCondLst>
                                    <p:cond delay="0"/>
                                  </p:stCondLst>
                                  <p:childTnLst>
                                    <p:cmd type="call" cmd="playFrom(0.0)">
                                      <p:cBhvr>
                                        <p:cTn id="115" dur="54700" fill="hold"/>
                                        <p:tgtEl>
                                          <p:spTgt spid="3"/>
                                        </p:tgtEl>
                                      </p:cBhvr>
                                    </p:cmd>
                                  </p:childTnLst>
                                </p:cTn>
                              </p:par>
                            </p:childTnLst>
                          </p:cTn>
                        </p:par>
                      </p:childTnLst>
                    </p:cTn>
                  </p:par>
                </p:childTnLst>
              </p:cTn>
              <p:nextCondLst>
                <p:cond evt="onClick" delay="0">
                  <p:tgtEl>
                    <p:spTgt spid="3"/>
                  </p:tgtEl>
                </p:cond>
              </p:nextCondLst>
            </p:seq>
            <p:audio>
              <p:cMediaNode vol="80000">
                <p:cTn id="116" fill="hold" display="0">
                  <p:stCondLst>
                    <p:cond delay="indefinite"/>
                  </p:stCondLst>
                  <p:endCondLst>
                    <p:cond evt="onStopAudio" delay="0">
                      <p:tgtEl>
                        <p:sldTgt/>
                      </p:tgtEl>
                    </p:cond>
                  </p:endCondLst>
                </p:cTn>
                <p:tgtEl>
                  <p:spTgt spid="3"/>
                </p:tgtEl>
              </p:cMediaNode>
            </p:audio>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45143" y="1"/>
            <a:ext cx="11901713" cy="833718"/>
          </a:xfrm>
        </p:spPr>
        <p:txBody>
          <a:bodyPr>
            <a:normAutofit/>
          </a:bodyPr>
          <a:lstStyle/>
          <a:p>
            <a:r>
              <a:rPr lang="en-US" altLang="ja-JP" sz="1800" dirty="0">
                <a:latin typeface="UD デジタル 教科書体 NK-R" panose="02020400000000000000" pitchFamily="18" charset="-128"/>
                <a:ea typeface="UD デジタル 教科書体 NK-R" panose="02020400000000000000" pitchFamily="18" charset="-128"/>
              </a:rPr>
              <a:t>Task2.</a:t>
            </a:r>
            <a:r>
              <a:rPr lang="en-US" altLang="ja-JP" sz="2200" dirty="0">
                <a:latin typeface="UD デジタル 教科書体 NK-R" panose="02020400000000000000" pitchFamily="18" charset="-128"/>
                <a:ea typeface="UD デジタル 教科書体 NK-R" panose="02020400000000000000" pitchFamily="18" charset="-128"/>
              </a:rPr>
              <a:t> </a:t>
            </a:r>
            <a:r>
              <a:rPr lang="ja-JP" altLang="ja-JP" sz="2200" dirty="0">
                <a:latin typeface="UD デジタル 教科書体 NK-R" panose="02020400000000000000" pitchFamily="18" charset="-128"/>
                <a:ea typeface="UD デジタル 教科書体 NK-R" panose="02020400000000000000" pitchFamily="18" charset="-128"/>
              </a:rPr>
              <a:t>海外の友達から久しぶりに電話がかかってきました。</a:t>
            </a:r>
            <a:r>
              <a:rPr lang="en-US" altLang="ja-JP" sz="2200" dirty="0">
                <a:latin typeface="UD デジタル 教科書体 NK-R" panose="02020400000000000000" pitchFamily="18" charset="-128"/>
                <a:ea typeface="UD デジタル 教科書体 NK-R" panose="02020400000000000000" pitchFamily="18" charset="-128"/>
              </a:rPr>
              <a:t>[</a:t>
            </a:r>
            <a:r>
              <a:rPr lang="ko-KR" altLang="ja-JP" sz="2200" dirty="0">
                <a:latin typeface="UD デジタル 教科書体 NK-R" panose="02020400000000000000" pitchFamily="18" charset="-128"/>
              </a:rPr>
              <a:t>보기</a:t>
            </a:r>
            <a:r>
              <a:rPr lang="en-US" altLang="ja-JP" sz="2200" dirty="0">
                <a:latin typeface="UD デジタル 教科書体 NK-R" panose="02020400000000000000" pitchFamily="18" charset="-128"/>
                <a:ea typeface="UD デジタル 教科書体 NK-R" panose="02020400000000000000" pitchFamily="18" charset="-128"/>
              </a:rPr>
              <a:t>]</a:t>
            </a:r>
            <a:r>
              <a:rPr lang="ja-JP" altLang="ja-JP" sz="2200" dirty="0" err="1">
                <a:latin typeface="UD デジタル 教科書体 NK-R" panose="02020400000000000000" pitchFamily="18" charset="-128"/>
                <a:ea typeface="UD デジタル 教科書体 NK-R" panose="02020400000000000000" pitchFamily="18" charset="-128"/>
              </a:rPr>
              <a:t>のように</a:t>
            </a:r>
            <a:r>
              <a:rPr lang="ja-JP" altLang="ja-JP" sz="2200" dirty="0">
                <a:latin typeface="UD デジタル 教科書体 NK-R" panose="02020400000000000000" pitchFamily="18" charset="-128"/>
                <a:ea typeface="UD デジタル 教科書体 NK-R" panose="02020400000000000000" pitchFamily="18" charset="-128"/>
              </a:rPr>
              <a:t>友達の安否を尋ねた後、お互いの場所で天気について話したり、尋ねたりしましょう</a:t>
            </a:r>
            <a:r>
              <a:rPr lang="ja-JP" altLang="ja-JP" sz="2200" dirty="0" smtClean="0">
                <a:latin typeface="UD デジタル 教科書体 NK-R" panose="02020400000000000000" pitchFamily="18" charset="-128"/>
                <a:ea typeface="UD デジタル 教科書体 NK-R" panose="02020400000000000000" pitchFamily="18" charset="-128"/>
              </a:rPr>
              <a:t>。</a:t>
            </a:r>
            <a:endParaRPr lang="ko-KR" altLang="ko-KR" sz="22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145143" y="833720"/>
            <a:ext cx="11208657" cy="5916704"/>
          </a:xfrm>
        </p:spPr>
        <p:txBody>
          <a:bodyPr>
            <a:normAutofit/>
          </a:bodyPr>
          <a:lstStyle/>
          <a:p>
            <a:pPr marL="0" indent="0">
              <a:buNone/>
            </a:pPr>
            <a:r>
              <a:rPr lang="en-US" altLang="ko-KR" sz="2400" dirty="0">
                <a:latin typeface="HGS教科書体" panose="02020600000000000000" pitchFamily="18" charset="-128"/>
                <a:ea typeface="HGS教科書体" panose="02020600000000000000" pitchFamily="18" charset="-128"/>
              </a:rPr>
              <a:t> </a:t>
            </a:r>
            <a:r>
              <a:rPr lang="ja-JP" altLang="ja-JP" sz="1800" dirty="0" smtClean="0">
                <a:latin typeface="UD デジタル 教科書体 NK-R" panose="02020400000000000000" pitchFamily="18" charset="-128"/>
                <a:ea typeface="UD デジタル 教科書体 NK-R" panose="02020400000000000000" pitchFamily="18" charset="-128"/>
              </a:rPr>
              <a:t>①</a:t>
            </a:r>
            <a:r>
              <a:rPr lang="ja-JP" altLang="ja-JP" sz="1800" dirty="0">
                <a:latin typeface="UD デジタル 教科書体 NK-R" panose="02020400000000000000" pitchFamily="18" charset="-128"/>
                <a:ea typeface="UD デジタル 教科書体 NK-R" panose="02020400000000000000" pitchFamily="18" charset="-128"/>
              </a:rPr>
              <a:t>ペアを組んで学生</a:t>
            </a:r>
            <a:r>
              <a:rPr lang="en-US" altLang="ja-JP" sz="1800" dirty="0">
                <a:latin typeface="UD デジタル 教科書体 NK-R" panose="02020400000000000000" pitchFamily="18" charset="-128"/>
                <a:ea typeface="UD デジタル 教科書体 NK-R" panose="02020400000000000000" pitchFamily="18" charset="-128"/>
              </a:rPr>
              <a:t>A</a:t>
            </a:r>
            <a:r>
              <a:rPr lang="ja-JP" altLang="ja-JP" sz="1800" dirty="0">
                <a:latin typeface="UD デジタル 教科書体 NK-R" panose="02020400000000000000" pitchFamily="18" charset="-128"/>
                <a:ea typeface="UD デジタル 教科書体 NK-R" panose="02020400000000000000" pitchFamily="18" charset="-128"/>
              </a:rPr>
              <a:t>・学生</a:t>
            </a:r>
            <a:r>
              <a:rPr lang="en-US" altLang="ja-JP" sz="1800" dirty="0">
                <a:latin typeface="UD デジタル 教科書体 NK-R" panose="02020400000000000000" pitchFamily="18" charset="-128"/>
                <a:ea typeface="UD デジタル 教科書体 NK-R" panose="02020400000000000000" pitchFamily="18" charset="-128"/>
              </a:rPr>
              <a:t>B</a:t>
            </a:r>
            <a:r>
              <a:rPr lang="ja-JP" altLang="ja-JP" sz="1800" dirty="0">
                <a:latin typeface="UD デジタル 教科書体 NK-R" panose="02020400000000000000" pitchFamily="18" charset="-128"/>
                <a:ea typeface="UD デジタル 教科書体 NK-R" panose="02020400000000000000" pitchFamily="18" charset="-128"/>
              </a:rPr>
              <a:t>に分かれて</a:t>
            </a:r>
            <a:r>
              <a:rPr lang="en-US" altLang="ja-JP" sz="1800" dirty="0">
                <a:latin typeface="UD デジタル 教科書体 NK-R" panose="02020400000000000000" pitchFamily="18" charset="-128"/>
                <a:ea typeface="UD デジタル 教科書体 NK-R" panose="02020400000000000000" pitchFamily="18" charset="-128"/>
              </a:rPr>
              <a:t>[</a:t>
            </a:r>
            <a:r>
              <a:rPr lang="ko-KR" altLang="ja-JP" sz="1800" dirty="0">
                <a:latin typeface="UD デジタル 教科書体 NK-R" panose="02020400000000000000" pitchFamily="18" charset="-128"/>
              </a:rPr>
              <a:t>보기</a:t>
            </a:r>
            <a:r>
              <a:rPr lang="en-US" altLang="ja-JP" sz="1800" dirty="0">
                <a:latin typeface="UD デジタル 教科書体 NK-R" panose="02020400000000000000" pitchFamily="18" charset="-128"/>
                <a:ea typeface="UD デジタル 教科書体 NK-R" panose="02020400000000000000" pitchFamily="18" charset="-128"/>
              </a:rPr>
              <a:t>]</a:t>
            </a:r>
            <a:r>
              <a:rPr lang="ja-JP" altLang="ja-JP" sz="1800" dirty="0" err="1">
                <a:latin typeface="UD デジタル 教科書体 NK-R" panose="02020400000000000000" pitchFamily="18" charset="-128"/>
                <a:ea typeface="UD デジタル 教科書体 NK-R" panose="02020400000000000000" pitchFamily="18" charset="-128"/>
              </a:rPr>
              <a:t>のように</a:t>
            </a:r>
            <a:r>
              <a:rPr lang="ja-JP" altLang="ja-JP" sz="1800" dirty="0">
                <a:latin typeface="UD デジタル 教科書体 NK-R" panose="02020400000000000000" pitchFamily="18" charset="-128"/>
                <a:ea typeface="UD デジタル 教科書体 NK-R" panose="02020400000000000000" pitchFamily="18" charset="-128"/>
              </a:rPr>
              <a:t>会話をしてみましょう。学生</a:t>
            </a:r>
            <a:r>
              <a:rPr lang="en-US" altLang="ja-JP" sz="1800" dirty="0">
                <a:latin typeface="UD デジタル 教科書体 NK-R" panose="02020400000000000000" pitchFamily="18" charset="-128"/>
                <a:ea typeface="UD デジタル 教科書体 NK-R" panose="02020400000000000000" pitchFamily="18" charset="-128"/>
              </a:rPr>
              <a:t>A</a:t>
            </a:r>
            <a:r>
              <a:rPr lang="ja-JP" altLang="ja-JP" sz="1800" dirty="0">
                <a:latin typeface="UD デジタル 教科書体 NK-R" panose="02020400000000000000" pitchFamily="18" charset="-128"/>
                <a:ea typeface="UD デジタル 教科書体 NK-R" panose="02020400000000000000" pitchFamily="18" charset="-128"/>
              </a:rPr>
              <a:t>は下図</a:t>
            </a:r>
            <a:r>
              <a:rPr lang="en-US" altLang="ja-JP" sz="1800" dirty="0">
                <a:latin typeface="UD デジタル 教科書体 NK-R" panose="02020400000000000000" pitchFamily="18" charset="-128"/>
                <a:ea typeface="UD デジタル 教科書体 NK-R" panose="02020400000000000000" pitchFamily="18" charset="-128"/>
              </a:rPr>
              <a:t>[</a:t>
            </a:r>
            <a:r>
              <a:rPr lang="ko-KR" altLang="ja-JP" sz="1800" dirty="0">
                <a:latin typeface="UD デジタル 教科書体 NK-R" panose="02020400000000000000" pitchFamily="18" charset="-128"/>
              </a:rPr>
              <a:t>학생</a:t>
            </a:r>
            <a:r>
              <a:rPr lang="en-US" altLang="ja-JP" sz="1800" dirty="0">
                <a:latin typeface="UD デジタル 教科書体 NK-R" panose="02020400000000000000" pitchFamily="18" charset="-128"/>
                <a:ea typeface="UD デジタル 教科書体 NK-R" panose="02020400000000000000" pitchFamily="18" charset="-128"/>
              </a:rPr>
              <a:t>A]</a:t>
            </a:r>
            <a:r>
              <a:rPr lang="ja-JP" altLang="ja-JP" sz="1800" dirty="0" err="1">
                <a:latin typeface="UD デジタル 教科書体 NK-R" panose="02020400000000000000" pitchFamily="18" charset="-128"/>
                <a:ea typeface="UD デジタル 教科書体 NK-R" panose="02020400000000000000" pitchFamily="18" charset="-128"/>
              </a:rPr>
              <a:t>、</a:t>
            </a:r>
            <a:r>
              <a:rPr lang="ja-JP" altLang="ja-JP" sz="1800" dirty="0">
                <a:latin typeface="UD デジタル 教科書体 NK-R" panose="02020400000000000000" pitchFamily="18" charset="-128"/>
                <a:ea typeface="UD デジタル 教科書体 NK-R" panose="02020400000000000000" pitchFamily="18" charset="-128"/>
              </a:rPr>
              <a:t>学生</a:t>
            </a:r>
            <a:r>
              <a:rPr lang="en-US" altLang="ja-JP" sz="1800" dirty="0">
                <a:latin typeface="UD デジタル 教科書体 NK-R" panose="02020400000000000000" pitchFamily="18" charset="-128"/>
                <a:ea typeface="UD デジタル 教科書体 NK-R" panose="02020400000000000000" pitchFamily="18" charset="-128"/>
              </a:rPr>
              <a:t>B</a:t>
            </a:r>
            <a:r>
              <a:rPr lang="ja-JP" altLang="ja-JP" sz="1800" dirty="0">
                <a:latin typeface="UD デジタル 教科書体 NK-R" panose="02020400000000000000" pitchFamily="18" charset="-128"/>
                <a:ea typeface="UD デジタル 教科書体 NK-R" panose="02020400000000000000" pitchFamily="18" charset="-128"/>
              </a:rPr>
              <a:t>は下図</a:t>
            </a:r>
            <a:r>
              <a:rPr lang="en-US" altLang="ja-JP" sz="1800" dirty="0">
                <a:latin typeface="UD デジタル 教科書体 NK-R" panose="02020400000000000000" pitchFamily="18" charset="-128"/>
                <a:ea typeface="UD デジタル 教科書体 NK-R" panose="02020400000000000000" pitchFamily="18" charset="-128"/>
              </a:rPr>
              <a:t>[</a:t>
            </a:r>
            <a:r>
              <a:rPr lang="ko-KR" altLang="ja-JP" sz="1800" dirty="0">
                <a:latin typeface="UD デジタル 教科書体 NK-R" panose="02020400000000000000" pitchFamily="18" charset="-128"/>
              </a:rPr>
              <a:t>학생</a:t>
            </a:r>
            <a:r>
              <a:rPr lang="en-US" altLang="ja-JP" sz="1800" dirty="0">
                <a:latin typeface="UD デジタル 教科書体 NK-R" panose="02020400000000000000" pitchFamily="18" charset="-128"/>
                <a:ea typeface="UD デジタル 教科書体 NK-R" panose="02020400000000000000" pitchFamily="18" charset="-128"/>
              </a:rPr>
              <a:t>B]</a:t>
            </a:r>
            <a:r>
              <a:rPr lang="ja-JP" altLang="ja-JP" sz="1800" dirty="0">
                <a:latin typeface="UD デジタル 教科書体 NK-R" panose="02020400000000000000" pitchFamily="18" charset="-128"/>
                <a:ea typeface="UD デジタル 教科書体 NK-R" panose="02020400000000000000" pitchFamily="18" charset="-128"/>
              </a:rPr>
              <a:t>の天気情報が示されているいずれかの都市に住んでいるものとします。</a:t>
            </a:r>
            <a:br>
              <a:rPr lang="ja-JP" altLang="ja-JP" sz="1800" dirty="0">
                <a:latin typeface="UD デジタル 教科書体 NK-R" panose="02020400000000000000" pitchFamily="18" charset="-128"/>
                <a:ea typeface="UD デジタル 教科書体 NK-R" panose="02020400000000000000" pitchFamily="18" charset="-128"/>
              </a:rPr>
            </a:br>
            <a:endParaRPr lang="en-US" altLang="ja-JP" sz="1800" dirty="0" smtClean="0">
              <a:latin typeface="UD デジタル 教科書体 NK-R" panose="02020400000000000000" pitchFamily="18" charset="-128"/>
              <a:ea typeface="UD デジタル 教科書体 NK-R" panose="02020400000000000000" pitchFamily="18" charset="-128"/>
            </a:endParaRPr>
          </a:p>
          <a:p>
            <a:pPr marL="0" indent="0">
              <a:buNone/>
            </a:pPr>
            <a:r>
              <a:rPr lang="en-US" altLang="ja-JP" sz="1600" dirty="0">
                <a:latin typeface="NanumGothic" panose="020D0604000000000000" pitchFamily="34" charset="-127"/>
                <a:ea typeface="NanumGothic" panose="020D0604000000000000" pitchFamily="34" charset="-127"/>
              </a:rPr>
              <a:t>A: </a:t>
            </a:r>
            <a:r>
              <a:rPr lang="ko-KR" altLang="ja-JP" sz="2400" b="1" dirty="0">
                <a:latin typeface="NanumGothic" panose="020D0604000000000000" pitchFamily="34" charset="-127"/>
                <a:ea typeface="NanumGothic" panose="020D0604000000000000" pitchFamily="34" charset="-127"/>
              </a:rPr>
              <a:t>여보세요</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 씨예요</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저 ○○예요</a:t>
            </a:r>
            <a:r>
              <a:rPr lang="en-US" altLang="ja-JP" sz="2400" b="1" dirty="0">
                <a:latin typeface="NanumGothic" panose="020D0604000000000000" pitchFamily="34" charset="-127"/>
                <a:ea typeface="NanumGothic" panose="020D0604000000000000" pitchFamily="34" charset="-127"/>
              </a:rPr>
              <a:t>.</a:t>
            </a:r>
            <a:r>
              <a:rPr lang="en-US" altLang="ja-JP" sz="2400" dirty="0">
                <a:latin typeface="NanumGothic" panose="020D0604000000000000" pitchFamily="34" charset="-127"/>
                <a:ea typeface="NanumGothic" panose="020D0604000000000000" pitchFamily="34" charset="-127"/>
              </a:rPr>
              <a:t> </a:t>
            </a:r>
            <a:endParaRPr lang="en-US" altLang="ja-JP" sz="2400" dirty="0" smtClean="0">
              <a:latin typeface="NanumGothic" panose="020D0604000000000000" pitchFamily="34" charset="-127"/>
              <a:ea typeface="NanumGothic" panose="020D0604000000000000" pitchFamily="34" charset="-127"/>
            </a:endParaRPr>
          </a:p>
          <a:p>
            <a:pPr marL="0" indent="0">
              <a:buNone/>
            </a:pPr>
            <a:r>
              <a:rPr lang="ja-JP" altLang="en-US" sz="1800" dirty="0">
                <a:latin typeface="UD デジタル 教科書体 NK-R" panose="02020400000000000000" pitchFamily="18" charset="-128"/>
                <a:ea typeface="UD デジタル 教科書体 NK-R" panose="02020400000000000000" pitchFamily="18" charset="-128"/>
              </a:rPr>
              <a:t>　</a:t>
            </a:r>
            <a:r>
              <a:rPr lang="ja-JP" altLang="en-US" sz="1800" dirty="0" smtClean="0">
                <a:latin typeface="UD デジタル 教科書体 NK-R" panose="02020400000000000000" pitchFamily="18" charset="-128"/>
                <a:ea typeface="UD デジタル 教科書体 NK-R" panose="02020400000000000000" pitchFamily="18" charset="-128"/>
              </a:rPr>
              <a:t>　　もしもし。○○さんですか。私○○です。</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en-US" altLang="ja-JP" sz="1600" dirty="0">
                <a:latin typeface="NanumGothic" panose="020D0604000000000000" pitchFamily="34" charset="-127"/>
                <a:ea typeface="NanumGothic" panose="020D0604000000000000" pitchFamily="34" charset="-127"/>
              </a:rPr>
              <a:t>B:</a:t>
            </a:r>
            <a:r>
              <a:rPr lang="en-US" altLang="ja-JP" sz="2400"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아</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 씨</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잘 지내세요</a:t>
            </a:r>
            <a:r>
              <a:rPr lang="en-US" altLang="ja-JP" sz="2400" b="1" dirty="0" smtClean="0">
                <a:latin typeface="NanumGothic" panose="020D0604000000000000" pitchFamily="34" charset="-127"/>
                <a:ea typeface="NanumGothic" panose="020D0604000000000000" pitchFamily="34"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あ～、○○さん、お元気ですか。</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en-US" altLang="ja-JP" sz="1600" dirty="0">
                <a:latin typeface="NanumGothic" panose="020D0604000000000000" pitchFamily="34" charset="-127"/>
                <a:ea typeface="NanumGothic" panose="020D0604000000000000" pitchFamily="34" charset="-127"/>
              </a:rPr>
              <a:t>A:</a:t>
            </a:r>
            <a:r>
              <a:rPr lang="en-US" altLang="ja-JP" sz="2400"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네</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잘 지내요</a:t>
            </a:r>
            <a:r>
              <a:rPr lang="en-US" altLang="ja-JP" sz="2400" b="1" dirty="0">
                <a:latin typeface="NanumGothic" panose="020D0604000000000000" pitchFamily="34" charset="-127"/>
                <a:ea typeface="NanumGothic" panose="020D0604000000000000" pitchFamily="34" charset="-127"/>
              </a:rPr>
              <a:t>. </a:t>
            </a:r>
            <a:r>
              <a:rPr lang="ko-KR" altLang="ja-JP" sz="2400" b="1" dirty="0">
                <a:latin typeface="NanumGothic" panose="020D0604000000000000" pitchFamily="34" charset="-127"/>
                <a:ea typeface="NanumGothic" panose="020D0604000000000000" pitchFamily="34" charset="-127"/>
              </a:rPr>
              <a:t>도쿄는 지금 비가 와요</a:t>
            </a:r>
            <a:r>
              <a:rPr lang="en-US" altLang="ja-JP" sz="2400" b="1" dirty="0">
                <a:latin typeface="NanumGothic" panose="020D0604000000000000" pitchFamily="34" charset="-127"/>
                <a:ea typeface="NanumGothic" panose="020D0604000000000000" pitchFamily="34" charset="-127"/>
              </a:rPr>
              <a:t>. </a:t>
            </a:r>
            <a:endParaRPr lang="en-US" altLang="ja-JP" sz="2400" b="1" dirty="0" smtClean="0">
              <a:latin typeface="NanumGothic" panose="020D0604000000000000" pitchFamily="34" charset="-127"/>
              <a:ea typeface="NanumGothic" panose="020D0604000000000000" pitchFamily="34" charset="-127"/>
            </a:endParaRP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はい</a:t>
            </a:r>
            <a:r>
              <a:rPr lang="ja-JP" altLang="en-US" sz="1800" dirty="0">
                <a:latin typeface="UD デジタル 教科書体 NK-R" panose="02020400000000000000" pitchFamily="18" charset="-128"/>
                <a:ea typeface="UD デジタル 教科書体 NK-R" panose="02020400000000000000" pitchFamily="18" charset="-128"/>
              </a:rPr>
              <a:t>、元気です。東京は今雨が降っています。</a:t>
            </a:r>
            <a:endParaRPr lang="en-US" altLang="ja-JP" sz="1800" b="1" dirty="0" smtClean="0">
              <a:latin typeface="NanumGothic" panose="020D0604000000000000" pitchFamily="34" charset="-127"/>
              <a:ea typeface="NanumGothic" panose="020D0604000000000000" pitchFamily="34" charset="-127"/>
            </a:endParaRPr>
          </a:p>
          <a:p>
            <a:pPr marL="0" indent="0">
              <a:buNone/>
            </a:pPr>
            <a:r>
              <a:rPr lang="ja-JP" altLang="en-US" sz="2400" b="1" dirty="0">
                <a:latin typeface="NanumGothic" panose="020D0604000000000000" pitchFamily="34" charset="-127"/>
                <a:ea typeface="NanumGothic" panose="020D0604000000000000" pitchFamily="34" charset="-127"/>
              </a:rPr>
              <a:t>　</a:t>
            </a:r>
            <a:r>
              <a:rPr lang="ko-KR" altLang="ja-JP" sz="2400" b="1" u="sng" dirty="0" smtClean="0">
                <a:latin typeface="NanumGothic" panose="020D0604000000000000" pitchFamily="34" charset="-127"/>
                <a:ea typeface="NanumGothic" panose="020D0604000000000000" pitchFamily="34" charset="-127"/>
              </a:rPr>
              <a:t>런던</a:t>
            </a:r>
            <a:r>
              <a:rPr lang="ko-KR" altLang="ja-JP" sz="2400" b="1" dirty="0" smtClean="0">
                <a:latin typeface="NanumGothic" panose="020D0604000000000000" pitchFamily="34" charset="-127"/>
                <a:ea typeface="NanumGothic" panose="020D0604000000000000" pitchFamily="34" charset="-127"/>
              </a:rPr>
              <a:t>은 </a:t>
            </a:r>
            <a:r>
              <a:rPr lang="ko-KR" altLang="ja-JP" sz="2400" b="1" dirty="0">
                <a:latin typeface="NanumGothic" panose="020D0604000000000000" pitchFamily="34" charset="-127"/>
                <a:ea typeface="NanumGothic" panose="020D0604000000000000" pitchFamily="34" charset="-127"/>
              </a:rPr>
              <a:t>날씨가 어때요</a:t>
            </a:r>
            <a:r>
              <a:rPr lang="en-US" altLang="ja-JP" sz="2400" b="1" dirty="0" smtClean="0">
                <a:latin typeface="NanumGothic" panose="020D0604000000000000" pitchFamily="34" charset="-127"/>
                <a:ea typeface="NanumGothic" panose="020D0604000000000000" pitchFamily="34"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ロンドンは天気がどうですか。</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buNone/>
            </a:pPr>
            <a:r>
              <a:rPr lang="en-US" altLang="ja-JP" sz="1600" dirty="0">
                <a:latin typeface="NanumGothic" panose="020D0604000000000000" pitchFamily="34" charset="-127"/>
                <a:ea typeface="NanumGothic" panose="020D0604000000000000" pitchFamily="34" charset="-127"/>
              </a:rPr>
              <a:t>B: </a:t>
            </a:r>
            <a:r>
              <a:rPr lang="ko-KR" altLang="ja-JP" sz="2400" b="1" dirty="0">
                <a:latin typeface="NanumGothic" panose="020D0604000000000000" pitchFamily="34" charset="-127"/>
                <a:ea typeface="NanumGothic" panose="020D0604000000000000" pitchFamily="34" charset="-127"/>
              </a:rPr>
              <a:t>여기는 </a:t>
            </a:r>
            <a:r>
              <a:rPr lang="ko-KR" altLang="ja-JP" sz="2400" b="1" u="sng" dirty="0">
                <a:latin typeface="NanumGothic" panose="020D0604000000000000" pitchFamily="34" charset="-127"/>
                <a:ea typeface="NanumGothic" panose="020D0604000000000000" pitchFamily="34" charset="-127"/>
              </a:rPr>
              <a:t>날씨가 좋아요</a:t>
            </a:r>
            <a:r>
              <a:rPr lang="en-US" altLang="ja-JP" sz="2400" b="1" dirty="0">
                <a:latin typeface="NanumGothic" panose="020D0604000000000000" pitchFamily="34" charset="-127"/>
                <a:ea typeface="NanumGothic" panose="020D0604000000000000" pitchFamily="34" charset="-127"/>
              </a:rPr>
              <a:t>. </a:t>
            </a:r>
            <a:r>
              <a:rPr lang="ko-KR" altLang="ja-JP" sz="2400" b="1" u="sng" dirty="0">
                <a:latin typeface="NanumGothic" panose="020D0604000000000000" pitchFamily="34" charset="-127"/>
                <a:ea typeface="NanumGothic" panose="020D0604000000000000" pitchFamily="34" charset="-127"/>
              </a:rPr>
              <a:t>아주 맑아요</a:t>
            </a:r>
            <a:r>
              <a:rPr lang="en-US" altLang="ja-JP" sz="2400" b="1" dirty="0" smtClean="0">
                <a:latin typeface="NanumGothic" panose="020D0604000000000000" pitchFamily="34" charset="-127"/>
                <a:ea typeface="NanumGothic" panose="020D0604000000000000" pitchFamily="34" charset="-127"/>
              </a:rPr>
              <a:t>.</a:t>
            </a:r>
          </a:p>
          <a:p>
            <a:pPr marL="0" indent="0">
              <a:buNone/>
            </a:pPr>
            <a:r>
              <a:rPr lang="ja-JP" altLang="en-US" sz="1800" dirty="0" smtClean="0">
                <a:latin typeface="UD デジタル 教科書体 NK-R" panose="02020400000000000000" pitchFamily="18" charset="-128"/>
                <a:ea typeface="UD デジタル 教科書体 NK-R" panose="02020400000000000000" pitchFamily="18" charset="-128"/>
              </a:rPr>
              <a:t>　　　ここは天気がいいです。とても晴れています。</a:t>
            </a:r>
            <a:endParaRPr lang="en-US" altLang="ko-KR" sz="1800" dirty="0">
              <a:latin typeface="UD デジタル 教科書体 NK-R" panose="02020400000000000000" pitchFamily="18" charset="-128"/>
              <a:ea typeface="UD デジタル 教科書体 NK-R" panose="02020400000000000000" pitchFamily="18" charset="-128"/>
            </a:endParaRPr>
          </a:p>
        </p:txBody>
      </p:sp>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l="15294" t="27514" r="34006" b="50955"/>
          <a:stretch/>
        </p:blipFill>
        <p:spPr>
          <a:xfrm>
            <a:off x="5849257" y="1440758"/>
            <a:ext cx="4615543" cy="2695816"/>
          </a:xfrm>
          <a:prstGeom prst="rect">
            <a:avLst/>
          </a:prstGeom>
        </p:spPr>
      </p:pic>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15169" t="49573" r="35116" b="29843"/>
          <a:stretch/>
        </p:blipFill>
        <p:spPr>
          <a:xfrm>
            <a:off x="5849257" y="4049493"/>
            <a:ext cx="4949372" cy="2818394"/>
          </a:xfrm>
          <a:prstGeom prst="rect">
            <a:avLst/>
          </a:prstGeom>
        </p:spPr>
      </p:pic>
    </p:spTree>
    <p:extLst>
      <p:ext uri="{BB962C8B-B14F-4D97-AF65-F5344CB8AC3E}">
        <p14:creationId xmlns:p14="http://schemas.microsoft.com/office/powerpoint/2010/main" val="335957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
                                            <p:txEl>
                                              <p:pRg st="0" end="0"/>
                                            </p:txEl>
                                          </p:spTgt>
                                        </p:tgtEl>
                                        <p:attrNameLst>
                                          <p:attrName>style.visibility</p:attrName>
                                        </p:attrNameLst>
                                      </p:cBhvr>
                                      <p:to>
                                        <p:strVal val="visible"/>
                                      </p:to>
                                    </p:set>
                                    <p:anim calcmode="lin" valueType="num">
                                      <p:cBhvr additive="base">
                                        <p:cTn id="26"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
                                            <p:txEl>
                                              <p:pRg st="1" end="1"/>
                                            </p:txEl>
                                          </p:spTgt>
                                        </p:tgtEl>
                                        <p:attrNameLst>
                                          <p:attrName>style.visibility</p:attrName>
                                        </p:attrNameLst>
                                      </p:cBhvr>
                                      <p:to>
                                        <p:strVal val="visible"/>
                                      </p:to>
                                    </p:set>
                                    <p:anim calcmode="lin" valueType="num">
                                      <p:cBhvr additive="base">
                                        <p:cTn id="3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1" end="1"/>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
                                            <p:txEl>
                                              <p:pRg st="2" end="2"/>
                                            </p:txEl>
                                          </p:spTgt>
                                        </p:tgtEl>
                                        <p:attrNameLst>
                                          <p:attrName>style.visibility</p:attrName>
                                        </p:attrNameLst>
                                      </p:cBhvr>
                                      <p:to>
                                        <p:strVal val="visible"/>
                                      </p:to>
                                    </p:set>
                                    <p:anim calcmode="lin" valueType="num">
                                      <p:cBhvr additive="base">
                                        <p:cTn id="36"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
                                            <p:txEl>
                                              <p:pRg st="2" end="2"/>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
                                            <p:txEl>
                                              <p:pRg st="3" end="3"/>
                                            </p:txEl>
                                          </p:spTgt>
                                        </p:tgtEl>
                                        <p:attrNameLst>
                                          <p:attrName>style.visibility</p:attrName>
                                        </p:attrNameLst>
                                      </p:cBhvr>
                                      <p:to>
                                        <p:strVal val="visible"/>
                                      </p:to>
                                    </p:set>
                                    <p:anim calcmode="lin" valueType="num">
                                      <p:cBhvr additive="base">
                                        <p:cTn id="40"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
                                            <p:txEl>
                                              <p:pRg st="3" end="3"/>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
                                            <p:txEl>
                                              <p:pRg st="4" end="4"/>
                                            </p:txEl>
                                          </p:spTgt>
                                        </p:tgtEl>
                                        <p:attrNameLst>
                                          <p:attrName>style.visibility</p:attrName>
                                        </p:attrNameLst>
                                      </p:cBhvr>
                                      <p:to>
                                        <p:strVal val="visible"/>
                                      </p:to>
                                    </p:set>
                                    <p:anim calcmode="lin" valueType="num">
                                      <p:cBhvr additive="base">
                                        <p:cTn id="44"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
                                            <p:txEl>
                                              <p:pRg st="4" end="4"/>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
                                            <p:txEl>
                                              <p:pRg st="5" end="5"/>
                                            </p:txEl>
                                          </p:spTgt>
                                        </p:tgtEl>
                                        <p:attrNameLst>
                                          <p:attrName>style.visibility</p:attrName>
                                        </p:attrNameLst>
                                      </p:cBhvr>
                                      <p:to>
                                        <p:strVal val="visible"/>
                                      </p:to>
                                    </p:set>
                                    <p:anim calcmode="lin" valueType="num">
                                      <p:cBhvr additive="base">
                                        <p:cTn id="4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
                                            <p:txEl>
                                              <p:pRg st="5" end="5"/>
                                            </p:txEl>
                                          </p:spTgt>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
                                            <p:txEl>
                                              <p:pRg st="6" end="6"/>
                                            </p:txEl>
                                          </p:spTgt>
                                        </p:tgtEl>
                                        <p:attrNameLst>
                                          <p:attrName>style.visibility</p:attrName>
                                        </p:attrNameLst>
                                      </p:cBhvr>
                                      <p:to>
                                        <p:strVal val="visible"/>
                                      </p:to>
                                    </p:set>
                                    <p:anim calcmode="lin" valueType="num">
                                      <p:cBhvr additive="base">
                                        <p:cTn id="52"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2">
                                            <p:txEl>
                                              <p:pRg st="6" end="6"/>
                                            </p:txEl>
                                          </p:spTgt>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additive="base">
                                        <p:cTn id="56"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
                                            <p:txEl>
                                              <p:pRg st="7" end="7"/>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2">
                                            <p:txEl>
                                              <p:pRg st="8" end="8"/>
                                            </p:txEl>
                                          </p:spTgt>
                                        </p:tgtEl>
                                        <p:attrNameLst>
                                          <p:attrName>style.visibility</p:attrName>
                                        </p:attrNameLst>
                                      </p:cBhvr>
                                      <p:to>
                                        <p:strVal val="visible"/>
                                      </p:to>
                                    </p:set>
                                    <p:anim calcmode="lin" valueType="num">
                                      <p:cBhvr additive="base">
                                        <p:cTn id="60"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
                                            <p:txEl>
                                              <p:pRg st="8" end="8"/>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calcmode="lin" valueType="num">
                                      <p:cBhvr additive="base">
                                        <p:cTn id="64"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
                                            <p:txEl>
                                              <p:pRg st="9" end="9"/>
                                            </p:txEl>
                                          </p:spTgt>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2">
                                            <p:txEl>
                                              <p:pRg st="10" end="10"/>
                                            </p:txEl>
                                          </p:spTgt>
                                        </p:tgtEl>
                                        <p:attrNameLst>
                                          <p:attrName>style.visibility</p:attrName>
                                        </p:attrNameLst>
                                      </p:cBhvr>
                                      <p:to>
                                        <p:strVal val="visible"/>
                                      </p:to>
                                    </p:set>
                                    <p:anim calcmode="lin" valueType="num">
                                      <p:cBhvr additive="base">
                                        <p:cTn id="68"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751116" y="101599"/>
            <a:ext cx="10515600" cy="833718"/>
          </a:xfrm>
        </p:spPr>
        <p:txBody>
          <a:bodyPr>
            <a:normAutofit/>
          </a:bodyPr>
          <a:lstStyle/>
          <a:p>
            <a:r>
              <a:rPr lang="ja-JP" altLang="en-US" sz="2800" b="1" dirty="0">
                <a:solidFill>
                  <a:srgbClr val="FF0000"/>
                </a:solidFill>
                <a:latin typeface="HGKyokashotai" panose="02020609000000000000" pitchFamily="17" charset="-128"/>
                <a:ea typeface="HGKyokashotai" panose="02020609000000000000" pitchFamily="17" charset="-128"/>
              </a:rPr>
              <a:t>学習目標の</a:t>
            </a:r>
            <a:r>
              <a:rPr lang="en-US" altLang="ja-JP" sz="2800" b="1" dirty="0">
                <a:solidFill>
                  <a:srgbClr val="FF0000"/>
                </a:solidFill>
                <a:latin typeface="HGKyokashotai" panose="02020609000000000000" pitchFamily="17" charset="-128"/>
                <a:ea typeface="HGKyokashotai" panose="02020609000000000000" pitchFamily="17" charset="-128"/>
              </a:rPr>
              <a:t>Check</a:t>
            </a:r>
            <a:endParaRPr lang="ko-KR" altLang="en-US" sz="2800" b="1" dirty="0">
              <a:latin typeface="HGKyokashotai" panose="02020609000000000000" pitchFamily="17" charset="-128"/>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pPr marL="0" indent="0">
              <a:buNone/>
            </a:pPr>
            <a:endParaRPr lang="en-US" altLang="ja-JP" sz="2400" dirty="0">
              <a:solidFill>
                <a:srgbClr val="FF0000"/>
              </a:solidFill>
              <a:latin typeface="HGS教科書体" panose="02020600000000000000" pitchFamily="18" charset="-128"/>
              <a:ea typeface="HGS教科書体" panose="02020600000000000000" pitchFamily="18" charset="-128"/>
            </a:endParaRPr>
          </a:p>
          <a:p>
            <a:pPr marL="0" indent="0">
              <a:buNone/>
            </a:pPr>
            <a:endParaRPr lang="en-US" altLang="ja-JP" sz="2400" dirty="0">
              <a:solidFill>
                <a:srgbClr val="FF0000"/>
              </a:solidFill>
              <a:latin typeface="HGS教科書体" panose="02020600000000000000" pitchFamily="18" charset="-128"/>
              <a:ea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①</a:t>
            </a:r>
            <a:r>
              <a:rPr lang="ja-JP" altLang="en-US" dirty="0">
                <a:latin typeface="HGS教科書体" panose="02020600000000000000" pitchFamily="18" charset="-128"/>
                <a:ea typeface="HGS教科書体" panose="02020600000000000000" pitchFamily="18" charset="-128"/>
              </a:rPr>
              <a:t>季節や天気に関する表現を理解し、友達と話したり、尋ねたりできる</a:t>
            </a:r>
            <a:r>
              <a:rPr lang="ja-JP" altLang="ko-KR" dirty="0">
                <a:latin typeface="HGS教科書体" panose="02020600000000000000" pitchFamily="18" charset="-128"/>
                <a:ea typeface="HGS教科書体" panose="02020600000000000000" pitchFamily="18" charset="-128"/>
              </a:rPr>
              <a:t>。</a:t>
            </a:r>
            <a:endParaRPr lang="en-US" altLang="ja-JP" dirty="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②｢</a:t>
            </a:r>
            <a:r>
              <a:rPr lang="ja-JP" altLang="en-US" dirty="0">
                <a:latin typeface="HGS教科書体" panose="02020600000000000000" pitchFamily="18" charset="-128"/>
                <a:ea typeface="HGS教科書体" panose="02020600000000000000" pitchFamily="18" charset="-128"/>
              </a:rPr>
              <a:t>季節</a:t>
            </a:r>
            <a:r>
              <a:rPr lang="ja-JP" altLang="ko-KR" dirty="0">
                <a:latin typeface="HGS教科書体" panose="02020600000000000000" pitchFamily="18" charset="-128"/>
                <a:ea typeface="HGS教科書体" panose="02020600000000000000" pitchFamily="18" charset="-128"/>
              </a:rPr>
              <a:t>｣｢</a:t>
            </a:r>
            <a:r>
              <a:rPr lang="ja-JP" altLang="en-US" dirty="0">
                <a:latin typeface="HGS教科書体" panose="02020600000000000000" pitchFamily="18" charset="-128"/>
                <a:ea typeface="HGS教科書体" panose="02020600000000000000" pitchFamily="18" charset="-128"/>
              </a:rPr>
              <a:t>天気</a:t>
            </a:r>
            <a:r>
              <a:rPr lang="ja-JP" altLang="ko-KR" dirty="0">
                <a:latin typeface="HGS教科書体" panose="02020600000000000000" pitchFamily="18" charset="-128"/>
                <a:ea typeface="HGS教科書体" panose="02020600000000000000" pitchFamily="18" charset="-128"/>
              </a:rPr>
              <a:t>｣｢</a:t>
            </a:r>
            <a:r>
              <a:rPr lang="ja-JP" altLang="en-US" dirty="0">
                <a:latin typeface="HGS教科書体" panose="02020600000000000000" pitchFamily="18" charset="-128"/>
                <a:ea typeface="HGS教科書体" panose="02020600000000000000" pitchFamily="18" charset="-128"/>
              </a:rPr>
              <a:t>自然災害」に関する表現を</a:t>
            </a:r>
            <a:r>
              <a:rPr lang="ja-JP" altLang="ko-KR" dirty="0">
                <a:latin typeface="HGS教科書体" panose="02020600000000000000" pitchFamily="18" charset="-128"/>
                <a:ea typeface="HGS教科書体" panose="02020600000000000000" pitchFamily="18" charset="-128"/>
              </a:rPr>
              <a:t>考えましょう。</a:t>
            </a:r>
            <a:endParaRPr lang="en-US" altLang="ja-JP" dirty="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③</a:t>
            </a:r>
            <a:r>
              <a:rPr lang="ja-JP" altLang="en-US" dirty="0">
                <a:latin typeface="HGS教科書体" panose="02020600000000000000" pitchFamily="18" charset="-128"/>
                <a:ea typeface="HGS教科書体" panose="02020600000000000000" pitchFamily="18" charset="-128"/>
              </a:rPr>
              <a:t>連結語尾の</a:t>
            </a:r>
            <a:r>
              <a:rPr lang="ja-JP" altLang="ko-KR" dirty="0">
                <a:latin typeface="HGS教科書体" panose="02020600000000000000" pitchFamily="18" charset="-128"/>
                <a:ea typeface="HGS教科書体" panose="02020600000000000000" pitchFamily="18" charset="-128"/>
              </a:rPr>
              <a:t>｢～</a:t>
            </a:r>
            <a:r>
              <a:rPr lang="ja-JP" altLang="en-US" dirty="0" err="1">
                <a:latin typeface="HGS教科書体" panose="02020600000000000000" pitchFamily="18" charset="-128"/>
                <a:ea typeface="HGS教科書体" panose="02020600000000000000" pitchFamily="18" charset="-128"/>
              </a:rPr>
              <a:t>て</a:t>
            </a:r>
            <a:r>
              <a:rPr lang="ja-JP" altLang="ko-KR" dirty="0">
                <a:latin typeface="HGS教科書体" panose="02020600000000000000" pitchFamily="18" charset="-128"/>
                <a:ea typeface="HGS教科書体" panose="02020600000000000000" pitchFamily="18" charset="-128"/>
              </a:rPr>
              <a:t>｣｢～</a:t>
            </a:r>
            <a:r>
              <a:rPr lang="ja-JP" altLang="en-US" dirty="0">
                <a:latin typeface="HGS教科書体" panose="02020600000000000000" pitchFamily="18" charset="-128"/>
                <a:ea typeface="HGS教科書体" panose="02020600000000000000" pitchFamily="18" charset="-128"/>
              </a:rPr>
              <a:t>が・けど</a:t>
            </a:r>
            <a:r>
              <a:rPr lang="ja-JP" altLang="ko-KR" dirty="0">
                <a:latin typeface="HGS教科書体" panose="02020600000000000000" pitchFamily="18" charset="-128"/>
                <a:ea typeface="HGS教科書体" panose="02020600000000000000" pitchFamily="18" charset="-128"/>
              </a:rPr>
              <a:t>｣</a:t>
            </a:r>
            <a:r>
              <a:rPr lang="ja-JP" altLang="en-US" dirty="0">
                <a:latin typeface="HGS教科書体" panose="02020600000000000000" pitchFamily="18" charset="-128"/>
                <a:ea typeface="HGS教科書体" panose="02020600000000000000" pitchFamily="18" charset="-128"/>
              </a:rPr>
              <a:t>を</a:t>
            </a:r>
            <a:r>
              <a:rPr lang="ja-JP" altLang="ko-KR" dirty="0">
                <a:latin typeface="HGS教科書体" panose="02020600000000000000" pitchFamily="18" charset="-128"/>
                <a:ea typeface="HGS教科書体" panose="02020600000000000000" pitchFamily="18" charset="-128"/>
              </a:rPr>
              <a:t>表す韓国語</a:t>
            </a:r>
            <a:r>
              <a:rPr lang="ja-JP" altLang="en-US" dirty="0">
                <a:latin typeface="HGS教科書体" panose="02020600000000000000" pitchFamily="18" charset="-128"/>
                <a:ea typeface="HGS教科書体" panose="02020600000000000000" pitchFamily="18" charset="-128"/>
              </a:rPr>
              <a:t>を言ってみましょう</a:t>
            </a:r>
            <a:r>
              <a:rPr lang="ja-JP" altLang="ko-KR" dirty="0">
                <a:latin typeface="HGS教科書体" panose="02020600000000000000" pitchFamily="18" charset="-128"/>
                <a:ea typeface="HGS教科書体" panose="02020600000000000000" pitchFamily="18" charset="-128"/>
              </a:rPr>
              <a:t>。</a:t>
            </a:r>
            <a:endParaRPr lang="ko-KR" altLang="ko-KR" dirty="0">
              <a:latin typeface="HGS教科書体" panose="02020600000000000000" pitchFamily="18" charset="-128"/>
            </a:endParaRPr>
          </a:p>
          <a:p>
            <a:pPr marL="0" indent="0">
              <a:buNone/>
            </a:pPr>
            <a:endParaRPr lang="en-US" altLang="ja-JP" dirty="0">
              <a:latin typeface="HGS教科書体" panose="02020600000000000000" pitchFamily="18" charset="-128"/>
              <a:ea typeface="HGS教科書体" panose="02020600000000000000" pitchFamily="18" charset="-128"/>
            </a:endParaRPr>
          </a:p>
          <a:p>
            <a:pPr marL="457200" indent="-457200">
              <a:buFont typeface="+mj-ea"/>
              <a:buAutoNum type="circleNumDbPlain"/>
            </a:pPr>
            <a:endParaRPr lang="ko-KR" altLang="en-US" dirty="0">
              <a:latin typeface="HGS教科書体" panose="02020600000000000000" pitchFamily="18" charset="-128"/>
            </a:endParaRPr>
          </a:p>
        </p:txBody>
      </p:sp>
    </p:spTree>
    <p:extLst>
      <p:ext uri="{BB962C8B-B14F-4D97-AF65-F5344CB8AC3E}">
        <p14:creationId xmlns:p14="http://schemas.microsoft.com/office/powerpoint/2010/main" val="79597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additive="base">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833718"/>
          </a:xfrm>
        </p:spPr>
        <p:txBody>
          <a:bodyPr>
            <a:normAutofit/>
          </a:bodyPr>
          <a:lstStyle/>
          <a:p>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pPr marL="0" indent="0">
              <a:buNone/>
            </a:pPr>
            <a:r>
              <a:rPr lang="ja-JP" altLang="en-US" sz="2400" dirty="0">
                <a:latin typeface="HG正楷書体-PRO" panose="03000600000000000000" pitchFamily="66" charset="-128"/>
                <a:ea typeface="HG正楷書体-PRO" panose="03000600000000000000" pitchFamily="66" charset="-128"/>
              </a:rPr>
              <a:t>今日のテーマは「</a:t>
            </a:r>
            <a:r>
              <a:rPr lang="ko-KR" altLang="en-US" sz="3200" b="1" dirty="0">
                <a:latin typeface="나눔명조" panose="02020603020101020101" pitchFamily="18" charset="-127"/>
                <a:ea typeface="나눔명조" panose="02020603020101020101" pitchFamily="18" charset="-127"/>
              </a:rPr>
              <a:t>계절과 날씨</a:t>
            </a:r>
            <a:r>
              <a:rPr lang="ja-JP" altLang="en-US" sz="2400" b="1" dirty="0">
                <a:latin typeface="HG正楷書体-PRO" panose="03000600000000000000" pitchFamily="66" charset="-128"/>
                <a:ea typeface="HG正楷書体-PRO" panose="03000600000000000000" pitchFamily="66" charset="-128"/>
              </a:rPr>
              <a:t>季節と天気」</a:t>
            </a:r>
            <a:r>
              <a:rPr lang="ja-JP" altLang="en-US" sz="2400" dirty="0">
                <a:latin typeface="HG正楷書体-PRO" panose="03000600000000000000" pitchFamily="66" charset="-128"/>
                <a:ea typeface="HG正楷書体-PRO" panose="03000600000000000000" pitchFamily="66" charset="-128"/>
              </a:rPr>
              <a:t>です。</a:t>
            </a:r>
            <a:endParaRPr lang="en-US" altLang="ja-JP" sz="2400" dirty="0">
              <a:latin typeface="HG正楷書体-PRO" panose="03000600000000000000" pitchFamily="66" charset="-128"/>
              <a:ea typeface="HG正楷書体-PRO" panose="03000600000000000000" pitchFamily="66" charset="-128"/>
            </a:endParaRPr>
          </a:p>
          <a:p>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①今日の天気はどうですか。寒いですか、暖かいですか。晴れですか、曇りですか、雨・雪ですか。</a:t>
            </a: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②皆さんはどんな季節が好きですか。なぜですか。</a:t>
            </a: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p:txBody>
      </p:sp>
    </p:spTree>
    <p:extLst>
      <p:ext uri="{BB962C8B-B14F-4D97-AF65-F5344CB8AC3E}">
        <p14:creationId xmlns:p14="http://schemas.microsoft.com/office/powerpoint/2010/main" val="179463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833718"/>
          </a:xfrm>
        </p:spPr>
        <p:txBody>
          <a:bodyPr>
            <a:normAutofit/>
          </a:bodyPr>
          <a:lstStyle/>
          <a:p>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pPr marL="0" indent="0">
              <a:buNone/>
            </a:pPr>
            <a:r>
              <a:rPr lang="ja-JP" altLang="en-US" sz="2400" dirty="0" smtClean="0">
                <a:latin typeface="HG教科書体" panose="02020609000000000000" pitchFamily="17" charset="-128"/>
                <a:ea typeface="HG教科書体" panose="02020609000000000000" pitchFamily="17" charset="-128"/>
              </a:rPr>
              <a:t>今週</a:t>
            </a:r>
            <a:r>
              <a:rPr lang="ja-JP" altLang="en-US" sz="2400" dirty="0">
                <a:latin typeface="HG教科書体" panose="02020609000000000000" pitchFamily="17" charset="-128"/>
                <a:ea typeface="HG教科書体" panose="02020609000000000000" pitchFamily="17" charset="-128"/>
              </a:rPr>
              <a:t>のソウルの天気です。</a:t>
            </a: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smtClean="0">
              <a:latin typeface="HG教科書体" panose="02020609000000000000" pitchFamily="17" charset="-128"/>
              <a:ea typeface="HG教科書体" panose="02020609000000000000" pitchFamily="17" charset="-128"/>
            </a:endParaRPr>
          </a:p>
          <a:p>
            <a:pPr marL="0" indent="0">
              <a:buNone/>
            </a:pPr>
            <a:r>
              <a:rPr lang="ja-JP" altLang="en-US" sz="2400" dirty="0" smtClean="0">
                <a:latin typeface="HG教科書体" panose="02020609000000000000" pitchFamily="17" charset="-128"/>
                <a:ea typeface="HG教科書体" panose="02020609000000000000" pitchFamily="17" charset="-128"/>
              </a:rPr>
              <a:t>①</a:t>
            </a:r>
            <a:r>
              <a:rPr lang="ja-JP" altLang="en-US" sz="2400" dirty="0">
                <a:latin typeface="HG教科書体" panose="02020609000000000000" pitchFamily="17" charset="-128"/>
                <a:ea typeface="HG教科書体" panose="02020609000000000000" pitchFamily="17" charset="-128"/>
              </a:rPr>
              <a:t>どんな季節ですか。</a:t>
            </a:r>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②昨日・今日・明日・明後日の天気はどうですか。</a:t>
            </a:r>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③何度ですか。</a:t>
            </a:r>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④風はどうですか。</a:t>
            </a:r>
            <a:endParaRPr lang="en-US" altLang="ja-JP" sz="2400" dirty="0">
              <a:latin typeface="HG教科書体" panose="02020609000000000000" pitchFamily="17" charset="-128"/>
              <a:ea typeface="HG教科書体" panose="02020609000000000000" pitchFamily="17" charset="-128"/>
            </a:endParaRPr>
          </a:p>
          <a:p>
            <a:pPr marL="0" indent="0">
              <a:buNone/>
            </a:pPr>
            <a:r>
              <a:rPr lang="ja-JP" altLang="en-US" sz="2400" dirty="0">
                <a:latin typeface="HG教科書体" panose="02020609000000000000" pitchFamily="17" charset="-128"/>
                <a:ea typeface="HG教科書体" panose="02020609000000000000" pitchFamily="17" charset="-128"/>
              </a:rPr>
              <a:t>⑤湿度はどうですか。</a:t>
            </a: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a:p>
            <a:pPr marL="0" indent="0">
              <a:buNone/>
            </a:pPr>
            <a:endParaRPr lang="en-US" altLang="ja-JP" sz="2400" dirty="0">
              <a:latin typeface="HG教科書体" panose="02020609000000000000" pitchFamily="17" charset="-128"/>
              <a:ea typeface="HG教科書体" panose="02020609000000000000" pitchFamily="17" charset="-128"/>
            </a:endParaRPr>
          </a:p>
        </p:txBody>
      </p:sp>
      <p:graphicFrame>
        <p:nvGraphicFramePr>
          <p:cNvPr id="5" name="表 4"/>
          <p:cNvGraphicFramePr>
            <a:graphicFrameLocks noGrp="1"/>
          </p:cNvGraphicFramePr>
          <p:nvPr>
            <p:extLst>
              <p:ext uri="{D42A27DB-BD31-4B8C-83A1-F6EECF244321}">
                <p14:modId xmlns:p14="http://schemas.microsoft.com/office/powerpoint/2010/main" val="4261525679"/>
              </p:ext>
            </p:extLst>
          </p:nvPr>
        </p:nvGraphicFramePr>
        <p:xfrm>
          <a:off x="985690" y="1431506"/>
          <a:ext cx="10357224" cy="2057234"/>
        </p:xfrm>
        <a:graphic>
          <a:graphicData uri="http://schemas.openxmlformats.org/drawingml/2006/table">
            <a:tbl>
              <a:tblPr firstRow="1" bandRow="1">
                <a:tableStyleId>{5C22544A-7EE6-4342-B048-85BDC9FD1C3A}</a:tableStyleId>
              </a:tblPr>
              <a:tblGrid>
                <a:gridCol w="2589306">
                  <a:extLst>
                    <a:ext uri="{9D8B030D-6E8A-4147-A177-3AD203B41FA5}">
                      <a16:colId xmlns:a16="http://schemas.microsoft.com/office/drawing/2014/main" xmlns="" val="20000"/>
                    </a:ext>
                  </a:extLst>
                </a:gridCol>
                <a:gridCol w="2589306">
                  <a:extLst>
                    <a:ext uri="{9D8B030D-6E8A-4147-A177-3AD203B41FA5}">
                      <a16:colId xmlns:a16="http://schemas.microsoft.com/office/drawing/2014/main" xmlns="" val="20001"/>
                    </a:ext>
                  </a:extLst>
                </a:gridCol>
                <a:gridCol w="2589306">
                  <a:extLst>
                    <a:ext uri="{9D8B030D-6E8A-4147-A177-3AD203B41FA5}">
                      <a16:colId xmlns:a16="http://schemas.microsoft.com/office/drawing/2014/main" xmlns="" val="20002"/>
                    </a:ext>
                  </a:extLst>
                </a:gridCol>
                <a:gridCol w="2589306">
                  <a:extLst>
                    <a:ext uri="{9D8B030D-6E8A-4147-A177-3AD203B41FA5}">
                      <a16:colId xmlns:a16="http://schemas.microsoft.com/office/drawing/2014/main" xmlns="" val="20003"/>
                    </a:ext>
                  </a:extLst>
                </a:gridCol>
              </a:tblGrid>
              <a:tr h="647617">
                <a:tc>
                  <a:txBody>
                    <a:bodyPr/>
                    <a:lstStyle/>
                    <a:p>
                      <a:pPr algn="ctr" latinLnBrk="1"/>
                      <a:r>
                        <a:rPr lang="ko-KR" altLang="en-US" sz="2400" dirty="0">
                          <a:latin typeface="나눔고딕" panose="020D0604000000000000" pitchFamily="50" charset="-127"/>
                          <a:ea typeface="나눔고딕" panose="020D0604000000000000" pitchFamily="50" charset="-127"/>
                        </a:rPr>
                        <a:t>어제</a:t>
                      </a:r>
                    </a:p>
                  </a:txBody>
                  <a:tcPr/>
                </a:tc>
                <a:tc>
                  <a:txBody>
                    <a:bodyPr/>
                    <a:lstStyle/>
                    <a:p>
                      <a:pPr algn="ctr" latinLnBrk="1"/>
                      <a:r>
                        <a:rPr lang="ko-KR" altLang="en-US" sz="2400" dirty="0">
                          <a:latin typeface="나눔고딕" panose="020D0604000000000000" pitchFamily="50" charset="-127"/>
                          <a:ea typeface="나눔고딕" panose="020D0604000000000000" pitchFamily="50" charset="-127"/>
                        </a:rPr>
                        <a:t>오늘</a:t>
                      </a:r>
                    </a:p>
                  </a:txBody>
                  <a:tcPr/>
                </a:tc>
                <a:tc>
                  <a:txBody>
                    <a:bodyPr/>
                    <a:lstStyle/>
                    <a:p>
                      <a:pPr algn="ctr" latinLnBrk="1"/>
                      <a:r>
                        <a:rPr lang="ko-KR" altLang="en-US" sz="2400" dirty="0">
                          <a:latin typeface="나눔고딕" panose="020D0604000000000000" pitchFamily="50" charset="-127"/>
                          <a:ea typeface="나눔고딕" panose="020D0604000000000000" pitchFamily="50" charset="-127"/>
                        </a:rPr>
                        <a:t>내일</a:t>
                      </a:r>
                    </a:p>
                  </a:txBody>
                  <a:tcPr/>
                </a:tc>
                <a:tc>
                  <a:txBody>
                    <a:bodyPr/>
                    <a:lstStyle/>
                    <a:p>
                      <a:pPr algn="ctr" latinLnBrk="1"/>
                      <a:r>
                        <a:rPr lang="ko-KR" altLang="en-US" sz="2400" dirty="0">
                          <a:latin typeface="나눔고딕" panose="020D0604000000000000" pitchFamily="50" charset="-127"/>
                          <a:ea typeface="나눔고딕" panose="020D0604000000000000" pitchFamily="50" charset="-127"/>
                        </a:rPr>
                        <a:t>모레</a:t>
                      </a:r>
                    </a:p>
                  </a:txBody>
                  <a:tcPr/>
                </a:tc>
                <a:extLst>
                  <a:ext uri="{0D108BD9-81ED-4DB2-BD59-A6C34878D82A}">
                    <a16:rowId xmlns:a16="http://schemas.microsoft.com/office/drawing/2014/main" xmlns="" val="10000"/>
                  </a:ext>
                </a:extLst>
              </a:tr>
              <a:tr h="647617">
                <a:tc>
                  <a:txBody>
                    <a:bodyPr/>
                    <a:lstStyle/>
                    <a:p>
                      <a:pPr algn="ctr" latinLnBrk="1"/>
                      <a:r>
                        <a:rPr lang="en-US" altLang="ko-KR" sz="2400" b="1" kern="1200" dirty="0">
                          <a:solidFill>
                            <a:schemeClr val="dk1"/>
                          </a:solidFill>
                          <a:effectLst/>
                          <a:latin typeface="+mn-lt"/>
                          <a:ea typeface="+mn-ea"/>
                          <a:cs typeface="+mn-cs"/>
                        </a:rPr>
                        <a:t>3</a:t>
                      </a:r>
                      <a:r>
                        <a:rPr lang="ko-KR" altLang="ko-KR" sz="2400" b="1" kern="1200" dirty="0">
                          <a:solidFill>
                            <a:schemeClr val="dk1"/>
                          </a:solidFill>
                          <a:effectLst/>
                          <a:latin typeface="+mn-lt"/>
                          <a:ea typeface="+mn-ea"/>
                          <a:cs typeface="+mn-cs"/>
                        </a:rPr>
                        <a:t>℃</a:t>
                      </a:r>
                      <a:endParaRPr lang="ko-KR" altLang="en-US" sz="3200" dirty="0">
                        <a:latin typeface="나눔고딕" panose="020D0604000000000000" pitchFamily="50" charset="-127"/>
                        <a:ea typeface="나눔고딕" panose="020D0604000000000000" pitchFamily="50" charset="-127"/>
                      </a:endParaRPr>
                    </a:p>
                  </a:txBody>
                  <a:tcPr/>
                </a:tc>
                <a:tc>
                  <a:txBody>
                    <a:bodyPr/>
                    <a:lstStyle/>
                    <a:p>
                      <a:pPr algn="ctr" latinLnBrk="1"/>
                      <a:r>
                        <a:rPr lang="en-US" altLang="ko-KR" sz="2400" b="1" kern="1200" dirty="0">
                          <a:solidFill>
                            <a:schemeClr val="dk1"/>
                          </a:solidFill>
                          <a:effectLst/>
                          <a:latin typeface="+mn-lt"/>
                          <a:ea typeface="+mn-ea"/>
                          <a:cs typeface="+mn-cs"/>
                        </a:rPr>
                        <a:t>4</a:t>
                      </a:r>
                      <a:r>
                        <a:rPr lang="ko-KR" altLang="ko-KR" sz="2400" b="1" kern="1200" dirty="0">
                          <a:solidFill>
                            <a:schemeClr val="dk1"/>
                          </a:solidFill>
                          <a:effectLst/>
                          <a:latin typeface="+mn-lt"/>
                          <a:ea typeface="+mn-ea"/>
                          <a:cs typeface="+mn-cs"/>
                        </a:rPr>
                        <a:t>℃</a:t>
                      </a:r>
                      <a:endParaRPr lang="ko-KR" altLang="en-US" sz="3200" dirty="0">
                        <a:latin typeface="나눔고딕" panose="020D0604000000000000" pitchFamily="50" charset="-127"/>
                        <a:ea typeface="나눔고딕" panose="020D0604000000000000" pitchFamily="50" charset="-127"/>
                      </a:endParaRPr>
                    </a:p>
                  </a:txBody>
                  <a:tcPr/>
                </a:tc>
                <a:tc>
                  <a:txBody>
                    <a:bodyPr/>
                    <a:lstStyle/>
                    <a:p>
                      <a:pPr algn="ctr" latinLnBrk="1"/>
                      <a:r>
                        <a:rPr lang="en-US" altLang="ko-KR" sz="2400" b="1" kern="1200" dirty="0">
                          <a:solidFill>
                            <a:schemeClr val="dk1"/>
                          </a:solidFill>
                          <a:effectLst/>
                          <a:latin typeface="+mn-lt"/>
                          <a:ea typeface="+mn-ea"/>
                          <a:cs typeface="+mn-cs"/>
                        </a:rPr>
                        <a:t>2</a:t>
                      </a:r>
                      <a:r>
                        <a:rPr lang="ko-KR" altLang="ko-KR" sz="2400" b="1" kern="1200" dirty="0">
                          <a:solidFill>
                            <a:schemeClr val="dk1"/>
                          </a:solidFill>
                          <a:effectLst/>
                          <a:latin typeface="+mn-lt"/>
                          <a:ea typeface="+mn-ea"/>
                          <a:cs typeface="+mn-cs"/>
                        </a:rPr>
                        <a:t>℃</a:t>
                      </a:r>
                      <a:endParaRPr lang="ko-KR" altLang="en-US" sz="3200" dirty="0">
                        <a:latin typeface="나눔고딕" panose="020D0604000000000000" pitchFamily="50" charset="-127"/>
                        <a:ea typeface="나눔고딕" panose="020D0604000000000000" pitchFamily="50" charset="-127"/>
                      </a:endParaRPr>
                    </a:p>
                  </a:txBody>
                  <a:tcPr/>
                </a:tc>
                <a:tc>
                  <a:txBody>
                    <a:bodyPr/>
                    <a:lstStyle/>
                    <a:p>
                      <a:pPr algn="ctr" latinLnBrk="1"/>
                      <a:r>
                        <a:rPr lang="en-US" altLang="ko-KR" sz="2400" b="1" kern="1200" dirty="0">
                          <a:solidFill>
                            <a:schemeClr val="dk1"/>
                          </a:solidFill>
                          <a:effectLst/>
                          <a:latin typeface="+mn-lt"/>
                          <a:ea typeface="+mn-ea"/>
                          <a:cs typeface="+mn-cs"/>
                        </a:rPr>
                        <a:t>-1</a:t>
                      </a:r>
                      <a:r>
                        <a:rPr lang="ko-KR" altLang="ko-KR" sz="2400" b="1" kern="1200" dirty="0">
                          <a:solidFill>
                            <a:schemeClr val="dk1"/>
                          </a:solidFill>
                          <a:effectLst/>
                          <a:latin typeface="+mn-lt"/>
                          <a:ea typeface="+mn-ea"/>
                          <a:cs typeface="+mn-cs"/>
                        </a:rPr>
                        <a:t>℃</a:t>
                      </a:r>
                      <a:endParaRPr lang="ko-KR" altLang="en-US" sz="3200" dirty="0">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xmlns="" val="10001"/>
                  </a:ext>
                </a:extLst>
              </a:tr>
              <a:tr h="647617">
                <a:tc>
                  <a:txBody>
                    <a:bodyPr/>
                    <a:lstStyle/>
                    <a:p>
                      <a:pPr latinLnBrk="1"/>
                      <a:r>
                        <a:rPr lang="ko-KR" altLang="ko-KR" sz="2200" kern="1200" dirty="0" err="1">
                          <a:solidFill>
                            <a:schemeClr val="dk1"/>
                          </a:solidFill>
                          <a:effectLst/>
                          <a:latin typeface="나눔고딕" panose="020D0604000000000000" pitchFamily="50" charset="-127"/>
                          <a:ea typeface="나눔고딕" panose="020D0604000000000000" pitchFamily="50" charset="-127"/>
                          <a:cs typeface="+mn-cs"/>
                        </a:rPr>
                        <a:t>바람</a:t>
                      </a:r>
                      <a:r>
                        <a:rPr lang="ko-KR" altLang="ko-KR" sz="1800" kern="1200" dirty="0" err="1">
                          <a:solidFill>
                            <a:schemeClr val="dk1"/>
                          </a:solidFill>
                          <a:effectLst/>
                          <a:latin typeface="HGSeikaishotaiPRO" panose="03000600000000000000" pitchFamily="66" charset="-128"/>
                          <a:ea typeface="나눔고딕" panose="020D0604000000000000" pitchFamily="50" charset="-127"/>
                          <a:cs typeface="+mn-cs"/>
                        </a:rPr>
                        <a:t>風</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a:t>
                      </a:r>
                      <a:r>
                        <a:rPr lang="ko-KR" altLang="ko-KR" sz="2200" kern="1200" dirty="0" err="1">
                          <a:solidFill>
                            <a:schemeClr val="dk1"/>
                          </a:solidFill>
                          <a:effectLst/>
                          <a:latin typeface="나눔고딕" panose="020D0604000000000000" pitchFamily="50" charset="-127"/>
                          <a:ea typeface="나눔고딕" panose="020D0604000000000000" pitchFamily="50" charset="-127"/>
                          <a:cs typeface="+mn-cs"/>
                        </a:rPr>
                        <a:t>강하다</a:t>
                      </a:r>
                      <a:r>
                        <a:rPr lang="ko-KR" altLang="ko-KR" sz="1800" kern="1200" dirty="0" err="1">
                          <a:solidFill>
                            <a:schemeClr val="dk1"/>
                          </a:solidFill>
                          <a:effectLst/>
                          <a:latin typeface="HGSeikaishotaiPRO" panose="03000600000000000000" pitchFamily="66" charset="-128"/>
                          <a:ea typeface="나눔고딕" panose="020D0604000000000000" pitchFamily="50" charset="-127"/>
                          <a:cs typeface="+mn-cs"/>
                        </a:rPr>
                        <a:t>強</a:t>
                      </a:r>
                      <a:r>
                        <a:rPr lang="ja-JP" altLang="ko-KR" sz="1800" kern="1200" dirty="0">
                          <a:solidFill>
                            <a:schemeClr val="dk1"/>
                          </a:solidFill>
                          <a:effectLst/>
                          <a:latin typeface="HGSeikaishotaiPRO" panose="03000600000000000000" pitchFamily="66" charset="-128"/>
                          <a:ea typeface="HGSeikaishotaiPRO" panose="03000600000000000000" pitchFamily="66" charset="-128"/>
                          <a:cs typeface="+mn-cs"/>
                        </a:rPr>
                        <a:t>い</a:t>
                      </a:r>
                      <a:endParaRPr lang="ko-KR" altLang="ko-KR" sz="2200" kern="1200" dirty="0">
                        <a:solidFill>
                          <a:schemeClr val="dk1"/>
                        </a:solidFill>
                        <a:effectLst/>
                        <a:latin typeface="HGSeikaishotaiPRO" panose="03000600000000000000" pitchFamily="66" charset="-128"/>
                        <a:ea typeface="나눔고딕" panose="020D0604000000000000" pitchFamily="50" charset="-127"/>
                        <a:cs typeface="+mn-cs"/>
                      </a:endParaRPr>
                    </a:p>
                    <a:p>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습도</a:t>
                      </a:r>
                      <a:r>
                        <a:rPr lang="ko-KR" altLang="ko-KR" sz="1800" kern="1200" dirty="0">
                          <a:solidFill>
                            <a:schemeClr val="dk1"/>
                          </a:solidFill>
                          <a:effectLst/>
                          <a:latin typeface="HGSeikaishotaiPRO" panose="03000600000000000000" pitchFamily="66" charset="-128"/>
                          <a:ea typeface="나눔고딕" panose="020D0604000000000000" pitchFamily="50" charset="-127"/>
                          <a:cs typeface="+mn-cs"/>
                        </a:rPr>
                        <a:t>湿度</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42%</a:t>
                      </a:r>
                      <a:endParaRPr lang="ko-KR" altLang="en-US" sz="2200" dirty="0">
                        <a:latin typeface="나눔고딕" panose="020D0604000000000000" pitchFamily="50" charset="-127"/>
                        <a:ea typeface="나눔고딕" panose="020D0604000000000000" pitchFamily="50" charset="-127"/>
                      </a:endParaRPr>
                    </a:p>
                  </a:txBody>
                  <a:tcPr/>
                </a:tc>
                <a:tc>
                  <a:txBody>
                    <a:bodyPr/>
                    <a:lstStyle/>
                    <a:p>
                      <a:pPr latinLnBrk="1"/>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바람</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a:t>
                      </a:r>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강하다</a:t>
                      </a:r>
                    </a:p>
                    <a:p>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습도</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62%</a:t>
                      </a:r>
                      <a:endParaRPr lang="ko-KR" altLang="en-US" sz="2200" dirty="0">
                        <a:latin typeface="나눔고딕" panose="020D0604000000000000" pitchFamily="50" charset="-127"/>
                        <a:ea typeface="나눔고딕" panose="020D0604000000000000" pitchFamily="50" charset="-127"/>
                      </a:endParaRPr>
                    </a:p>
                  </a:txBody>
                  <a:tcPr/>
                </a:tc>
                <a:tc>
                  <a:txBody>
                    <a:bodyPr/>
                    <a:lstStyle/>
                    <a:p>
                      <a:pPr latinLnBrk="1"/>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바람</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a:t>
                      </a:r>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약하다</a:t>
                      </a:r>
                      <a:r>
                        <a:rPr lang="ja-JP" altLang="ko-KR" sz="1800" kern="1200" dirty="0">
                          <a:solidFill>
                            <a:schemeClr val="dk1"/>
                          </a:solidFill>
                          <a:effectLst/>
                          <a:latin typeface="HGSeikaishotaiPRO" panose="03000600000000000000" pitchFamily="66" charset="-128"/>
                          <a:ea typeface="HGSeikaishotaiPRO" panose="03000600000000000000" pitchFamily="66" charset="-128"/>
                          <a:cs typeface="+mn-cs"/>
                        </a:rPr>
                        <a:t>弱い</a:t>
                      </a:r>
                      <a:endParaRPr lang="ko-KR" altLang="ko-KR" sz="1800" kern="1200" dirty="0">
                        <a:solidFill>
                          <a:schemeClr val="dk1"/>
                        </a:solidFill>
                        <a:effectLst/>
                        <a:latin typeface="HGSeikaishotaiPRO" panose="03000600000000000000" pitchFamily="66" charset="-128"/>
                        <a:ea typeface="나눔고딕" panose="020D0604000000000000" pitchFamily="50" charset="-127"/>
                        <a:cs typeface="+mn-cs"/>
                      </a:endParaRPr>
                    </a:p>
                    <a:p>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습도</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57%</a:t>
                      </a:r>
                      <a:endParaRPr lang="ko-KR" altLang="en-US" sz="2200" dirty="0">
                        <a:latin typeface="나눔고딕" panose="020D0604000000000000" pitchFamily="50" charset="-127"/>
                        <a:ea typeface="나눔고딕" panose="020D0604000000000000" pitchFamily="50" charset="-127"/>
                      </a:endParaRPr>
                    </a:p>
                  </a:txBody>
                  <a:tcPr/>
                </a:tc>
                <a:tc>
                  <a:txBody>
                    <a:bodyPr/>
                    <a:lstStyle/>
                    <a:p>
                      <a:pPr latinLnBrk="1"/>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바람</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a:t>
                      </a:r>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약하다</a:t>
                      </a:r>
                    </a:p>
                    <a:p>
                      <a:r>
                        <a:rPr lang="ko-KR" altLang="ko-KR" sz="2200" kern="1200" dirty="0">
                          <a:solidFill>
                            <a:schemeClr val="dk1"/>
                          </a:solidFill>
                          <a:effectLst/>
                          <a:latin typeface="나눔고딕" panose="020D0604000000000000" pitchFamily="50" charset="-127"/>
                          <a:ea typeface="나눔고딕" panose="020D0604000000000000" pitchFamily="50" charset="-127"/>
                          <a:cs typeface="+mn-cs"/>
                        </a:rPr>
                        <a:t>습도</a:t>
                      </a:r>
                      <a:r>
                        <a:rPr lang="en-US" altLang="ko-KR" sz="2200" kern="1200" dirty="0">
                          <a:solidFill>
                            <a:schemeClr val="dk1"/>
                          </a:solidFill>
                          <a:effectLst/>
                          <a:latin typeface="나눔고딕" panose="020D0604000000000000" pitchFamily="50" charset="-127"/>
                          <a:ea typeface="나눔고딕" panose="020D0604000000000000" pitchFamily="50" charset="-127"/>
                          <a:cs typeface="+mn-cs"/>
                        </a:rPr>
                        <a:t>: 82%</a:t>
                      </a:r>
                      <a:endParaRPr lang="ko-KR" altLang="en-US" sz="2200" dirty="0">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xmlns="" val="10002"/>
                  </a:ext>
                </a:extLst>
              </a:tr>
            </a:tbl>
          </a:graphicData>
        </a:graphic>
      </p:graphicFrame>
      <p:pic>
        <p:nvPicPr>
          <p:cNvPr id="10" name="図 9" descr="C:\Users\CKIM\Desktop\19-cloud-weather-icons-set-eps-illustrator-53450.jpg"/>
          <p:cNvPicPr/>
          <p:nvPr/>
        </p:nvPicPr>
        <p:blipFill rotWithShape="1">
          <a:blip r:embed="rId2">
            <a:extLst>
              <a:ext uri="{28A0092B-C50C-407E-A947-70E740481C1C}">
                <a14:useLocalDpi xmlns:a14="http://schemas.microsoft.com/office/drawing/2010/main" val="0"/>
              </a:ext>
            </a:extLst>
          </a:blip>
          <a:srcRect l="19434" t="4702" r="70909" b="74700"/>
          <a:stretch/>
        </p:blipFill>
        <p:spPr bwMode="auto">
          <a:xfrm>
            <a:off x="1174330" y="2169704"/>
            <a:ext cx="461645" cy="431800"/>
          </a:xfrm>
          <a:prstGeom prst="rect">
            <a:avLst/>
          </a:prstGeom>
          <a:noFill/>
          <a:ln>
            <a:noFill/>
          </a:ln>
          <a:extLst>
            <a:ext uri="{53640926-AAD7-44D8-BBD7-CCE9431645EC}">
              <a14:shadowObscured xmlns:a14="http://schemas.microsoft.com/office/drawing/2010/main"/>
            </a:ext>
          </a:extLst>
        </p:spPr>
      </p:pic>
      <p:pic>
        <p:nvPicPr>
          <p:cNvPr id="11" name="図 10" descr="C:\Users\CKIM\Desktop\19-cloud-weather-icons-set-eps-illustrator-53450.jpg"/>
          <p:cNvPicPr/>
          <p:nvPr/>
        </p:nvPicPr>
        <p:blipFill rotWithShape="1">
          <a:blip r:embed="rId2">
            <a:extLst>
              <a:ext uri="{28A0092B-C50C-407E-A947-70E740481C1C}">
                <a14:useLocalDpi xmlns:a14="http://schemas.microsoft.com/office/drawing/2010/main" val="0"/>
              </a:ext>
            </a:extLst>
          </a:blip>
          <a:srcRect l="60688" t="4684" r="30142" b="75486"/>
          <a:stretch/>
        </p:blipFill>
        <p:spPr bwMode="auto">
          <a:xfrm>
            <a:off x="3774069" y="2198733"/>
            <a:ext cx="455295" cy="431800"/>
          </a:xfrm>
          <a:prstGeom prst="rect">
            <a:avLst/>
          </a:prstGeom>
          <a:noFill/>
          <a:ln>
            <a:noFill/>
          </a:ln>
          <a:extLst>
            <a:ext uri="{53640926-AAD7-44D8-BBD7-CCE9431645EC}">
              <a14:shadowObscured xmlns:a14="http://schemas.microsoft.com/office/drawing/2010/main"/>
            </a:ext>
          </a:extLst>
        </p:spPr>
      </p:pic>
      <p:pic>
        <p:nvPicPr>
          <p:cNvPr id="12" name="図 11" descr="C:\Users\CKIM\Desktop\19-cloud-weather-icons-set-eps-illustrator-53450.jpg"/>
          <p:cNvPicPr/>
          <p:nvPr/>
        </p:nvPicPr>
        <p:blipFill rotWithShape="1">
          <a:blip r:embed="rId2">
            <a:extLst>
              <a:ext uri="{28A0092B-C50C-407E-A947-70E740481C1C}">
                <a14:useLocalDpi xmlns:a14="http://schemas.microsoft.com/office/drawing/2010/main" val="0"/>
              </a:ext>
            </a:extLst>
          </a:blip>
          <a:srcRect l="19434" t="4702" r="70909" b="74700"/>
          <a:stretch/>
        </p:blipFill>
        <p:spPr bwMode="auto">
          <a:xfrm>
            <a:off x="6396529" y="2244223"/>
            <a:ext cx="461645" cy="431800"/>
          </a:xfrm>
          <a:prstGeom prst="rect">
            <a:avLst/>
          </a:prstGeom>
          <a:noFill/>
          <a:ln>
            <a:noFill/>
          </a:ln>
          <a:extLst>
            <a:ext uri="{53640926-AAD7-44D8-BBD7-CCE9431645EC}">
              <a14:shadowObscured xmlns:a14="http://schemas.microsoft.com/office/drawing/2010/main"/>
            </a:ext>
          </a:extLst>
        </p:spPr>
      </p:pic>
      <p:pic>
        <p:nvPicPr>
          <p:cNvPr id="13" name="図 12" descr="C:\Users\CKIM\Desktop\19-cloud-weather-icons-set-eps-illustrator-53450.jpg"/>
          <p:cNvPicPr/>
          <p:nvPr/>
        </p:nvPicPr>
        <p:blipFill rotWithShape="1">
          <a:blip r:embed="rId2">
            <a:extLst>
              <a:ext uri="{28A0092B-C50C-407E-A947-70E740481C1C}">
                <a14:useLocalDpi xmlns:a14="http://schemas.microsoft.com/office/drawing/2010/main" val="0"/>
              </a:ext>
            </a:extLst>
          </a:blip>
          <a:srcRect l="30972" t="27394" r="60490" b="51336"/>
          <a:stretch/>
        </p:blipFill>
        <p:spPr bwMode="auto">
          <a:xfrm>
            <a:off x="8996268" y="2169704"/>
            <a:ext cx="394970" cy="431800"/>
          </a:xfrm>
          <a:prstGeom prst="rect">
            <a:avLst/>
          </a:prstGeom>
          <a:noFill/>
          <a:ln>
            <a:noFill/>
          </a:ln>
          <a:extLst>
            <a:ext uri="{53640926-AAD7-44D8-BBD7-CCE9431645EC}">
              <a14:shadowObscured xmlns:a14="http://schemas.microsoft.com/office/drawing/2010/main"/>
            </a:ext>
          </a:extLst>
        </p:spPr>
      </p:pic>
      <p:pic>
        <p:nvPicPr>
          <p:cNvPr id="1028" name="図 1577" descr="19-cloud-weather-icons-set-eps-illustrator-53450"/>
          <p:cNvPicPr>
            <a:picLocks noChangeAspect="1" noChangeArrowheads="1"/>
          </p:cNvPicPr>
          <p:nvPr/>
        </p:nvPicPr>
        <p:blipFill>
          <a:blip r:embed="rId2">
            <a:extLst>
              <a:ext uri="{28A0092B-C50C-407E-A947-70E740481C1C}">
                <a14:useLocalDpi xmlns:a14="http://schemas.microsoft.com/office/drawing/2010/main" val="0"/>
              </a:ext>
            </a:extLst>
          </a:blip>
          <a:srcRect l="19434" t="4703" r="70909" b="74699"/>
          <a:stretch>
            <a:fillRect/>
          </a:stretch>
        </p:blipFill>
        <p:spPr bwMode="auto">
          <a:xfrm>
            <a:off x="0" y="0"/>
            <a:ext cx="466725" cy="4286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図 1583" descr="19-cloud-weather-icons-set-eps-illustrator-53450"/>
          <p:cNvPicPr>
            <a:picLocks noChangeAspect="1" noChangeArrowheads="1"/>
          </p:cNvPicPr>
          <p:nvPr/>
        </p:nvPicPr>
        <p:blipFill>
          <a:blip r:embed="rId2">
            <a:extLst>
              <a:ext uri="{28A0092B-C50C-407E-A947-70E740481C1C}">
                <a14:useLocalDpi xmlns:a14="http://schemas.microsoft.com/office/drawing/2010/main" val="0"/>
              </a:ext>
            </a:extLst>
          </a:blip>
          <a:srcRect l="60687" t="4684" r="30142" b="75487"/>
          <a:stretch>
            <a:fillRect/>
          </a:stretch>
        </p:blipFill>
        <p:spPr bwMode="auto">
          <a:xfrm>
            <a:off x="0" y="0"/>
            <a:ext cx="457200" cy="4286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図 1601" descr="19-cloud-weather-icons-set-eps-illustrator-53450"/>
          <p:cNvPicPr>
            <a:picLocks noChangeAspect="1" noChangeArrowheads="1"/>
          </p:cNvPicPr>
          <p:nvPr/>
        </p:nvPicPr>
        <p:blipFill>
          <a:blip r:embed="rId2">
            <a:extLst>
              <a:ext uri="{28A0092B-C50C-407E-A947-70E740481C1C}">
                <a14:useLocalDpi xmlns:a14="http://schemas.microsoft.com/office/drawing/2010/main" val="0"/>
              </a:ext>
            </a:extLst>
          </a:blip>
          <a:srcRect l="19434" t="4703" r="70909" b="74699"/>
          <a:stretch>
            <a:fillRect/>
          </a:stretch>
        </p:blipFill>
        <p:spPr bwMode="auto">
          <a:xfrm>
            <a:off x="0" y="0"/>
            <a:ext cx="466725" cy="4286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図 1600" descr="19-cloud-weather-icons-set-eps-illustrator-53450"/>
          <p:cNvPicPr>
            <a:picLocks noChangeAspect="1" noChangeArrowheads="1"/>
          </p:cNvPicPr>
          <p:nvPr/>
        </p:nvPicPr>
        <p:blipFill>
          <a:blip r:embed="rId2">
            <a:extLst>
              <a:ext uri="{28A0092B-C50C-407E-A947-70E740481C1C}">
                <a14:useLocalDpi xmlns:a14="http://schemas.microsoft.com/office/drawing/2010/main" val="0"/>
              </a:ext>
            </a:extLst>
          </a:blip>
          <a:srcRect l="30972" t="27394" r="60490" b="51337"/>
          <a:stretch>
            <a:fillRect/>
          </a:stretch>
        </p:blipFill>
        <p:spPr bwMode="auto">
          <a:xfrm>
            <a:off x="0" y="0"/>
            <a:ext cx="400050" cy="428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0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 calcmode="lin" valueType="num">
                                      <p:cBhvr additive="base">
                                        <p:cTn id="1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 calcmode="lin" valueType="num">
                                      <p:cBhvr additive="base">
                                        <p:cTn id="1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 calcmode="lin" valueType="num">
                                      <p:cBhvr additive="base">
                                        <p:cTn id="2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anim calcmode="lin" valueType="num">
                                      <p:cBhvr additive="base">
                                        <p:cTn id="3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anim calcmode="lin" valueType="num">
                                      <p:cBhvr additive="base">
                                        <p:cTn id="37"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06680"/>
            <a:ext cx="11385596" cy="833718"/>
          </a:xfrm>
        </p:spPr>
        <p:txBody>
          <a:bodyPr>
            <a:normAutofit/>
          </a:bodyPr>
          <a:lstStyle/>
          <a:p>
            <a:r>
              <a:rPr lang="ja-JP" altLang="en-US" sz="2800" b="1" dirty="0" smtClean="0">
                <a:latin typeface="HG教科書体" panose="02020609000000000000" pitchFamily="17" charset="-128"/>
                <a:ea typeface="HG教科書体" panose="02020609000000000000" pitchFamily="17" charset="-128"/>
              </a:rPr>
              <a:t>　</a:t>
            </a:r>
            <a:r>
              <a:rPr lang="ja-JP" altLang="en-US" sz="2000" b="1" dirty="0" smtClean="0">
                <a:latin typeface="UD デジタル 教科書体 NK-R" panose="02020400000000000000" pitchFamily="18" charset="-128"/>
                <a:ea typeface="UD デジタル 教科書体 NK-R" panose="02020400000000000000" pitchFamily="18" charset="-128"/>
              </a:rPr>
              <a:t>❶</a:t>
            </a:r>
            <a:r>
              <a:rPr lang="ja-JP" altLang="en-US" sz="2800" b="1" dirty="0">
                <a:latin typeface="HG教科書体" panose="02020609000000000000" pitchFamily="17" charset="-128"/>
                <a:ea typeface="HG教科書体" panose="02020609000000000000" pitchFamily="17" charset="-128"/>
              </a:rPr>
              <a:t>「</a:t>
            </a:r>
            <a:r>
              <a:rPr lang="ja-JP" altLang="en-US" sz="2000" b="1" dirty="0">
                <a:latin typeface="HG教科書体" panose="02020609000000000000" pitchFamily="17" charset="-128"/>
                <a:ea typeface="HG教科書体" panose="02020609000000000000" pitchFamily="17" charset="-128"/>
              </a:rPr>
              <a:t>季節</a:t>
            </a:r>
            <a:r>
              <a:rPr lang="ko-KR" altLang="en-US" sz="3200" b="1" dirty="0">
                <a:latin typeface="나눔고딕" panose="020D0604000000000000" pitchFamily="50" charset="-127"/>
                <a:ea typeface="나눔고딕" panose="020D0604000000000000" pitchFamily="50" charset="-127"/>
              </a:rPr>
              <a:t>계절</a:t>
            </a:r>
            <a:r>
              <a:rPr lang="ja-JP" altLang="en-US" sz="2800" b="1" dirty="0">
                <a:latin typeface="HG教科書体" panose="02020609000000000000" pitchFamily="17" charset="-128"/>
                <a:ea typeface="HG教科書体" panose="02020609000000000000" pitchFamily="17" charset="-128"/>
              </a:rPr>
              <a:t>」です。</a:t>
            </a:r>
            <a:endParaRPr lang="ko-KR" altLang="en-US" sz="2800" b="1" dirty="0">
              <a:latin typeface="HG教科書体" panose="02020609000000000000" pitchFamily="17" charset="-128"/>
            </a:endParaRPr>
          </a:p>
        </p:txBody>
      </p:sp>
      <p:sp>
        <p:nvSpPr>
          <p:cNvPr id="2" name="コンテンツ プレースホルダー 1"/>
          <p:cNvSpPr>
            <a:spLocks noGrp="1"/>
          </p:cNvSpPr>
          <p:nvPr>
            <p:ph idx="1"/>
          </p:nvPr>
        </p:nvSpPr>
        <p:spPr>
          <a:xfrm>
            <a:off x="0" y="833720"/>
            <a:ext cx="11353800" cy="5916704"/>
          </a:xfrm>
        </p:spPr>
        <p:txBody>
          <a:bodyPr>
            <a:normAutofit/>
          </a:bodyPr>
          <a:lstStyle/>
          <a:p>
            <a:endParaRPr lang="en-US" altLang="ja-JP" sz="2000" dirty="0">
              <a:latin typeface="나눔고딕" panose="020D0604000000000000" pitchFamily="50" charset="-127"/>
              <a:ea typeface="나눔고딕" panose="020D0604000000000000" pitchFamily="50" charset="-127"/>
            </a:endParaRPr>
          </a:p>
          <a:p>
            <a:endParaRPr lang="en-US" altLang="ja-JP" sz="2000" dirty="0">
              <a:latin typeface="나눔고딕" panose="020D0604000000000000" pitchFamily="50" charset="-127"/>
              <a:ea typeface="나눔고딕" panose="020D0604000000000000" pitchFamily="50" charset="-127"/>
            </a:endParaRPr>
          </a:p>
          <a:p>
            <a:endParaRPr lang="en-US" altLang="ja-JP" sz="2000" dirty="0">
              <a:latin typeface="나눔고딕" panose="020D0604000000000000" pitchFamily="50" charset="-127"/>
              <a:ea typeface="나눔고딕" panose="020D0604000000000000" pitchFamily="50" charset="-127"/>
            </a:endParaRPr>
          </a:p>
        </p:txBody>
      </p:sp>
      <p:sp>
        <p:nvSpPr>
          <p:cNvPr id="19" name="正方形/長方形 18"/>
          <p:cNvSpPr/>
          <p:nvPr/>
        </p:nvSpPr>
        <p:spPr>
          <a:xfrm>
            <a:off x="9585411" y="4487643"/>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600" dirty="0">
                <a:solidFill>
                  <a:schemeClr val="tx1"/>
                </a:solidFill>
                <a:latin typeface="나눔고딕" panose="020D0604000000000000" pitchFamily="50" charset="-127"/>
                <a:ea typeface="나눔고딕" panose="020D0604000000000000" pitchFamily="50" charset="-127"/>
              </a:rPr>
              <a:t>겨울</a:t>
            </a:r>
            <a:endParaRPr lang="ko-KR" altLang="en-US" sz="2400" dirty="0">
              <a:solidFill>
                <a:schemeClr val="tx1"/>
              </a:solidFill>
              <a:latin typeface="나눔고딕" panose="020D0604000000000000" pitchFamily="50" charset="-127"/>
              <a:ea typeface="나눔고딕" panose="020D0604000000000000" pitchFamily="50" charset="-127"/>
            </a:endParaRPr>
          </a:p>
        </p:txBody>
      </p:sp>
      <p:sp>
        <p:nvSpPr>
          <p:cNvPr id="22" name="正方形/長方形 21"/>
          <p:cNvSpPr/>
          <p:nvPr/>
        </p:nvSpPr>
        <p:spPr>
          <a:xfrm>
            <a:off x="6846217" y="4487038"/>
            <a:ext cx="22226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600" dirty="0">
                <a:solidFill>
                  <a:schemeClr val="tx1"/>
                </a:solidFill>
                <a:latin typeface="나눔고딕" panose="020D0604000000000000" pitchFamily="50" charset="-127"/>
                <a:ea typeface="나눔고딕" panose="020D0604000000000000" pitchFamily="50" charset="-127"/>
              </a:rPr>
              <a:t>가을</a:t>
            </a:r>
          </a:p>
        </p:txBody>
      </p:sp>
      <p:sp>
        <p:nvSpPr>
          <p:cNvPr id="16" name="正方形/長方形 15"/>
          <p:cNvSpPr/>
          <p:nvPr/>
        </p:nvSpPr>
        <p:spPr>
          <a:xfrm>
            <a:off x="4216920" y="4487038"/>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600" dirty="0">
                <a:solidFill>
                  <a:schemeClr val="tx1"/>
                </a:solidFill>
                <a:latin typeface="나눔고딕" panose="020D0604000000000000" pitchFamily="50" charset="-127"/>
                <a:ea typeface="나눔고딕" panose="020D0604000000000000" pitchFamily="50" charset="-127"/>
              </a:rPr>
              <a:t>여름</a:t>
            </a:r>
          </a:p>
        </p:txBody>
      </p:sp>
      <p:pic>
        <p:nvPicPr>
          <p:cNvPr id="1026" name="Picture 2" descr="season1_haru.png (532×53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142" y="2507397"/>
            <a:ext cx="1731967" cy="17319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llust2043.png (396×4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3698" y="2247014"/>
            <a:ext cx="1623798" cy="178371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20240706.jpg (450×3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9742" y="2455822"/>
            <a:ext cx="2043928" cy="173961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s (225×2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5411" y="2205582"/>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1" name="正方形/長方形 20"/>
          <p:cNvSpPr/>
          <p:nvPr/>
        </p:nvSpPr>
        <p:spPr>
          <a:xfrm>
            <a:off x="948111" y="4487038"/>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600" dirty="0">
                <a:solidFill>
                  <a:schemeClr val="tx1"/>
                </a:solidFill>
                <a:latin typeface="나눔고딕" panose="020D0604000000000000" pitchFamily="50" charset="-127"/>
                <a:ea typeface="나눔고딕" panose="020D0604000000000000" pitchFamily="50" charset="-127"/>
              </a:rPr>
              <a:t>봄</a:t>
            </a:r>
          </a:p>
        </p:txBody>
      </p:sp>
    </p:spTree>
    <p:extLst>
      <p:ext uri="{BB962C8B-B14F-4D97-AF65-F5344CB8AC3E}">
        <p14:creationId xmlns:p14="http://schemas.microsoft.com/office/powerpoint/2010/main" val="383164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 calcmode="lin" valueType="num">
                                      <p:cBhvr additive="base">
                                        <p:cTn id="19" dur="500" fill="hold"/>
                                        <p:tgtEl>
                                          <p:spTgt spid="1028"/>
                                        </p:tgtEl>
                                        <p:attrNameLst>
                                          <p:attrName>ppt_x</p:attrName>
                                        </p:attrNameLst>
                                      </p:cBhvr>
                                      <p:tavLst>
                                        <p:tav tm="0">
                                          <p:val>
                                            <p:strVal val="#ppt_x"/>
                                          </p:val>
                                        </p:tav>
                                        <p:tav tm="100000">
                                          <p:val>
                                            <p:strVal val="#ppt_x"/>
                                          </p:val>
                                        </p:tav>
                                      </p:tavLst>
                                    </p:anim>
                                    <p:anim calcmode="lin" valueType="num">
                                      <p:cBhvr additive="base">
                                        <p:cTn id="20"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30"/>
                                        </p:tgtEl>
                                        <p:attrNameLst>
                                          <p:attrName>style.visibility</p:attrName>
                                        </p:attrNameLst>
                                      </p:cBhvr>
                                      <p:to>
                                        <p:strVal val="visible"/>
                                      </p:to>
                                    </p:set>
                                    <p:anim calcmode="lin" valueType="num">
                                      <p:cBhvr additive="base">
                                        <p:cTn id="25" dur="500" fill="hold"/>
                                        <p:tgtEl>
                                          <p:spTgt spid="1030"/>
                                        </p:tgtEl>
                                        <p:attrNameLst>
                                          <p:attrName>ppt_x</p:attrName>
                                        </p:attrNameLst>
                                      </p:cBhvr>
                                      <p:tavLst>
                                        <p:tav tm="0">
                                          <p:val>
                                            <p:strVal val="#ppt_x"/>
                                          </p:val>
                                        </p:tav>
                                        <p:tav tm="100000">
                                          <p:val>
                                            <p:strVal val="#ppt_x"/>
                                          </p:val>
                                        </p:tav>
                                      </p:tavLst>
                                    </p:anim>
                                    <p:anim calcmode="lin" valueType="num">
                                      <p:cBhvr additive="base">
                                        <p:cTn id="26"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anim calcmode="lin" valueType="num">
                                      <p:cBhvr additive="base">
                                        <p:cTn id="31" dur="500" fill="hold"/>
                                        <p:tgtEl>
                                          <p:spTgt spid="1032"/>
                                        </p:tgtEl>
                                        <p:attrNameLst>
                                          <p:attrName>ppt_x</p:attrName>
                                        </p:attrNameLst>
                                      </p:cBhvr>
                                      <p:tavLst>
                                        <p:tav tm="0">
                                          <p:val>
                                            <p:strVal val="#ppt_x"/>
                                          </p:val>
                                        </p:tav>
                                        <p:tav tm="100000">
                                          <p:val>
                                            <p:strVal val="#ppt_x"/>
                                          </p:val>
                                        </p:tav>
                                      </p:tavLst>
                                    </p:anim>
                                    <p:anim calcmode="lin" valueType="num">
                                      <p:cBhvr additive="base">
                                        <p:cTn id="32"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additive="base">
                                        <p:cTn id="4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9">
                                            <p:txEl>
                                              <p:pRg st="0" end="0"/>
                                            </p:txEl>
                                          </p:spTgt>
                                        </p:tgtEl>
                                        <p:attrNameLst>
                                          <p:attrName>style.visibility</p:attrName>
                                        </p:attrNameLst>
                                      </p:cBhvr>
                                      <p:to>
                                        <p:strVal val="visible"/>
                                      </p:to>
                                    </p:set>
                                    <p:anim calcmode="lin" valueType="num">
                                      <p:cBhvr additive="base">
                                        <p:cTn id="5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06680"/>
            <a:ext cx="11385596" cy="833718"/>
          </a:xfrm>
        </p:spPr>
        <p:txBody>
          <a:bodyPr>
            <a:normAutofit/>
          </a:bodyPr>
          <a:lstStyle/>
          <a:p>
            <a:r>
              <a:rPr lang="ja-JP" altLang="en-US" sz="2400" b="1" dirty="0" smtClean="0">
                <a:latin typeface="UD デジタル 教科書体 NK-R" panose="02020400000000000000" pitchFamily="18" charset="-128"/>
                <a:ea typeface="UD デジタル 教科書体 NK-R" panose="02020400000000000000" pitchFamily="18" charset="-128"/>
              </a:rPr>
              <a:t>　❷</a:t>
            </a:r>
            <a:r>
              <a:rPr lang="ja-JP" altLang="en-US" sz="3200" b="1" dirty="0">
                <a:latin typeface="나눔명조" panose="02020603020101020101" pitchFamily="18" charset="-127"/>
                <a:ea typeface="HG教科書体" panose="02020609000000000000" pitchFamily="17" charset="-128"/>
              </a:rPr>
              <a:t>「天気」・「自然災害」</a:t>
            </a:r>
            <a:endParaRPr lang="ko-KR" altLang="en-US" sz="3200" b="1" dirty="0">
              <a:latin typeface="나눔명조" panose="02020603020101020101" pitchFamily="18" charset="-127"/>
              <a:ea typeface="나눔명조" panose="02020603020101020101" pitchFamily="18" charset="-127"/>
            </a:endParaRPr>
          </a:p>
        </p:txBody>
      </p:sp>
      <p:sp>
        <p:nvSpPr>
          <p:cNvPr id="2" name="コンテンツ プレースホルダー 1"/>
          <p:cNvSpPr>
            <a:spLocks noGrp="1"/>
          </p:cNvSpPr>
          <p:nvPr>
            <p:ph idx="1"/>
          </p:nvPr>
        </p:nvSpPr>
        <p:spPr>
          <a:xfrm>
            <a:off x="0" y="833720"/>
            <a:ext cx="11353800" cy="5916704"/>
          </a:xfrm>
        </p:spPr>
        <p:txBody>
          <a:bodyPr>
            <a:normAutofit/>
          </a:bodyPr>
          <a:lstStyle/>
          <a:p>
            <a:endParaRPr lang="en-US" altLang="ja-JP" sz="2400" dirty="0">
              <a:latin typeface="나눔명조" panose="02020603020101020101" pitchFamily="18" charset="-127"/>
              <a:ea typeface="나눔명조" panose="02020603020101020101" pitchFamily="18" charset="-127"/>
            </a:endParaRPr>
          </a:p>
          <a:p>
            <a:endParaRPr lang="en-US" altLang="ja-JP" sz="2400" dirty="0">
              <a:latin typeface="나눔명조" panose="02020603020101020101" pitchFamily="18" charset="-127"/>
              <a:ea typeface="나눔명조" panose="02020603020101020101" pitchFamily="18" charset="-127"/>
            </a:endParaRPr>
          </a:p>
          <a:p>
            <a:endParaRPr lang="en-US" altLang="ja-JP" sz="2400" dirty="0">
              <a:latin typeface="나눔명조" panose="02020603020101020101" pitchFamily="18" charset="-127"/>
              <a:ea typeface="나눔명조" panose="02020603020101020101" pitchFamily="18" charset="-127"/>
            </a:endParaRPr>
          </a:p>
        </p:txBody>
      </p:sp>
      <p:sp>
        <p:nvSpPr>
          <p:cNvPr id="23" name="正方形/長方形 22"/>
          <p:cNvSpPr/>
          <p:nvPr/>
        </p:nvSpPr>
        <p:spPr>
          <a:xfrm>
            <a:off x="130300" y="3253550"/>
            <a:ext cx="2599791" cy="33814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a:solidFill>
                  <a:schemeClr val="tx1"/>
                </a:solidFill>
                <a:latin typeface="나눔명조" panose="02020603020101020101" pitchFamily="18" charset="-127"/>
                <a:ea typeface="나눔명조" panose="02020603020101020101" pitchFamily="18" charset="-127"/>
              </a:rPr>
              <a:t>(</a:t>
            </a:r>
            <a:r>
              <a:rPr lang="ko-KR" altLang="en-US" sz="2800" dirty="0">
                <a:solidFill>
                  <a:schemeClr val="tx1"/>
                </a:solidFill>
                <a:latin typeface="나눔명조" panose="02020603020101020101" pitchFamily="18" charset="-127"/>
                <a:ea typeface="나눔명조" panose="02020603020101020101" pitchFamily="18" charset="-127"/>
              </a:rPr>
              <a:t>날씨가</a:t>
            </a:r>
            <a:r>
              <a:rPr lang="en-US" altLang="ko-KR" sz="2800" dirty="0">
                <a:solidFill>
                  <a:schemeClr val="tx1"/>
                </a:solidFill>
                <a:latin typeface="나눔명조" panose="02020603020101020101" pitchFamily="18" charset="-127"/>
                <a:ea typeface="나눔명조" panose="02020603020101020101" pitchFamily="18" charset="-127"/>
              </a:rPr>
              <a:t>) </a:t>
            </a:r>
            <a:r>
              <a:rPr lang="ko-KR" altLang="en-US" sz="2800" dirty="0">
                <a:solidFill>
                  <a:schemeClr val="tx1"/>
                </a:solidFill>
                <a:latin typeface="나눔명조" panose="02020603020101020101" pitchFamily="18" charset="-127"/>
                <a:ea typeface="나눔명조" panose="02020603020101020101" pitchFamily="18" charset="-127"/>
              </a:rPr>
              <a:t>좋다</a:t>
            </a:r>
          </a:p>
        </p:txBody>
      </p:sp>
      <p:sp>
        <p:nvSpPr>
          <p:cNvPr id="15" name="正方形/長方形 14"/>
          <p:cNvSpPr/>
          <p:nvPr/>
        </p:nvSpPr>
        <p:spPr>
          <a:xfrm>
            <a:off x="3017664" y="3253550"/>
            <a:ext cx="2238077"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나쁘다</a:t>
            </a:r>
          </a:p>
        </p:txBody>
      </p:sp>
      <p:sp>
        <p:nvSpPr>
          <p:cNvPr id="16" name="正方形/長方形 15"/>
          <p:cNvSpPr/>
          <p:nvPr/>
        </p:nvSpPr>
        <p:spPr>
          <a:xfrm>
            <a:off x="8566776" y="1814963"/>
            <a:ext cx="2813222"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기온이 높다</a:t>
            </a:r>
          </a:p>
        </p:txBody>
      </p:sp>
      <p:sp>
        <p:nvSpPr>
          <p:cNvPr id="17" name="正方形/長方形 16"/>
          <p:cNvSpPr/>
          <p:nvPr/>
        </p:nvSpPr>
        <p:spPr>
          <a:xfrm>
            <a:off x="8463118" y="3212549"/>
            <a:ext cx="3147399"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기온이 낮다</a:t>
            </a:r>
            <a:endParaRPr lang="ko-KR" altLang="en-US" sz="2800" dirty="0">
              <a:solidFill>
                <a:srgbClr val="FF0000"/>
              </a:solidFill>
              <a:latin typeface="나눔명조" panose="02020603020101020101" pitchFamily="18" charset="-127"/>
              <a:ea typeface="나눔명조" panose="02020603020101020101" pitchFamily="18" charset="-127"/>
            </a:endParaRPr>
          </a:p>
        </p:txBody>
      </p:sp>
      <p:sp>
        <p:nvSpPr>
          <p:cNvPr id="18" name="正方形/長方形 17"/>
          <p:cNvSpPr/>
          <p:nvPr/>
        </p:nvSpPr>
        <p:spPr>
          <a:xfrm>
            <a:off x="345040" y="6023361"/>
            <a:ext cx="1587288"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춥다</a:t>
            </a:r>
          </a:p>
        </p:txBody>
      </p:sp>
      <p:sp>
        <p:nvSpPr>
          <p:cNvPr id="19" name="正方形/長方形 18"/>
          <p:cNvSpPr/>
          <p:nvPr/>
        </p:nvSpPr>
        <p:spPr>
          <a:xfrm>
            <a:off x="2730091" y="6023361"/>
            <a:ext cx="1216561"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덥다</a:t>
            </a:r>
          </a:p>
        </p:txBody>
      </p:sp>
      <p:pic>
        <p:nvPicPr>
          <p:cNvPr id="22" name="Picture 2" descr="JFTM-3603_01(org)_.gif (450×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9563" y="1995988"/>
            <a:ext cx="1553305" cy="103553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080910-toge-2-thumb.jpg (300×3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7235" y="1814963"/>
            <a:ext cx="1216561" cy="121656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d002_page004.png (280×2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0785" y="1446576"/>
            <a:ext cx="266700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sotomawari_samui_man.png (748×74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9563" y="4201191"/>
            <a:ext cx="1274916" cy="127491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natsubate_girl2.png (696×77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30091" y="4201191"/>
            <a:ext cx="1216561" cy="13581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4" descr="ofuro_shower_hot.png (799×74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32533" y="4312321"/>
            <a:ext cx="1288734" cy="120486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6" descr="eakon_reibou.png (724×80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07148" y="4332112"/>
            <a:ext cx="1110637" cy="122722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8" descr="夏バテ症状吐き気や下痢_003.png (800×75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603666" y="4372086"/>
            <a:ext cx="1166732" cy="1104021"/>
          </a:xfrm>
          <a:prstGeom prst="rect">
            <a:avLst/>
          </a:prstGeom>
          <a:noFill/>
          <a:extLst>
            <a:ext uri="{909E8E84-426E-40DD-AFC4-6F175D3DCCD1}">
              <a14:hiddenFill xmlns:a14="http://schemas.microsoft.com/office/drawing/2010/main">
                <a:solidFill>
                  <a:srgbClr val="FFFFFF"/>
                </a:solidFill>
              </a14:hiddenFill>
            </a:ext>
          </a:extLst>
        </p:spPr>
      </p:pic>
      <p:sp>
        <p:nvSpPr>
          <p:cNvPr id="31" name="正方形/長方形 30"/>
          <p:cNvSpPr/>
          <p:nvPr/>
        </p:nvSpPr>
        <p:spPr>
          <a:xfrm>
            <a:off x="4768302" y="6023360"/>
            <a:ext cx="1850211"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따뜻하다</a:t>
            </a:r>
          </a:p>
        </p:txBody>
      </p:sp>
      <p:sp>
        <p:nvSpPr>
          <p:cNvPr id="32" name="正方形/長方形 31"/>
          <p:cNvSpPr/>
          <p:nvPr/>
        </p:nvSpPr>
        <p:spPr>
          <a:xfrm>
            <a:off x="7153835" y="6023360"/>
            <a:ext cx="1743422"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시원하다</a:t>
            </a:r>
          </a:p>
        </p:txBody>
      </p:sp>
      <p:sp>
        <p:nvSpPr>
          <p:cNvPr id="33" name="正方形/長方形 32"/>
          <p:cNvSpPr/>
          <p:nvPr/>
        </p:nvSpPr>
        <p:spPr>
          <a:xfrm>
            <a:off x="9586708" y="6023360"/>
            <a:ext cx="1793290"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쌀쌀하다</a:t>
            </a:r>
          </a:p>
        </p:txBody>
      </p:sp>
    </p:spTree>
    <p:extLst>
      <p:ext uri="{BB962C8B-B14F-4D97-AF65-F5344CB8AC3E}">
        <p14:creationId xmlns:p14="http://schemas.microsoft.com/office/powerpoint/2010/main" val="38318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ppt_x"/>
                                          </p:val>
                                        </p:tav>
                                        <p:tav tm="100000">
                                          <p:val>
                                            <p:strVal val="#ppt_x"/>
                                          </p:val>
                                        </p:tav>
                                      </p:tavLst>
                                    </p:anim>
                                    <p:anim calcmode="lin" valueType="num">
                                      <p:cBhvr additive="base">
                                        <p:cTn id="8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additive="base">
                                        <p:cTn id="103"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5" grpId="0" animBg="1"/>
      <p:bldP spid="16" grpId="0" animBg="1"/>
      <p:bldP spid="17" grpId="0" animBg="1"/>
      <p:bldP spid="18" grpId="0" animBg="1"/>
      <p:bldP spid="19"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400" dirty="0">
              <a:latin typeface="나눔명조" panose="02020603020101020101" pitchFamily="18" charset="-127"/>
              <a:ea typeface="나눔명조" panose="02020603020101020101" pitchFamily="18" charset="-127"/>
            </a:endParaRPr>
          </a:p>
          <a:p>
            <a:endParaRPr lang="en-US" altLang="ja-JP" sz="2400" dirty="0">
              <a:latin typeface="나눔명조" panose="02020603020101020101" pitchFamily="18" charset="-127"/>
              <a:ea typeface="나눔명조" panose="02020603020101020101" pitchFamily="18" charset="-127"/>
            </a:endParaRPr>
          </a:p>
          <a:p>
            <a:endParaRPr lang="en-US" altLang="ja-JP" sz="2400" dirty="0">
              <a:latin typeface="나눔명조" panose="02020603020101020101" pitchFamily="18" charset="-127"/>
              <a:ea typeface="나눔명조" panose="02020603020101020101" pitchFamily="18" charset="-127"/>
            </a:endParaRPr>
          </a:p>
        </p:txBody>
      </p:sp>
      <p:pic>
        <p:nvPicPr>
          <p:cNvPr id="3074" name="Picture 2" descr="6903053.jpg (450×356)"/>
          <p:cNvPicPr>
            <a:picLocks noChangeAspect="1" noChangeArrowheads="1"/>
          </p:cNvPicPr>
          <p:nvPr/>
        </p:nvPicPr>
        <p:blipFill rotWithShape="1">
          <a:blip r:embed="rId2">
            <a:extLst>
              <a:ext uri="{28A0092B-C50C-407E-A947-70E740481C1C}">
                <a14:useLocalDpi xmlns:a14="http://schemas.microsoft.com/office/drawing/2010/main" val="0"/>
              </a:ext>
            </a:extLst>
          </a:blip>
          <a:srcRect l="1499" t="1767" r="81681" b="79387"/>
          <a:stretch/>
        </p:blipFill>
        <p:spPr bwMode="auto">
          <a:xfrm>
            <a:off x="585387" y="1474701"/>
            <a:ext cx="1449860" cy="12851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6903053.jpg (450×356)"/>
          <p:cNvPicPr>
            <a:picLocks noChangeAspect="1" noChangeArrowheads="1"/>
          </p:cNvPicPr>
          <p:nvPr/>
        </p:nvPicPr>
        <p:blipFill rotWithShape="1">
          <a:blip r:embed="rId2">
            <a:extLst>
              <a:ext uri="{28A0092B-C50C-407E-A947-70E740481C1C}">
                <a14:useLocalDpi xmlns:a14="http://schemas.microsoft.com/office/drawing/2010/main" val="0"/>
              </a:ext>
            </a:extLst>
          </a:blip>
          <a:srcRect l="2329" t="50520" r="81911" b="33689"/>
          <a:stretch/>
        </p:blipFill>
        <p:spPr bwMode="auto">
          <a:xfrm>
            <a:off x="3268061" y="1779081"/>
            <a:ext cx="1318737" cy="104533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6903053.jpg (450×356)"/>
          <p:cNvPicPr>
            <a:picLocks noChangeAspect="1" noChangeArrowheads="1"/>
          </p:cNvPicPr>
          <p:nvPr/>
        </p:nvPicPr>
        <p:blipFill rotWithShape="1">
          <a:blip r:embed="rId2">
            <a:extLst>
              <a:ext uri="{28A0092B-C50C-407E-A947-70E740481C1C}">
                <a14:useLocalDpi xmlns:a14="http://schemas.microsoft.com/office/drawing/2010/main" val="0"/>
              </a:ext>
            </a:extLst>
          </a:blip>
          <a:srcRect l="63830" t="43717" r="21371" b="33204"/>
          <a:stretch/>
        </p:blipFill>
        <p:spPr bwMode="auto">
          <a:xfrm>
            <a:off x="6096000" y="1753611"/>
            <a:ext cx="815546" cy="100619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6903053.jpg (450×356)"/>
          <p:cNvPicPr>
            <a:picLocks noChangeAspect="1" noChangeArrowheads="1"/>
          </p:cNvPicPr>
          <p:nvPr/>
        </p:nvPicPr>
        <p:blipFill rotWithShape="1">
          <a:blip r:embed="rId2">
            <a:extLst>
              <a:ext uri="{28A0092B-C50C-407E-A947-70E740481C1C}">
                <a14:useLocalDpi xmlns:a14="http://schemas.microsoft.com/office/drawing/2010/main" val="0"/>
              </a:ext>
            </a:extLst>
          </a:blip>
          <a:srcRect l="4250" t="70926" r="81528" b="8910"/>
          <a:stretch/>
        </p:blipFill>
        <p:spPr bwMode="auto">
          <a:xfrm>
            <a:off x="8087378" y="1676838"/>
            <a:ext cx="1120346" cy="125660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6903053.jpg (450×356)"/>
          <p:cNvPicPr>
            <a:picLocks noChangeAspect="1" noChangeArrowheads="1"/>
          </p:cNvPicPr>
          <p:nvPr/>
        </p:nvPicPr>
        <p:blipFill rotWithShape="1">
          <a:blip r:embed="rId2">
            <a:extLst>
              <a:ext uri="{28A0092B-C50C-407E-A947-70E740481C1C}">
                <a14:useLocalDpi xmlns:a14="http://schemas.microsoft.com/office/drawing/2010/main" val="0"/>
              </a:ext>
            </a:extLst>
          </a:blip>
          <a:srcRect l="22701" t="48818" r="62308" b="32718"/>
          <a:stretch/>
        </p:blipFill>
        <p:spPr bwMode="auto">
          <a:xfrm>
            <a:off x="10106177" y="1895257"/>
            <a:ext cx="1065503" cy="1038182"/>
          </a:xfrm>
          <a:prstGeom prst="rect">
            <a:avLst/>
          </a:prstGeom>
          <a:noFill/>
          <a:extLst>
            <a:ext uri="{909E8E84-426E-40DD-AFC4-6F175D3DCCD1}">
              <a14:hiddenFill xmlns:a14="http://schemas.microsoft.com/office/drawing/2010/main">
                <a:solidFill>
                  <a:srgbClr val="FFFFFF"/>
                </a:solidFill>
              </a14:hiddenFill>
            </a:ext>
          </a:extLst>
        </p:spPr>
      </p:pic>
      <p:sp>
        <p:nvSpPr>
          <p:cNvPr id="20" name="正方形/長方形 19"/>
          <p:cNvSpPr/>
          <p:nvPr/>
        </p:nvSpPr>
        <p:spPr>
          <a:xfrm>
            <a:off x="230968" y="3690416"/>
            <a:ext cx="2337825"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a:solidFill>
                  <a:schemeClr val="tx1"/>
                </a:solidFill>
                <a:latin typeface="나눔명조" panose="02020603020101020101" pitchFamily="18" charset="-127"/>
                <a:ea typeface="나눔명조" panose="02020603020101020101" pitchFamily="18" charset="-127"/>
              </a:rPr>
              <a:t>(</a:t>
            </a:r>
            <a:r>
              <a:rPr lang="ko-KR" altLang="en-US" sz="2800" dirty="0">
                <a:solidFill>
                  <a:schemeClr val="tx1"/>
                </a:solidFill>
                <a:latin typeface="나눔명조" panose="02020603020101020101" pitchFamily="18" charset="-127"/>
                <a:ea typeface="나눔명조" panose="02020603020101020101" pitchFamily="18" charset="-127"/>
              </a:rPr>
              <a:t>날씨가</a:t>
            </a:r>
            <a:r>
              <a:rPr lang="en-US" altLang="ko-KR" sz="2800" dirty="0">
                <a:solidFill>
                  <a:schemeClr val="tx1"/>
                </a:solidFill>
                <a:latin typeface="나눔명조" panose="02020603020101020101" pitchFamily="18" charset="-127"/>
                <a:ea typeface="나눔명조" panose="02020603020101020101" pitchFamily="18" charset="-127"/>
              </a:rPr>
              <a:t>) </a:t>
            </a:r>
            <a:r>
              <a:rPr lang="ko-KR" altLang="en-US" sz="2800" dirty="0">
                <a:solidFill>
                  <a:schemeClr val="tx1"/>
                </a:solidFill>
                <a:latin typeface="나눔명조" panose="02020603020101020101" pitchFamily="18" charset="-127"/>
                <a:ea typeface="나눔명조" panose="02020603020101020101" pitchFamily="18" charset="-127"/>
              </a:rPr>
              <a:t>맑다</a:t>
            </a:r>
          </a:p>
        </p:txBody>
      </p:sp>
      <p:sp>
        <p:nvSpPr>
          <p:cNvPr id="21" name="正方形/長方形 20"/>
          <p:cNvSpPr/>
          <p:nvPr/>
        </p:nvSpPr>
        <p:spPr>
          <a:xfrm>
            <a:off x="2636892" y="3690415"/>
            <a:ext cx="2620907"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a:solidFill>
                  <a:schemeClr val="tx1"/>
                </a:solidFill>
                <a:latin typeface="나눔명조" panose="02020603020101020101" pitchFamily="18" charset="-127"/>
                <a:ea typeface="나눔명조" panose="02020603020101020101" pitchFamily="18" charset="-127"/>
              </a:rPr>
              <a:t>(</a:t>
            </a:r>
            <a:r>
              <a:rPr lang="ko-KR" altLang="en-US" sz="2800" dirty="0">
                <a:solidFill>
                  <a:schemeClr val="tx1"/>
                </a:solidFill>
                <a:latin typeface="나눔명조" panose="02020603020101020101" pitchFamily="18" charset="-127"/>
                <a:ea typeface="나눔명조" panose="02020603020101020101" pitchFamily="18" charset="-127"/>
              </a:rPr>
              <a:t>날씨가</a:t>
            </a:r>
            <a:r>
              <a:rPr lang="en-US" altLang="ko-KR" sz="2800" dirty="0">
                <a:solidFill>
                  <a:schemeClr val="tx1"/>
                </a:solidFill>
                <a:latin typeface="나눔명조" panose="02020603020101020101" pitchFamily="18" charset="-127"/>
                <a:ea typeface="나눔명조" panose="02020603020101020101" pitchFamily="18" charset="-127"/>
              </a:rPr>
              <a:t>) </a:t>
            </a:r>
            <a:r>
              <a:rPr lang="ko-KR" altLang="en-US" sz="2800" dirty="0">
                <a:solidFill>
                  <a:schemeClr val="tx1"/>
                </a:solidFill>
                <a:latin typeface="나눔명조" panose="02020603020101020101" pitchFamily="18" charset="-127"/>
                <a:ea typeface="나눔명조" panose="02020603020101020101" pitchFamily="18" charset="-127"/>
              </a:rPr>
              <a:t>흐리다</a:t>
            </a:r>
          </a:p>
        </p:txBody>
      </p:sp>
      <p:sp>
        <p:nvSpPr>
          <p:cNvPr id="22" name="正方形/長方形 21"/>
          <p:cNvSpPr/>
          <p:nvPr/>
        </p:nvSpPr>
        <p:spPr>
          <a:xfrm>
            <a:off x="5130668" y="3690415"/>
            <a:ext cx="2168056"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비가 오다</a:t>
            </a:r>
          </a:p>
        </p:txBody>
      </p:sp>
      <p:sp>
        <p:nvSpPr>
          <p:cNvPr id="23" name="正方形/長方形 22"/>
          <p:cNvSpPr/>
          <p:nvPr/>
        </p:nvSpPr>
        <p:spPr>
          <a:xfrm>
            <a:off x="7536592" y="3690415"/>
            <a:ext cx="2168056"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눈이 오다</a:t>
            </a:r>
            <a:endParaRPr lang="en-US" altLang="ko-KR" sz="2800" dirty="0">
              <a:solidFill>
                <a:schemeClr val="tx1"/>
              </a:solidFill>
              <a:latin typeface="나눔명조" panose="02020603020101020101" pitchFamily="18" charset="-127"/>
              <a:ea typeface="나눔명조" panose="02020603020101020101" pitchFamily="18" charset="-127"/>
            </a:endParaRPr>
          </a:p>
        </p:txBody>
      </p:sp>
      <p:sp>
        <p:nvSpPr>
          <p:cNvPr id="24" name="正方形/長方形 23"/>
          <p:cNvSpPr/>
          <p:nvPr/>
        </p:nvSpPr>
        <p:spPr>
          <a:xfrm>
            <a:off x="9957284" y="3690415"/>
            <a:ext cx="2168056"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바람이 불다</a:t>
            </a:r>
          </a:p>
        </p:txBody>
      </p:sp>
      <p:sp>
        <p:nvSpPr>
          <p:cNvPr id="25" name="正方形/長方形 24"/>
          <p:cNvSpPr/>
          <p:nvPr/>
        </p:nvSpPr>
        <p:spPr>
          <a:xfrm>
            <a:off x="81729" y="4362054"/>
            <a:ext cx="2701811"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a:solidFill>
                  <a:schemeClr val="tx1"/>
                </a:solidFill>
                <a:latin typeface="나눔명조" panose="02020603020101020101" pitchFamily="18" charset="-127"/>
                <a:ea typeface="나눔명조" panose="02020603020101020101" pitchFamily="18" charset="-127"/>
              </a:rPr>
              <a:t>(</a:t>
            </a:r>
            <a:r>
              <a:rPr lang="ko-KR" altLang="en-US" sz="2800" dirty="0">
                <a:solidFill>
                  <a:schemeClr val="tx1"/>
                </a:solidFill>
                <a:latin typeface="나눔명조" panose="02020603020101020101" pitchFamily="18" charset="-127"/>
                <a:ea typeface="나눔명조" panose="02020603020101020101" pitchFamily="18" charset="-127"/>
              </a:rPr>
              <a:t>날씨가</a:t>
            </a:r>
            <a:r>
              <a:rPr lang="en-US" altLang="ko-KR" sz="2800" dirty="0">
                <a:solidFill>
                  <a:schemeClr val="tx1"/>
                </a:solidFill>
                <a:latin typeface="나눔명조" panose="02020603020101020101" pitchFamily="18" charset="-127"/>
                <a:ea typeface="나눔명조" panose="02020603020101020101" pitchFamily="18" charset="-127"/>
              </a:rPr>
              <a:t>) </a:t>
            </a:r>
            <a:r>
              <a:rPr lang="ko-KR" altLang="en-US" sz="2800" dirty="0">
                <a:solidFill>
                  <a:schemeClr val="tx1"/>
                </a:solidFill>
                <a:latin typeface="나눔명조" panose="02020603020101020101" pitchFamily="18" charset="-127"/>
                <a:ea typeface="나눔명조" panose="02020603020101020101" pitchFamily="18" charset="-127"/>
              </a:rPr>
              <a:t>맑아요</a:t>
            </a:r>
          </a:p>
        </p:txBody>
      </p:sp>
      <p:sp>
        <p:nvSpPr>
          <p:cNvPr id="26" name="正方形/長方形 25"/>
          <p:cNvSpPr/>
          <p:nvPr/>
        </p:nvSpPr>
        <p:spPr>
          <a:xfrm>
            <a:off x="2636892" y="4362054"/>
            <a:ext cx="2747907" cy="33751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en-US" altLang="ko-KR" sz="2800" dirty="0">
                <a:solidFill>
                  <a:schemeClr val="tx1"/>
                </a:solidFill>
                <a:latin typeface="나눔명조" panose="02020603020101020101" pitchFamily="18" charset="-127"/>
                <a:ea typeface="나눔명조" panose="02020603020101020101" pitchFamily="18" charset="-127"/>
              </a:rPr>
              <a:t>(</a:t>
            </a:r>
            <a:r>
              <a:rPr lang="ko-KR" altLang="en-US" sz="2800" dirty="0">
                <a:solidFill>
                  <a:schemeClr val="tx1"/>
                </a:solidFill>
                <a:latin typeface="나눔명조" panose="02020603020101020101" pitchFamily="18" charset="-127"/>
                <a:ea typeface="나눔명조" panose="02020603020101020101" pitchFamily="18" charset="-127"/>
              </a:rPr>
              <a:t>날씨가</a:t>
            </a:r>
            <a:r>
              <a:rPr lang="en-US" altLang="ko-KR" sz="2800" dirty="0">
                <a:solidFill>
                  <a:schemeClr val="tx1"/>
                </a:solidFill>
                <a:latin typeface="나눔명조" panose="02020603020101020101" pitchFamily="18" charset="-127"/>
                <a:ea typeface="나눔명조" panose="02020603020101020101" pitchFamily="18" charset="-127"/>
              </a:rPr>
              <a:t>) </a:t>
            </a:r>
            <a:r>
              <a:rPr lang="ko-KR" altLang="en-US" sz="2800" dirty="0">
                <a:solidFill>
                  <a:schemeClr val="tx1"/>
                </a:solidFill>
                <a:latin typeface="나눔명조" panose="02020603020101020101" pitchFamily="18" charset="-127"/>
                <a:ea typeface="나눔명조" panose="02020603020101020101" pitchFamily="18" charset="-127"/>
              </a:rPr>
              <a:t>흐려요</a:t>
            </a:r>
          </a:p>
        </p:txBody>
      </p:sp>
      <p:sp>
        <p:nvSpPr>
          <p:cNvPr id="27" name="正方形/長方形 26"/>
          <p:cNvSpPr/>
          <p:nvPr/>
        </p:nvSpPr>
        <p:spPr>
          <a:xfrm>
            <a:off x="5130668" y="4362053"/>
            <a:ext cx="2168056"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비가 와요</a:t>
            </a:r>
          </a:p>
        </p:txBody>
      </p:sp>
      <p:sp>
        <p:nvSpPr>
          <p:cNvPr id="28" name="正方形/長方形 27"/>
          <p:cNvSpPr/>
          <p:nvPr/>
        </p:nvSpPr>
        <p:spPr>
          <a:xfrm>
            <a:off x="7536592" y="4345897"/>
            <a:ext cx="2168056"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눈이 와요</a:t>
            </a:r>
          </a:p>
        </p:txBody>
      </p:sp>
      <p:sp>
        <p:nvSpPr>
          <p:cNvPr id="29" name="正方形/長方形 28"/>
          <p:cNvSpPr/>
          <p:nvPr/>
        </p:nvSpPr>
        <p:spPr>
          <a:xfrm>
            <a:off x="9779576" y="4345897"/>
            <a:ext cx="2399501"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나눔명조" panose="02020603020101020101" pitchFamily="18" charset="-127"/>
                <a:ea typeface="나눔명조" panose="02020603020101020101" pitchFamily="18" charset="-127"/>
              </a:rPr>
              <a:t>바람이 불어요</a:t>
            </a:r>
          </a:p>
        </p:txBody>
      </p:sp>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33976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1">
                                            <p:txEl>
                                              <p:pRg st="0" end="0"/>
                                            </p:txEl>
                                          </p:spTgt>
                                        </p:tgtEl>
                                        <p:attrNameLst>
                                          <p:attrName>style.visibility</p:attrName>
                                        </p:attrNameLst>
                                      </p:cBhvr>
                                      <p:to>
                                        <p:strVal val="visible"/>
                                      </p:to>
                                    </p:set>
                                    <p:anim calcmode="lin" valueType="num">
                                      <p:cBhvr additive="base">
                                        <p:cTn id="4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3">
                                            <p:txEl>
                                              <p:pRg st="0" end="0"/>
                                            </p:txEl>
                                          </p:spTgt>
                                        </p:tgtEl>
                                        <p:attrNameLst>
                                          <p:attrName>style.visibility</p:attrName>
                                        </p:attrNameLst>
                                      </p:cBhvr>
                                      <p:to>
                                        <p:strVal val="visible"/>
                                      </p:to>
                                    </p:set>
                                    <p:anim calcmode="lin" valueType="num">
                                      <p:cBhvr additive="base">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ppt_x"/>
                                          </p:val>
                                        </p:tav>
                                        <p:tav tm="100000">
                                          <p:val>
                                            <p:strVal val="#ppt_x"/>
                                          </p:val>
                                        </p:tav>
                                      </p:tavLst>
                                    </p:anim>
                                    <p:anim calcmode="lin" valueType="num">
                                      <p:cBhvr additive="base">
                                        <p:cTn id="7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ppt_x"/>
                                          </p:val>
                                        </p:tav>
                                        <p:tav tm="100000">
                                          <p:val>
                                            <p:strVal val="#ppt_x"/>
                                          </p:val>
                                        </p:tav>
                                      </p:tavLst>
                                    </p:anim>
                                    <p:anim calcmode="lin" valueType="num">
                                      <p:cBhvr additive="base">
                                        <p:cTn id="8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28">
                                            <p:txEl>
                                              <p:pRg st="0" end="0"/>
                                            </p:txEl>
                                          </p:spTgt>
                                        </p:tgtEl>
                                        <p:attrNameLst>
                                          <p:attrName>style.visibility</p:attrName>
                                        </p:attrNameLst>
                                      </p:cBhvr>
                                      <p:to>
                                        <p:strVal val="visible"/>
                                      </p:to>
                                    </p:set>
                                    <p:anim calcmode="lin" valueType="num">
                                      <p:cBhvr additive="base">
                                        <p:cTn id="85"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ppt_x"/>
                                          </p:val>
                                        </p:tav>
                                        <p:tav tm="100000">
                                          <p:val>
                                            <p:strVal val="#ppt_x"/>
                                          </p:val>
                                        </p:tav>
                                      </p:tavLst>
                                    </p:anim>
                                    <p:anim calcmode="lin" valueType="num">
                                      <p:cBhvr additive="base">
                                        <p:cTn id="9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5" grpId="0" animBg="1"/>
      <p:bldP spid="26" grpId="0" animBg="1"/>
      <p:bldP spid="27"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3139"/>
            <a:ext cx="11385596" cy="833718"/>
          </a:xfrm>
        </p:spPr>
        <p:txBody>
          <a:bodyPr>
            <a:normAutofit/>
          </a:bodyPr>
          <a:lstStyle/>
          <a:p>
            <a:r>
              <a:rPr lang="ja-JP" altLang="en-US" sz="2800" b="1" dirty="0" smtClean="0">
                <a:latin typeface="HG教科書体" panose="02020609000000000000" pitchFamily="17" charset="-128"/>
                <a:ea typeface="HG教科書体" panose="02020609000000000000" pitchFamily="17" charset="-128"/>
              </a:rPr>
              <a:t>　❷</a:t>
            </a:r>
            <a:r>
              <a:rPr lang="ja-JP" altLang="en-US" sz="2800" b="1" dirty="0">
                <a:latin typeface="HG教科書体" panose="02020609000000000000" pitchFamily="17" charset="-128"/>
                <a:ea typeface="HG教科書体" panose="02020609000000000000" pitchFamily="17" charset="-128"/>
              </a:rPr>
              <a:t>「天気」・「自然災害」</a:t>
            </a:r>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p:txBody>
      </p:sp>
      <p:pic>
        <p:nvPicPr>
          <p:cNvPr id="3076" name="Picture 4" descr="2766.png (540×5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2728" y="1984774"/>
            <a:ext cx="2233869" cy="223386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20141004_769454.gif (240×2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077" y="2104167"/>
            <a:ext cx="2236174" cy="241320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llustrain02-saigai10.png (600×60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02" t="17586" r="3119" b="17117"/>
          <a:stretch/>
        </p:blipFill>
        <p:spPr bwMode="auto">
          <a:xfrm>
            <a:off x="8191016" y="2383951"/>
            <a:ext cx="2677112" cy="1834692"/>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1675055" y="4677707"/>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a:solidFill>
                  <a:schemeClr val="tx1"/>
                </a:solidFill>
                <a:latin typeface="BatangChe" panose="02030609000101010101" pitchFamily="49" charset="-127"/>
                <a:ea typeface="BatangChe" panose="02030609000101010101" pitchFamily="49" charset="-127"/>
              </a:rPr>
              <a:t>장마</a:t>
            </a:r>
          </a:p>
        </p:txBody>
      </p:sp>
      <p:sp>
        <p:nvSpPr>
          <p:cNvPr id="17" name="正方形/長方形 16"/>
          <p:cNvSpPr/>
          <p:nvPr/>
        </p:nvSpPr>
        <p:spPr>
          <a:xfrm>
            <a:off x="5263851" y="4677707"/>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a:solidFill>
                  <a:schemeClr val="tx1"/>
                </a:solidFill>
                <a:latin typeface="BatangChe" panose="02030609000101010101" pitchFamily="49" charset="-127"/>
                <a:ea typeface="BatangChe" panose="02030609000101010101" pitchFamily="49" charset="-127"/>
              </a:rPr>
              <a:t>태풍</a:t>
            </a:r>
          </a:p>
        </p:txBody>
      </p:sp>
      <p:sp>
        <p:nvSpPr>
          <p:cNvPr id="18" name="正方形/長方形 17"/>
          <p:cNvSpPr/>
          <p:nvPr/>
        </p:nvSpPr>
        <p:spPr>
          <a:xfrm>
            <a:off x="9109099" y="4677707"/>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a:solidFill>
                  <a:schemeClr val="tx1"/>
                </a:solidFill>
                <a:latin typeface="BatangChe" panose="02030609000101010101" pitchFamily="49" charset="-127"/>
                <a:ea typeface="BatangChe" panose="02030609000101010101" pitchFamily="49" charset="-127"/>
              </a:rPr>
              <a:t>지진</a:t>
            </a:r>
          </a:p>
        </p:txBody>
      </p:sp>
    </p:spTree>
    <p:extLst>
      <p:ext uri="{BB962C8B-B14F-4D97-AF65-F5344CB8AC3E}">
        <p14:creationId xmlns:p14="http://schemas.microsoft.com/office/powerpoint/2010/main" val="39658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8"/>
                                        </p:tgtEl>
                                        <p:attrNameLst>
                                          <p:attrName>style.visibility</p:attrName>
                                        </p:attrNameLst>
                                      </p:cBhvr>
                                      <p:to>
                                        <p:strVal val="visible"/>
                                      </p:to>
                                    </p:set>
                                    <p:anim calcmode="lin" valueType="num">
                                      <p:cBhvr additive="base">
                                        <p:cTn id="19" dur="500" fill="hold"/>
                                        <p:tgtEl>
                                          <p:spTgt spid="3078"/>
                                        </p:tgtEl>
                                        <p:attrNameLst>
                                          <p:attrName>ppt_x</p:attrName>
                                        </p:attrNameLst>
                                      </p:cBhvr>
                                      <p:tavLst>
                                        <p:tav tm="0">
                                          <p:val>
                                            <p:strVal val="#ppt_x"/>
                                          </p:val>
                                        </p:tav>
                                        <p:tav tm="100000">
                                          <p:val>
                                            <p:strVal val="#ppt_x"/>
                                          </p:val>
                                        </p:tav>
                                      </p:tavLst>
                                    </p:anim>
                                    <p:anim calcmode="lin" valueType="num">
                                      <p:cBhvr additive="base">
                                        <p:cTn id="20"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80"/>
                                        </p:tgtEl>
                                        <p:attrNameLst>
                                          <p:attrName>style.visibility</p:attrName>
                                        </p:attrNameLst>
                                      </p:cBhvr>
                                      <p:to>
                                        <p:strVal val="visible"/>
                                      </p:to>
                                    </p:set>
                                    <p:anim calcmode="lin" valueType="num">
                                      <p:cBhvr additive="base">
                                        <p:cTn id="25" dur="500" fill="hold"/>
                                        <p:tgtEl>
                                          <p:spTgt spid="3080"/>
                                        </p:tgtEl>
                                        <p:attrNameLst>
                                          <p:attrName>ppt_x</p:attrName>
                                        </p:attrNameLst>
                                      </p:cBhvr>
                                      <p:tavLst>
                                        <p:tav tm="0">
                                          <p:val>
                                            <p:strVal val="#ppt_x"/>
                                          </p:val>
                                        </p:tav>
                                        <p:tav tm="100000">
                                          <p:val>
                                            <p:strVal val="#ppt_x"/>
                                          </p:val>
                                        </p:tav>
                                      </p:tavLst>
                                    </p:anim>
                                    <p:anim calcmode="lin" valueType="num">
                                      <p:cBhvr additive="base">
                                        <p:cTn id="26" dur="500" fill="hold"/>
                                        <p:tgtEl>
                                          <p:spTgt spid="308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55843"/>
            <a:ext cx="10515600" cy="629957"/>
          </a:xfrm>
        </p:spPr>
        <p:txBody>
          <a:bodyPr>
            <a:normAutofit fontScale="90000"/>
          </a:bodyPr>
          <a:lstStyle/>
          <a:p>
            <a:r>
              <a:rPr lang="en-US" altLang="ko-KR" dirty="0"/>
              <a:t>  </a:t>
            </a:r>
            <a:r>
              <a:rPr lang="ja-JP" altLang="en-US" sz="2700" dirty="0" smtClean="0">
                <a:latin typeface="UD デジタル 教科書体 NK-R" panose="02020400000000000000" pitchFamily="18" charset="-128"/>
                <a:ea typeface="UD デジタル 教科書体 NK-R" panose="02020400000000000000" pitchFamily="18" charset="-128"/>
              </a:rPr>
              <a:t>❸　</a:t>
            </a:r>
            <a:r>
              <a:rPr lang="en-US" altLang="ko-KR" sz="3100" dirty="0" smtClean="0"/>
              <a:t>A/V</a:t>
            </a:r>
            <a:r>
              <a:rPr lang="en-US" altLang="ko-KR" dirty="0" smtClean="0">
                <a:latin typeface="나눔고딕" panose="020D0604000000000000" pitchFamily="50" charset="-127"/>
                <a:ea typeface="나눔고딕" panose="020D0604000000000000" pitchFamily="50" charset="-127"/>
              </a:rPr>
              <a:t>-</a:t>
            </a:r>
            <a:r>
              <a:rPr lang="ko-KR" altLang="en-US" dirty="0" smtClean="0">
                <a:latin typeface="나눔고딕" panose="020D0604000000000000" pitchFamily="50" charset="-127"/>
                <a:ea typeface="나눔고딕" panose="020D0604000000000000" pitchFamily="50" charset="-127"/>
              </a:rPr>
              <a:t>고</a:t>
            </a:r>
            <a:r>
              <a:rPr lang="ja-JP" altLang="en-US" dirty="0" smtClean="0">
                <a:latin typeface="나눔고딕" panose="020D0604000000000000" pitchFamily="50" charset="-127"/>
                <a:ea typeface="나눔고딕" panose="020D0604000000000000" pitchFamily="50" charset="-127"/>
              </a:rPr>
              <a:t>　</a:t>
            </a:r>
            <a:r>
              <a:rPr lang="ja-JP" altLang="en-US" sz="3100" dirty="0" smtClean="0">
                <a:latin typeface="UD デジタル 教科書体 NK-R" panose="02020400000000000000" pitchFamily="18" charset="-128"/>
                <a:ea typeface="UD デジタル 教科書体 NK-R" panose="02020400000000000000" pitchFamily="18" charset="-128"/>
              </a:rPr>
              <a:t>～</a:t>
            </a:r>
            <a:r>
              <a:rPr lang="ja-JP" altLang="en-US" sz="3100" dirty="0" err="1" smtClean="0">
                <a:latin typeface="UD デジタル 教科書体 NK-R" panose="02020400000000000000" pitchFamily="18" charset="-128"/>
                <a:ea typeface="UD デジタル 教科書体 NK-R" panose="02020400000000000000" pitchFamily="18" charset="-128"/>
              </a:rPr>
              <a:t>て</a:t>
            </a:r>
            <a:r>
              <a:rPr lang="ja-JP" altLang="en-US" sz="3100" dirty="0" smtClean="0">
                <a:latin typeface="UD デジタル 教科書体 NK-R" panose="02020400000000000000" pitchFamily="18" charset="-128"/>
                <a:ea typeface="UD デジタル 教科書体 NK-R" panose="02020400000000000000" pitchFamily="18" charset="-128"/>
              </a:rPr>
              <a:t>・</a:t>
            </a:r>
            <a:r>
              <a:rPr lang="ja-JP" altLang="en-US" sz="3100" dirty="0" err="1" smtClean="0">
                <a:latin typeface="UD デジタル 教科書体 NK-R" panose="02020400000000000000" pitchFamily="18" charset="-128"/>
                <a:ea typeface="UD デジタル 教科書体 NK-R" panose="02020400000000000000" pitchFamily="18" charset="-128"/>
              </a:rPr>
              <a:t>～し</a:t>
            </a:r>
            <a:endParaRPr lang="ko-KR" altLang="en-US" sz="3100" dirty="0">
              <a:latin typeface="UD デジタル 教科書体 NK-R" panose="02020400000000000000" pitchFamily="18" charset="-128"/>
              <a:ea typeface="나눔고딕" panose="020D0604000000000000" pitchFamily="50" charset="-127"/>
            </a:endParaRPr>
          </a:p>
        </p:txBody>
      </p:sp>
      <p:sp>
        <p:nvSpPr>
          <p:cNvPr id="16" name="タイトル 5"/>
          <p:cNvSpPr txBox="1">
            <a:spLocks/>
          </p:cNvSpPr>
          <p:nvPr/>
        </p:nvSpPr>
        <p:spPr>
          <a:xfrm>
            <a:off x="0" y="1254015"/>
            <a:ext cx="485208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dirty="0" smtClean="0">
                <a:latin typeface="BatangChe" panose="02030609000101010101" pitchFamily="49" charset="-127"/>
                <a:ea typeface="BatangChe" panose="02030609000101010101" pitchFamily="49" charset="-127"/>
              </a:rPr>
              <a:t>　</a:t>
            </a:r>
            <a:r>
              <a:rPr lang="ko-KR" altLang="en-US" sz="2800" dirty="0" smtClean="0">
                <a:latin typeface="BatangChe" panose="02030609000101010101" pitchFamily="49" charset="-127"/>
                <a:ea typeface="BatangChe" panose="02030609000101010101" pitchFamily="49" charset="-127"/>
              </a:rPr>
              <a:t>방이 </a:t>
            </a:r>
            <a:r>
              <a:rPr lang="ko-KR" altLang="en-US" sz="2800" dirty="0">
                <a:latin typeface="BatangChe" panose="02030609000101010101" pitchFamily="49" charset="-127"/>
                <a:ea typeface="BatangChe" panose="02030609000101010101" pitchFamily="49" charset="-127"/>
              </a:rPr>
              <a:t>싸</a:t>
            </a:r>
            <a:r>
              <a:rPr lang="ko-KR" altLang="en-US" sz="2800" dirty="0">
                <a:solidFill>
                  <a:srgbClr val="FF0000"/>
                </a:solidFill>
                <a:latin typeface="BatangChe" panose="02030609000101010101" pitchFamily="49" charset="-127"/>
                <a:ea typeface="BatangChe" panose="02030609000101010101" pitchFamily="49" charset="-127"/>
              </a:rPr>
              <a:t>고</a:t>
            </a:r>
            <a:r>
              <a:rPr lang="ko-KR" altLang="en-US" sz="2800" dirty="0">
                <a:latin typeface="BatangChe" panose="02030609000101010101" pitchFamily="49" charset="-127"/>
                <a:ea typeface="BatangChe" panose="02030609000101010101" pitchFamily="49" charset="-127"/>
              </a:rPr>
              <a:t> 예뻐요</a:t>
            </a:r>
            <a:r>
              <a:rPr lang="en-US" altLang="ko-KR" sz="2800" dirty="0">
                <a:latin typeface="BatangChe" panose="02030609000101010101" pitchFamily="49" charset="-127"/>
                <a:ea typeface="BatangChe" panose="02030609000101010101" pitchFamily="49" charset="-127"/>
              </a:rPr>
              <a:t>.</a:t>
            </a:r>
            <a:endParaRPr lang="ko-KR" altLang="en-US" sz="2800" dirty="0">
              <a:latin typeface="BatangChe" panose="02030609000101010101" pitchFamily="49" charset="-127"/>
              <a:ea typeface="BatangChe" panose="02030609000101010101" pitchFamily="49" charset="-127"/>
            </a:endParaRPr>
          </a:p>
        </p:txBody>
      </p:sp>
      <p:sp>
        <p:nvSpPr>
          <p:cNvPr id="34" name="タイトル 5"/>
          <p:cNvSpPr txBox="1">
            <a:spLocks/>
          </p:cNvSpPr>
          <p:nvPr/>
        </p:nvSpPr>
        <p:spPr>
          <a:xfrm>
            <a:off x="0" y="3581205"/>
            <a:ext cx="641727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700" dirty="0" smtClean="0">
                <a:latin typeface="BatangChe" panose="02030609000101010101" pitchFamily="49" charset="-127"/>
                <a:ea typeface="BatangChe" panose="02030609000101010101" pitchFamily="49" charset="-127"/>
              </a:rPr>
              <a:t>　</a:t>
            </a:r>
            <a:r>
              <a:rPr lang="ko-KR" altLang="en-US" sz="2700" dirty="0" smtClean="0">
                <a:latin typeface="BatangChe" panose="02030609000101010101" pitchFamily="49" charset="-127"/>
                <a:ea typeface="BatangChe" panose="02030609000101010101" pitchFamily="49" charset="-127"/>
              </a:rPr>
              <a:t>카페에서 </a:t>
            </a:r>
            <a:r>
              <a:rPr lang="ko-KR" altLang="en-US" sz="2700" dirty="0">
                <a:latin typeface="BatangChe" panose="02030609000101010101" pitchFamily="49" charset="-127"/>
                <a:ea typeface="BatangChe" panose="02030609000101010101" pitchFamily="49" charset="-127"/>
              </a:rPr>
              <a:t>커피도 마시</a:t>
            </a:r>
            <a:r>
              <a:rPr lang="ko-KR" altLang="en-US" sz="2700" dirty="0">
                <a:solidFill>
                  <a:srgbClr val="FF0000"/>
                </a:solidFill>
                <a:latin typeface="BatangChe" panose="02030609000101010101" pitchFamily="49" charset="-127"/>
                <a:ea typeface="BatangChe" panose="02030609000101010101" pitchFamily="49" charset="-127"/>
              </a:rPr>
              <a:t>고</a:t>
            </a:r>
            <a:r>
              <a:rPr lang="ko-KR" altLang="en-US" sz="2700" dirty="0">
                <a:latin typeface="BatangChe" panose="02030609000101010101" pitchFamily="49" charset="-127"/>
                <a:ea typeface="BatangChe" panose="02030609000101010101" pitchFamily="49" charset="-127"/>
              </a:rPr>
              <a:t> 공부도 해요</a:t>
            </a:r>
            <a:r>
              <a:rPr lang="en-US" altLang="ko-KR" sz="2700" dirty="0">
                <a:latin typeface="BatangChe" panose="02030609000101010101" pitchFamily="49" charset="-127"/>
                <a:ea typeface="BatangChe" panose="02030609000101010101" pitchFamily="49" charset="-127"/>
              </a:rPr>
              <a:t>.</a:t>
            </a:r>
            <a:endParaRPr lang="ko-KR" altLang="en-US" sz="2700" dirty="0">
              <a:latin typeface="BatangChe" panose="02030609000101010101" pitchFamily="49" charset="-127"/>
              <a:ea typeface="BatangChe" panose="02030609000101010101" pitchFamily="49" charset="-127"/>
            </a:endParaRPr>
          </a:p>
        </p:txBody>
      </p:sp>
      <p:sp>
        <p:nvSpPr>
          <p:cNvPr id="37" name="タイトル 5"/>
          <p:cNvSpPr txBox="1">
            <a:spLocks/>
          </p:cNvSpPr>
          <p:nvPr/>
        </p:nvSpPr>
        <p:spPr>
          <a:xfrm>
            <a:off x="0" y="1883972"/>
            <a:ext cx="4852086" cy="307293"/>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1800" dirty="0">
                <a:latin typeface="UD デジタル 教科書体 NK-R" panose="02020400000000000000" pitchFamily="18" charset="-128"/>
                <a:ea typeface="UD デジタル 教科書体 NK-R" panose="02020400000000000000" pitchFamily="18" charset="-128"/>
              </a:rPr>
              <a:t>　</a:t>
            </a:r>
            <a:r>
              <a:rPr lang="ja-JP" altLang="en-US" sz="1800" dirty="0" smtClean="0">
                <a:latin typeface="UD デジタル 教科書体 NK-R" panose="02020400000000000000" pitchFamily="18" charset="-128"/>
                <a:ea typeface="UD デジタル 教科書体 NK-R" panose="02020400000000000000" pitchFamily="18" charset="-128"/>
              </a:rPr>
              <a:t>　　　部屋</a:t>
            </a:r>
            <a:r>
              <a:rPr lang="ja-JP" altLang="en-US" sz="1800" dirty="0">
                <a:latin typeface="UD デジタル 教科書体 NK-R" panose="02020400000000000000" pitchFamily="18" charset="-128"/>
                <a:ea typeface="UD デジタル 教科書体 NK-R" panose="02020400000000000000" pitchFamily="18" charset="-128"/>
              </a:rPr>
              <a:t>が安くて綺麗です。</a:t>
            </a:r>
            <a:endParaRPr lang="ko-KR" altLang="en-US" sz="1800" dirty="0">
              <a:latin typeface="UD デジタル 教科書体 NK-R" panose="02020400000000000000" pitchFamily="18" charset="-128"/>
              <a:ea typeface="BatangChe" panose="02030609000101010101" pitchFamily="49" charset="-127"/>
            </a:endParaRPr>
          </a:p>
        </p:txBody>
      </p:sp>
      <p:sp>
        <p:nvSpPr>
          <p:cNvPr id="38" name="タイトル 5"/>
          <p:cNvSpPr txBox="1">
            <a:spLocks/>
          </p:cNvSpPr>
          <p:nvPr/>
        </p:nvSpPr>
        <p:spPr>
          <a:xfrm>
            <a:off x="94735" y="4211162"/>
            <a:ext cx="4852086" cy="307293"/>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1800" dirty="0" smtClean="0">
                <a:latin typeface="UD デジタル 教科書体 NK-R" panose="02020400000000000000" pitchFamily="18" charset="-128"/>
                <a:ea typeface="UD デジタル 教科書体 NK-R" panose="02020400000000000000" pitchFamily="18" charset="-128"/>
              </a:rPr>
              <a:t>　　　カフェ</a:t>
            </a:r>
            <a:r>
              <a:rPr lang="ja-JP" altLang="en-US" sz="1800" dirty="0">
                <a:latin typeface="UD デジタル 教科書体 NK-R" panose="02020400000000000000" pitchFamily="18" charset="-128"/>
                <a:ea typeface="UD デジタル 教科書体 NK-R" panose="02020400000000000000" pitchFamily="18" charset="-128"/>
              </a:rPr>
              <a:t>でコーヒーも飲むし勉強もします。</a:t>
            </a:r>
            <a:endParaRPr lang="ko-KR" altLang="en-US" sz="1800" dirty="0">
              <a:latin typeface="UD デジタル 教科書体 NK-R" panose="02020400000000000000" pitchFamily="18" charset="-128"/>
              <a:ea typeface="BatangChe" panose="02030609000101010101" pitchFamily="49" charset="-127"/>
            </a:endParaRPr>
          </a:p>
        </p:txBody>
      </p:sp>
      <p:cxnSp>
        <p:nvCxnSpPr>
          <p:cNvPr id="3" name="直線矢印コネクタ 2"/>
          <p:cNvCxnSpPr/>
          <p:nvPr/>
        </p:nvCxnSpPr>
        <p:spPr>
          <a:xfrm flipH="1">
            <a:off x="3488724" y="1583507"/>
            <a:ext cx="2049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タイトル 5"/>
          <p:cNvSpPr txBox="1">
            <a:spLocks/>
          </p:cNvSpPr>
          <p:nvPr/>
        </p:nvSpPr>
        <p:spPr>
          <a:xfrm>
            <a:off x="5663514" y="1254014"/>
            <a:ext cx="4852086"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a:latin typeface="BatangChe" panose="02030609000101010101" pitchFamily="49" charset="-127"/>
                <a:ea typeface="BatangChe" panose="02030609000101010101" pitchFamily="49" charset="-127"/>
              </a:rPr>
              <a:t>방이 </a:t>
            </a:r>
            <a:r>
              <a:rPr lang="ko-KR" altLang="en-US" sz="2800" dirty="0">
                <a:solidFill>
                  <a:srgbClr val="FF0000"/>
                </a:solidFill>
                <a:latin typeface="BatangChe" panose="02030609000101010101" pitchFamily="49" charset="-127"/>
                <a:ea typeface="BatangChe" panose="02030609000101010101" pitchFamily="49" charset="-127"/>
              </a:rPr>
              <a:t>싸</a:t>
            </a:r>
            <a:r>
              <a:rPr lang="ko-KR" altLang="en-US" sz="2800" strike="sngStrike" dirty="0">
                <a:latin typeface="BatangChe" panose="02030609000101010101" pitchFamily="49" charset="-127"/>
                <a:ea typeface="BatangChe" panose="02030609000101010101" pitchFamily="49" charset="-127"/>
              </a:rPr>
              <a:t>다</a:t>
            </a:r>
            <a:r>
              <a:rPr lang="en-US" altLang="ko-KR" sz="2800" dirty="0">
                <a:latin typeface="BatangChe" panose="02030609000101010101" pitchFamily="49" charset="-127"/>
                <a:ea typeface="BatangChe" panose="02030609000101010101" pitchFamily="49" charset="-127"/>
              </a:rPr>
              <a:t>+</a:t>
            </a:r>
            <a:r>
              <a:rPr lang="ko-KR" altLang="en-US" sz="2800" strike="sngStrike" dirty="0">
                <a:latin typeface="BatangChe" panose="02030609000101010101" pitchFamily="49" charset="-127"/>
                <a:ea typeface="BatangChe" panose="02030609000101010101" pitchFamily="49" charset="-127"/>
              </a:rPr>
              <a:t>그리</a:t>
            </a:r>
            <a:r>
              <a:rPr lang="ko-KR" altLang="en-US" sz="2800" dirty="0">
                <a:solidFill>
                  <a:srgbClr val="FF0000"/>
                </a:solidFill>
                <a:latin typeface="BatangChe" panose="02030609000101010101" pitchFamily="49" charset="-127"/>
                <a:ea typeface="BatangChe" panose="02030609000101010101" pitchFamily="49" charset="-127"/>
              </a:rPr>
              <a:t>고</a:t>
            </a:r>
            <a:r>
              <a:rPr lang="ko-KR" altLang="en-US" sz="2800" dirty="0">
                <a:latin typeface="BatangChe" panose="02030609000101010101" pitchFamily="49" charset="-127"/>
                <a:ea typeface="BatangChe" panose="02030609000101010101" pitchFamily="49" charset="-127"/>
              </a:rPr>
              <a:t> 예뻐요</a:t>
            </a:r>
            <a:r>
              <a:rPr lang="en-US" altLang="ko-KR" sz="2800" dirty="0">
                <a:latin typeface="BatangChe" panose="02030609000101010101" pitchFamily="49" charset="-127"/>
                <a:ea typeface="BatangChe" panose="02030609000101010101" pitchFamily="49" charset="-127"/>
              </a:rPr>
              <a:t>.</a:t>
            </a:r>
            <a:endParaRPr lang="ko-KR" altLang="en-US" sz="2800" dirty="0">
              <a:latin typeface="BatangChe" panose="02030609000101010101" pitchFamily="49" charset="-127"/>
              <a:ea typeface="BatangChe" panose="02030609000101010101" pitchFamily="49" charset="-127"/>
            </a:endParaRPr>
          </a:p>
        </p:txBody>
      </p:sp>
      <p:sp>
        <p:nvSpPr>
          <p:cNvPr id="41" name="タイトル 5"/>
          <p:cNvSpPr txBox="1">
            <a:spLocks/>
          </p:cNvSpPr>
          <p:nvPr/>
        </p:nvSpPr>
        <p:spPr>
          <a:xfrm>
            <a:off x="6240162" y="4779376"/>
            <a:ext cx="5556421"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700" dirty="0">
                <a:latin typeface="BatangChe" panose="02030609000101010101" pitchFamily="49" charset="-127"/>
                <a:ea typeface="BatangChe" panose="02030609000101010101" pitchFamily="49" charset="-127"/>
              </a:rPr>
              <a:t>커피도 </a:t>
            </a:r>
            <a:r>
              <a:rPr lang="ko-KR" altLang="en-US" sz="2700" dirty="0">
                <a:solidFill>
                  <a:srgbClr val="FF0000"/>
                </a:solidFill>
                <a:latin typeface="BatangChe" panose="02030609000101010101" pitchFamily="49" charset="-127"/>
                <a:ea typeface="BatangChe" panose="02030609000101010101" pitchFamily="49" charset="-127"/>
              </a:rPr>
              <a:t>마시</a:t>
            </a:r>
            <a:r>
              <a:rPr lang="ko-KR" altLang="en-US" sz="2700" strike="sngStrike" dirty="0">
                <a:latin typeface="BatangChe" panose="02030609000101010101" pitchFamily="49" charset="-127"/>
                <a:ea typeface="BatangChe" panose="02030609000101010101" pitchFamily="49" charset="-127"/>
              </a:rPr>
              <a:t>다</a:t>
            </a:r>
            <a:r>
              <a:rPr lang="en-US" altLang="ko-KR" sz="2700" dirty="0">
                <a:latin typeface="BatangChe" panose="02030609000101010101" pitchFamily="49" charset="-127"/>
                <a:ea typeface="BatangChe" panose="02030609000101010101" pitchFamily="49" charset="-127"/>
              </a:rPr>
              <a:t>+</a:t>
            </a:r>
            <a:r>
              <a:rPr lang="ko-KR" altLang="en-US" sz="2700" strike="sngStrike" dirty="0">
                <a:latin typeface="BatangChe" panose="02030609000101010101" pitchFamily="49" charset="-127"/>
                <a:ea typeface="BatangChe" panose="02030609000101010101" pitchFamily="49" charset="-127"/>
              </a:rPr>
              <a:t>그리</a:t>
            </a:r>
            <a:r>
              <a:rPr lang="ko-KR" altLang="en-US" sz="2700" dirty="0">
                <a:solidFill>
                  <a:srgbClr val="FF0000"/>
                </a:solidFill>
                <a:latin typeface="BatangChe" panose="02030609000101010101" pitchFamily="49" charset="-127"/>
                <a:ea typeface="BatangChe" panose="02030609000101010101" pitchFamily="49" charset="-127"/>
              </a:rPr>
              <a:t>고</a:t>
            </a:r>
            <a:r>
              <a:rPr lang="ko-KR" altLang="en-US" sz="2700" dirty="0">
                <a:latin typeface="BatangChe" panose="02030609000101010101" pitchFamily="49" charset="-127"/>
                <a:ea typeface="BatangChe" panose="02030609000101010101" pitchFamily="49" charset="-127"/>
              </a:rPr>
              <a:t> 공부도 해요</a:t>
            </a:r>
            <a:r>
              <a:rPr lang="en-US" altLang="ko-KR" sz="2700" dirty="0">
                <a:latin typeface="BatangChe" panose="02030609000101010101" pitchFamily="49" charset="-127"/>
                <a:ea typeface="BatangChe" panose="02030609000101010101" pitchFamily="49" charset="-127"/>
              </a:rPr>
              <a:t>.</a:t>
            </a:r>
            <a:endParaRPr lang="ko-KR" altLang="en-US" sz="2700" dirty="0">
              <a:latin typeface="BatangChe" panose="02030609000101010101" pitchFamily="49" charset="-127"/>
              <a:ea typeface="BatangChe" panose="02030609000101010101" pitchFamily="49" charset="-127"/>
            </a:endParaRPr>
          </a:p>
        </p:txBody>
      </p:sp>
      <p:cxnSp>
        <p:nvCxnSpPr>
          <p:cNvPr id="9" name="直線矢印コネクタ 8"/>
          <p:cNvCxnSpPr/>
          <p:nvPr/>
        </p:nvCxnSpPr>
        <p:spPr>
          <a:xfrm flipH="1" flipV="1">
            <a:off x="5807676" y="4077730"/>
            <a:ext cx="996778" cy="733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2" name="Picture 2" descr="gahag-0013595002-1.png (900×6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516" y="2198950"/>
            <a:ext cx="1776384" cy="1259259"/>
          </a:xfrm>
          <a:prstGeom prst="rect">
            <a:avLst/>
          </a:prstGeom>
          <a:noFill/>
          <a:extLst>
            <a:ext uri="{909E8E84-426E-40DD-AFC4-6F175D3DCCD1}">
              <a14:hiddenFill xmlns:a14="http://schemas.microsoft.com/office/drawing/2010/main">
                <a:solidFill>
                  <a:srgbClr val="FFFFFF"/>
                </a:solidFill>
              </a14:hiddenFill>
            </a:ext>
          </a:extLst>
        </p:spPr>
      </p:pic>
      <p:sp>
        <p:nvSpPr>
          <p:cNvPr id="42" name="正方形/長方形 41"/>
          <p:cNvSpPr/>
          <p:nvPr/>
        </p:nvSpPr>
        <p:spPr>
          <a:xfrm>
            <a:off x="1834413" y="2283432"/>
            <a:ext cx="1083599"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dirty="0">
                <a:solidFill>
                  <a:schemeClr val="tx1"/>
                </a:solidFill>
                <a:latin typeface="UD デジタル 教科書体 NK-R" panose="02020400000000000000" pitchFamily="18" charset="-128"/>
                <a:ea typeface="UD デジタル 教科書体 NK-R" panose="02020400000000000000" pitchFamily="18" charset="-128"/>
              </a:rPr>
              <a:t>30000</a:t>
            </a:r>
            <a:r>
              <a:rPr lang="ja-JP" altLang="en-US" sz="1600" dirty="0">
                <a:solidFill>
                  <a:schemeClr val="tx1"/>
                </a:solidFill>
                <a:latin typeface="UD デジタル 教科書体 NK-R" panose="02020400000000000000" pitchFamily="18" charset="-128"/>
                <a:ea typeface="UD デジタル 教科書体 NK-R" panose="02020400000000000000" pitchFamily="18" charset="-128"/>
              </a:rPr>
              <a:t>円</a:t>
            </a:r>
            <a:endParaRPr lang="ko-KR" altLang="en-US" sz="1600" dirty="0">
              <a:solidFill>
                <a:schemeClr val="tx1"/>
              </a:solidFill>
              <a:latin typeface="UD デジタル 教科書体 NK-R" panose="02020400000000000000" pitchFamily="18" charset="-128"/>
              <a:ea typeface="BatangChe" panose="02030609000101010101" pitchFamily="49" charset="-127"/>
            </a:endParaRPr>
          </a:p>
        </p:txBody>
      </p:sp>
      <p:pic>
        <p:nvPicPr>
          <p:cNvPr id="5124" name="Picture 4" descr="10456000117.jpg (200×1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247" y="4870823"/>
            <a:ext cx="1905000"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00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 calcmode="lin" valueType="num">
                                      <p:cBhvr additive="base">
                                        <p:cTn id="19"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9">
                                            <p:txEl>
                                              <p:pRg st="0" end="0"/>
                                            </p:txEl>
                                          </p:spTgt>
                                        </p:tgtEl>
                                        <p:attrNameLst>
                                          <p:attrName>style.visibility</p:attrName>
                                        </p:attrNameLst>
                                      </p:cBhvr>
                                      <p:to>
                                        <p:strVal val="visible"/>
                                      </p:to>
                                    </p:set>
                                    <p:anim calcmode="lin" valueType="num">
                                      <p:cBhvr additive="base">
                                        <p:cTn id="25"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additive="base">
                                        <p:cTn id="4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124"/>
                                        </p:tgtEl>
                                        <p:attrNameLst>
                                          <p:attrName>style.visibility</p:attrName>
                                        </p:attrNameLst>
                                      </p:cBhvr>
                                      <p:to>
                                        <p:strVal val="visible"/>
                                      </p:to>
                                    </p:set>
                                    <p:anim calcmode="lin" valueType="num">
                                      <p:cBhvr additive="base">
                                        <p:cTn id="49" dur="500" fill="hold"/>
                                        <p:tgtEl>
                                          <p:spTgt spid="5124"/>
                                        </p:tgtEl>
                                        <p:attrNameLst>
                                          <p:attrName>ppt_x</p:attrName>
                                        </p:attrNameLst>
                                      </p:cBhvr>
                                      <p:tavLst>
                                        <p:tav tm="0">
                                          <p:val>
                                            <p:strVal val="#ppt_x"/>
                                          </p:val>
                                        </p:tav>
                                        <p:tav tm="100000">
                                          <p:val>
                                            <p:strVal val="#ppt_x"/>
                                          </p:val>
                                        </p:tav>
                                      </p:tavLst>
                                    </p:anim>
                                    <p:anim calcmode="lin" valueType="num">
                                      <p:cBhvr additive="base">
                                        <p:cTn id="50"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8">
                                            <p:txEl>
                                              <p:pRg st="0" end="0"/>
                                            </p:txEl>
                                          </p:spTgt>
                                        </p:tgtEl>
                                        <p:attrNameLst>
                                          <p:attrName>style.visibility</p:attrName>
                                        </p:attrNameLst>
                                      </p:cBhvr>
                                      <p:to>
                                        <p:strVal val="visible"/>
                                      </p:to>
                                    </p:set>
                                    <p:anim calcmode="lin" valueType="num">
                                      <p:cBhvr additive="base">
                                        <p:cTn id="67"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4">
                                            <p:txEl>
                                              <p:pRg st="0" end="0"/>
                                            </p:txEl>
                                          </p:spTgt>
                                        </p:tgtEl>
                                        <p:attrNameLst>
                                          <p:attrName>style.visibility</p:attrName>
                                        </p:attrNameLst>
                                      </p:cBhvr>
                                      <p:to>
                                        <p:strVal val="visible"/>
                                      </p:to>
                                    </p:set>
                                    <p:anim calcmode="lin" valueType="num">
                                      <p:cBhvr additive="base">
                                        <p:cTn id="7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7"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304800" y="113899"/>
            <a:ext cx="10210800" cy="629957"/>
          </a:xfrm>
        </p:spPr>
        <p:txBody>
          <a:bodyPr>
            <a:noAutofit/>
          </a:bodyPr>
          <a:lstStyle/>
          <a:p>
            <a:r>
              <a:rPr lang="en-US" altLang="ja-JP" sz="2400" dirty="0">
                <a:latin typeface="UD デジタル 教科書体 NK-R" panose="02020400000000000000" pitchFamily="18" charset="-128"/>
                <a:ea typeface="UD デジタル 教科書体 NK-R" panose="02020400000000000000" pitchFamily="18" charset="-128"/>
              </a:rPr>
              <a:t>[</a:t>
            </a:r>
            <a:r>
              <a:rPr lang="ko-KR" altLang="ja-JP" sz="2400" dirty="0">
                <a:latin typeface="UD デジタル 教科書体 NK-R" panose="02020400000000000000" pitchFamily="18" charset="-128"/>
              </a:rPr>
              <a:t>보기</a:t>
            </a:r>
            <a:r>
              <a:rPr lang="en-US" altLang="ja-JP" sz="2400" dirty="0">
                <a:latin typeface="UD デジタル 教科書体 NK-R" panose="02020400000000000000" pitchFamily="18" charset="-128"/>
                <a:ea typeface="UD デジタル 教科書体 NK-R" panose="02020400000000000000" pitchFamily="18" charset="-128"/>
              </a:rPr>
              <a:t>]</a:t>
            </a:r>
            <a:r>
              <a:rPr lang="ja-JP" altLang="ja-JP" sz="2400" dirty="0">
                <a:latin typeface="UD デジタル 教科書体 NK-R" panose="02020400000000000000" pitchFamily="18" charset="-128"/>
                <a:ea typeface="UD デジタル 教科書体 NK-R" panose="02020400000000000000" pitchFamily="18" charset="-128"/>
              </a:rPr>
              <a:t>のように、文を繋げましょう。そしてその文章の意味を言ってみましょう</a:t>
            </a:r>
            <a:r>
              <a:rPr lang="ja-JP" altLang="ja-JP" sz="2400" dirty="0" smtClean="0">
                <a:latin typeface="UD デジタル 教科書体 NK-R" panose="02020400000000000000" pitchFamily="18" charset="-128"/>
                <a:ea typeface="UD デジタル 教科書体 NK-R" panose="02020400000000000000" pitchFamily="18" charset="-128"/>
              </a:rPr>
              <a:t>。</a:t>
            </a:r>
            <a:endParaRPr lang="ko-KR" altLang="en-US" sz="2400" dirty="0">
              <a:latin typeface="UD デジタル 教科書体 NK-R" panose="02020400000000000000" pitchFamily="18" charset="-128"/>
            </a:endParaRPr>
          </a:p>
        </p:txBody>
      </p:sp>
      <p:sp>
        <p:nvSpPr>
          <p:cNvPr id="16" name="タイトル 5"/>
          <p:cNvSpPr txBox="1">
            <a:spLocks/>
          </p:cNvSpPr>
          <p:nvPr/>
        </p:nvSpPr>
        <p:spPr>
          <a:xfrm>
            <a:off x="82378" y="1611628"/>
            <a:ext cx="5469924" cy="917388"/>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ko-KR" altLang="en-US" sz="2800" dirty="0">
                <a:latin typeface="나눔명조" panose="02020603020101020101" pitchFamily="18" charset="-127"/>
                <a:ea typeface="나눔명조" panose="02020603020101020101" pitchFamily="18" charset="-127"/>
              </a:rPr>
              <a:t>사과가 </a:t>
            </a:r>
            <a:r>
              <a:rPr lang="ko-KR" altLang="en-US" sz="2800" dirty="0">
                <a:solidFill>
                  <a:srgbClr val="FF0000"/>
                </a:solidFill>
                <a:latin typeface="나눔명조" panose="02020603020101020101" pitchFamily="18" charset="-127"/>
                <a:ea typeface="나눔명조" panose="02020603020101020101" pitchFamily="18" charset="-127"/>
              </a:rPr>
              <a:t>싸</a:t>
            </a:r>
            <a:r>
              <a:rPr lang="ko-KR" altLang="en-US" sz="2800" dirty="0">
                <a:latin typeface="나눔명조" panose="02020603020101020101" pitchFamily="18" charset="-127"/>
                <a:ea typeface="나눔명조" panose="02020603020101020101" pitchFamily="18" charset="-127"/>
              </a:rPr>
              <a:t>다 </a:t>
            </a:r>
            <a:r>
              <a:rPr lang="en-US" altLang="ko-KR" sz="2800" dirty="0">
                <a:latin typeface="나눔명조" panose="02020603020101020101" pitchFamily="18" charset="-127"/>
                <a:ea typeface="나눔명조" panose="02020603020101020101" pitchFamily="18" charset="-127"/>
              </a:rPr>
              <a:t>+ </a:t>
            </a:r>
            <a:r>
              <a:rPr lang="ko-KR" altLang="en-US" sz="2800" dirty="0">
                <a:latin typeface="나눔명조" panose="02020603020101020101" pitchFamily="18" charset="-127"/>
                <a:ea typeface="나눔명조" panose="02020603020101020101" pitchFamily="18" charset="-127"/>
              </a:rPr>
              <a:t>그리</a:t>
            </a:r>
            <a:r>
              <a:rPr lang="ko-KR" altLang="en-US" sz="2800" dirty="0">
                <a:solidFill>
                  <a:srgbClr val="FF0000"/>
                </a:solidFill>
                <a:latin typeface="나눔명조" panose="02020603020101020101" pitchFamily="18" charset="-127"/>
                <a:ea typeface="나눔명조" panose="02020603020101020101" pitchFamily="18" charset="-127"/>
              </a:rPr>
              <a:t>고</a:t>
            </a:r>
            <a:r>
              <a:rPr lang="ko-KR" altLang="en-US" sz="2800" dirty="0">
                <a:latin typeface="나눔명조" panose="02020603020101020101" pitchFamily="18" charset="-127"/>
                <a:ea typeface="나눔명조" panose="02020603020101020101" pitchFamily="18" charset="-127"/>
              </a:rPr>
              <a:t> 맛있다</a:t>
            </a:r>
            <a:endParaRPr lang="en-US" altLang="ko-KR" sz="2800" dirty="0">
              <a:latin typeface="나눔명조" panose="02020603020101020101" pitchFamily="18" charset="-127"/>
              <a:ea typeface="나눔명조" panose="02020603020101020101" pitchFamily="18" charset="-127"/>
            </a:endParaRPr>
          </a:p>
          <a:p>
            <a:pPr>
              <a:lnSpc>
                <a:spcPct val="10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リンゴが</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安い</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　そし</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美味しい</a:t>
            </a:r>
            <a:endParaRPr lang="ko-KR" altLang="en-US" sz="2100" dirty="0">
              <a:solidFill>
                <a:srgbClr val="00B050"/>
              </a:solidFill>
              <a:latin typeface="UD デジタル 教科書体 NK-R" panose="02020400000000000000" pitchFamily="18" charset="-128"/>
              <a:ea typeface="BatangChe" panose="02030609000101010101" pitchFamily="49" charset="-127"/>
            </a:endParaRPr>
          </a:p>
        </p:txBody>
      </p:sp>
      <p:sp>
        <p:nvSpPr>
          <p:cNvPr id="14" name="タイトル 5"/>
          <p:cNvSpPr txBox="1">
            <a:spLocks/>
          </p:cNvSpPr>
          <p:nvPr/>
        </p:nvSpPr>
        <p:spPr>
          <a:xfrm>
            <a:off x="110950" y="4359149"/>
            <a:ext cx="5469925" cy="910792"/>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ko-KR" altLang="en-US" sz="2800" dirty="0">
                <a:latin typeface="NanumMyeongjo" panose="02020603020101020101" pitchFamily="18" charset="-127"/>
                <a:ea typeface="NanumMyeongjo" panose="02020603020101020101" pitchFamily="18" charset="-127"/>
              </a:rPr>
              <a:t>비도 </a:t>
            </a:r>
            <a:r>
              <a:rPr lang="ko-KR" altLang="en-US" sz="2800" dirty="0">
                <a:solidFill>
                  <a:srgbClr val="FF0000"/>
                </a:solidFill>
                <a:latin typeface="NanumMyeongjo" panose="02020603020101020101" pitchFamily="18" charset="-127"/>
                <a:ea typeface="NanumMyeongjo" panose="02020603020101020101" pitchFamily="18" charset="-127"/>
              </a:rPr>
              <a:t>오</a:t>
            </a:r>
            <a:r>
              <a:rPr lang="ko-KR" altLang="en-US" sz="2800" dirty="0">
                <a:latin typeface="NanumMyeongjo" panose="02020603020101020101" pitchFamily="18" charset="-127"/>
                <a:ea typeface="NanumMyeongjo" panose="02020603020101020101" pitchFamily="18" charset="-127"/>
              </a:rPr>
              <a:t>다 </a:t>
            </a:r>
            <a:r>
              <a:rPr lang="en-US" altLang="ko-KR" sz="2800" dirty="0">
                <a:latin typeface="NanumMyeongjo" panose="02020603020101020101" pitchFamily="18" charset="-127"/>
                <a:ea typeface="NanumMyeongjo" panose="02020603020101020101" pitchFamily="18" charset="-127"/>
              </a:rPr>
              <a:t>+ </a:t>
            </a:r>
            <a:r>
              <a:rPr lang="ko-KR" altLang="en-US" sz="2800" dirty="0">
                <a:latin typeface="NanumMyeongjo" panose="02020603020101020101" pitchFamily="18" charset="-127"/>
                <a:ea typeface="NanumMyeongjo" panose="02020603020101020101" pitchFamily="18" charset="-127"/>
              </a:rPr>
              <a:t>그리</a:t>
            </a:r>
            <a:r>
              <a:rPr lang="ko-KR" altLang="en-US" sz="2800" dirty="0">
                <a:solidFill>
                  <a:srgbClr val="FF0000"/>
                </a:solidFill>
                <a:latin typeface="NanumMyeongjo" panose="02020603020101020101" pitchFamily="18" charset="-127"/>
                <a:ea typeface="NanumMyeongjo" panose="02020603020101020101" pitchFamily="18" charset="-127"/>
              </a:rPr>
              <a:t>고</a:t>
            </a:r>
            <a:r>
              <a:rPr lang="ko-KR" altLang="en-US" sz="2800" dirty="0">
                <a:latin typeface="NanumMyeongjo" panose="02020603020101020101" pitchFamily="18" charset="-127"/>
                <a:ea typeface="NanumMyeongjo" panose="02020603020101020101" pitchFamily="18" charset="-127"/>
              </a:rPr>
              <a:t> 바람도 불다</a:t>
            </a:r>
            <a:endParaRPr lang="en-US" altLang="ko-KR" sz="2800" dirty="0">
              <a:latin typeface="NanumMyeongjo" panose="02020603020101020101" pitchFamily="18" charset="-127"/>
              <a:ea typeface="NanumMyeongjo" panose="02020603020101020101" pitchFamily="18" charset="-127"/>
            </a:endParaRPr>
          </a:p>
          <a:p>
            <a:pPr>
              <a:lnSpc>
                <a:spcPct val="10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雨も</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降る</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　そし</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風も　吹く</a:t>
            </a:r>
            <a:endParaRPr lang="ko-KR" altLang="en-US" sz="2100" dirty="0">
              <a:solidFill>
                <a:srgbClr val="00B050"/>
              </a:solidFill>
              <a:latin typeface="UD デジタル 教科書体 NK-R" panose="02020400000000000000" pitchFamily="18" charset="-128"/>
              <a:ea typeface="BatangChe" panose="02030609000101010101" pitchFamily="49" charset="-127"/>
            </a:endParaRPr>
          </a:p>
        </p:txBody>
      </p:sp>
      <p:sp>
        <p:nvSpPr>
          <p:cNvPr id="15" name="タイトル 5"/>
          <p:cNvSpPr txBox="1">
            <a:spLocks/>
          </p:cNvSpPr>
          <p:nvPr/>
        </p:nvSpPr>
        <p:spPr>
          <a:xfrm>
            <a:off x="6577913" y="1611628"/>
            <a:ext cx="5469924" cy="917388"/>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ko-KR" altLang="en-US" sz="2800" dirty="0">
                <a:latin typeface="NanumMyeongjo" panose="02020603020101020101" pitchFamily="18" charset="-127"/>
                <a:ea typeface="NanumMyeongjo" panose="02020603020101020101" pitchFamily="18" charset="-127"/>
              </a:rPr>
              <a:t>사과가 싸</a:t>
            </a:r>
            <a:r>
              <a:rPr lang="ko-KR" altLang="en-US" sz="2800" dirty="0">
                <a:solidFill>
                  <a:srgbClr val="FF0000"/>
                </a:solidFill>
                <a:latin typeface="NanumMyeongjo" panose="02020603020101020101" pitchFamily="18" charset="-127"/>
                <a:ea typeface="NanumMyeongjo" panose="02020603020101020101" pitchFamily="18" charset="-127"/>
              </a:rPr>
              <a:t>고</a:t>
            </a:r>
            <a:r>
              <a:rPr lang="ko-KR" altLang="en-US" sz="2800" dirty="0">
                <a:latin typeface="NanumMyeongjo" panose="02020603020101020101" pitchFamily="18" charset="-127"/>
                <a:ea typeface="NanumMyeongjo" panose="02020603020101020101" pitchFamily="18" charset="-127"/>
              </a:rPr>
              <a:t> 맛있어요</a:t>
            </a:r>
            <a:r>
              <a:rPr lang="en-US" altLang="ko-KR" sz="2800" dirty="0">
                <a:latin typeface="NanumMyeongjo" panose="02020603020101020101" pitchFamily="18" charset="-127"/>
                <a:ea typeface="NanumMyeongjo" panose="02020603020101020101" pitchFamily="18" charset="-127"/>
              </a:rPr>
              <a:t>.</a:t>
            </a:r>
          </a:p>
          <a:p>
            <a:pPr>
              <a:lnSpc>
                <a:spcPct val="10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リンゴが安</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くて</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美味しいです</a:t>
            </a:r>
            <a:r>
              <a:rPr lang="en-US" altLang="ja-JP" sz="2100" dirty="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100" dirty="0">
              <a:solidFill>
                <a:srgbClr val="00B050"/>
              </a:solidFill>
              <a:latin typeface="UD デジタル 教科書体 NK-R" panose="02020400000000000000" pitchFamily="18" charset="-128"/>
              <a:ea typeface="BatangChe" panose="02030609000101010101" pitchFamily="49" charset="-127"/>
            </a:endParaRPr>
          </a:p>
        </p:txBody>
      </p:sp>
      <p:sp>
        <p:nvSpPr>
          <p:cNvPr id="17" name="タイトル 5"/>
          <p:cNvSpPr txBox="1">
            <a:spLocks/>
          </p:cNvSpPr>
          <p:nvPr/>
        </p:nvSpPr>
        <p:spPr>
          <a:xfrm>
            <a:off x="6367849" y="4359149"/>
            <a:ext cx="5469925" cy="910792"/>
          </a:xfrm>
          <a:prstGeom prst="rect">
            <a:avLst/>
          </a:prstGeom>
        </p:spPr>
        <p:txBody>
          <a:bodyPr vert="horz" lIns="91440" tIns="45720" rIns="91440" bIns="45720" rtlCol="0" anchor="ctr">
            <a:normAutofit fontScale="97500" lnSpcReduction="100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ko-KR" altLang="en-US" sz="2800" dirty="0" smtClean="0">
                <a:latin typeface="NanumMyeongjo" panose="02020603020101020101" pitchFamily="18" charset="-127"/>
                <a:ea typeface="NanumMyeongjo" panose="02020603020101020101" pitchFamily="18" charset="-127"/>
              </a:rPr>
              <a:t>비도 </a:t>
            </a:r>
            <a:r>
              <a:rPr lang="ko-KR" altLang="en-US" sz="2800" dirty="0">
                <a:latin typeface="NanumMyeongjo" panose="02020603020101020101" pitchFamily="18" charset="-127"/>
                <a:ea typeface="NanumMyeongjo" panose="02020603020101020101" pitchFamily="18" charset="-127"/>
              </a:rPr>
              <a:t>오</a:t>
            </a:r>
            <a:r>
              <a:rPr lang="ko-KR" altLang="en-US" sz="2800" dirty="0">
                <a:solidFill>
                  <a:srgbClr val="FF0000"/>
                </a:solidFill>
                <a:latin typeface="NanumMyeongjo" panose="02020603020101020101" pitchFamily="18" charset="-127"/>
                <a:ea typeface="NanumMyeongjo" panose="02020603020101020101" pitchFamily="18" charset="-127"/>
              </a:rPr>
              <a:t>고</a:t>
            </a:r>
            <a:r>
              <a:rPr lang="ko-KR" altLang="en-US" sz="2800" dirty="0">
                <a:latin typeface="NanumMyeongjo" panose="02020603020101020101" pitchFamily="18" charset="-127"/>
                <a:ea typeface="NanumMyeongjo" panose="02020603020101020101" pitchFamily="18" charset="-127"/>
              </a:rPr>
              <a:t> 바람도 불어요</a:t>
            </a:r>
            <a:r>
              <a:rPr lang="en-US" altLang="ko-KR" sz="2800" dirty="0">
                <a:latin typeface="NanumMyeongjo" panose="02020603020101020101" pitchFamily="18" charset="-127"/>
                <a:ea typeface="NanumMyeongjo" panose="02020603020101020101" pitchFamily="18" charset="-127"/>
              </a:rPr>
              <a:t>.</a:t>
            </a:r>
          </a:p>
          <a:p>
            <a:pPr>
              <a:lnSpc>
                <a:spcPct val="120000"/>
              </a:lnSpc>
            </a:pP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　雨も降る</a:t>
            </a:r>
            <a:r>
              <a:rPr lang="ja-JP" altLang="en-US" sz="2100" dirty="0">
                <a:solidFill>
                  <a:srgbClr val="FF0000"/>
                </a:solidFill>
                <a:latin typeface="UD デジタル 教科書体 NK-R" panose="02020400000000000000" pitchFamily="18" charset="-128"/>
                <a:ea typeface="UD デジタル 教科書体 NK-R" panose="02020400000000000000" pitchFamily="18" charset="-128"/>
              </a:rPr>
              <a:t>し</a:t>
            </a:r>
            <a:r>
              <a:rPr lang="ja-JP" altLang="en-US" sz="2100" dirty="0">
                <a:solidFill>
                  <a:srgbClr val="00B050"/>
                </a:solidFill>
                <a:latin typeface="UD デジタル 教科書体 NK-R" panose="02020400000000000000" pitchFamily="18" charset="-128"/>
                <a:ea typeface="UD デジタル 教科書体 NK-R" panose="02020400000000000000" pitchFamily="18" charset="-128"/>
              </a:rPr>
              <a:t>風も吹いています</a:t>
            </a:r>
            <a:r>
              <a:rPr lang="en-US" altLang="ja-JP" sz="2100" dirty="0">
                <a:solidFill>
                  <a:srgbClr val="00B050"/>
                </a:solidFill>
                <a:latin typeface="UD デジタル 教科書体 NK-R" panose="02020400000000000000" pitchFamily="18" charset="-128"/>
                <a:ea typeface="UD デジタル 教科書体 NK-R" panose="02020400000000000000" pitchFamily="18" charset="-128"/>
              </a:rPr>
              <a:t>.</a:t>
            </a:r>
            <a:endParaRPr lang="ko-KR" altLang="en-US" sz="2100" dirty="0">
              <a:solidFill>
                <a:srgbClr val="00B050"/>
              </a:solidFill>
              <a:latin typeface="UD デジタル 教科書体 NK-R" panose="02020400000000000000" pitchFamily="18" charset="-128"/>
              <a:ea typeface="BatangChe" panose="02030609000101010101" pitchFamily="49" charset="-127"/>
            </a:endParaRPr>
          </a:p>
        </p:txBody>
      </p:sp>
      <p:cxnSp>
        <p:nvCxnSpPr>
          <p:cNvPr id="5" name="直線矢印コネクタ 4"/>
          <p:cNvCxnSpPr/>
          <p:nvPr/>
        </p:nvCxnSpPr>
        <p:spPr>
          <a:xfrm>
            <a:off x="5049795" y="2010032"/>
            <a:ext cx="13180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5370238" y="4677760"/>
            <a:ext cx="1031788" cy="41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osusumetai.com_000007_20170815-300x300.png (300Ã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0756" y="868202"/>
            <a:ext cx="823219" cy="823219"/>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2987549"/>
            <a:ext cx="1369493" cy="1371600"/>
          </a:xfrm>
          <a:prstGeom prst="rect">
            <a:avLst/>
          </a:prstGeom>
        </p:spPr>
      </p:pic>
      <p:sp>
        <p:nvSpPr>
          <p:cNvPr id="11" name="正方形/長方形 10"/>
          <p:cNvSpPr/>
          <p:nvPr/>
        </p:nvSpPr>
        <p:spPr>
          <a:xfrm>
            <a:off x="6402026" y="1179161"/>
            <a:ext cx="1083599"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dirty="0" smtClean="0">
                <a:solidFill>
                  <a:schemeClr val="tx1"/>
                </a:solidFill>
                <a:latin typeface="UD デジタル 教科書体 NK-R" panose="02020400000000000000" pitchFamily="18" charset="-128"/>
                <a:ea typeface="UD デジタル 教科書体 NK-R" panose="02020400000000000000" pitchFamily="18" charset="-128"/>
              </a:rPr>
              <a:t>100</a:t>
            </a:r>
            <a:r>
              <a:rPr lang="ja-JP" altLang="en-US" sz="1600" dirty="0" smtClean="0">
                <a:solidFill>
                  <a:schemeClr val="tx1"/>
                </a:solidFill>
                <a:latin typeface="UD デジタル 教科書体 NK-R" panose="02020400000000000000" pitchFamily="18" charset="-128"/>
                <a:ea typeface="UD デジタル 教科書体 NK-R" panose="02020400000000000000" pitchFamily="18" charset="-128"/>
              </a:rPr>
              <a:t>円</a:t>
            </a:r>
            <a:endParaRPr lang="ko-KR" altLang="en-US" sz="1600" dirty="0">
              <a:solidFill>
                <a:schemeClr val="tx1"/>
              </a:solidFill>
              <a:latin typeface="UD デジタル 教科書体 NK-R" panose="02020400000000000000" pitchFamily="18" charset="-128"/>
              <a:ea typeface="BatangChe" panose="02030609000101010101" pitchFamily="49" charset="-127"/>
            </a:endParaRPr>
          </a:p>
        </p:txBody>
      </p:sp>
    </p:spTree>
    <p:extLst>
      <p:ext uri="{BB962C8B-B14F-4D97-AF65-F5344CB8AC3E}">
        <p14:creationId xmlns:p14="http://schemas.microsoft.com/office/powerpoint/2010/main" val="396793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additive="base">
                                        <p:cTn id="4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4">
                                            <p:txEl>
                                              <p:pRg st="1" end="1"/>
                                            </p:txEl>
                                          </p:spTgt>
                                        </p:tgtEl>
                                        <p:attrNameLst>
                                          <p:attrName>style.visibility</p:attrName>
                                        </p:attrNameLst>
                                      </p:cBhvr>
                                      <p:to>
                                        <p:strVal val="visible"/>
                                      </p:to>
                                    </p:set>
                                    <p:anim calcmode="lin" valueType="num">
                                      <p:cBhvr additive="base">
                                        <p:cTn id="5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5" grpId="0"/>
      <p:bldP spid="17" grpId="0"/>
      <p:bldP spid="11"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1944</TotalTime>
  <Words>686</Words>
  <Application>Microsoft Office PowerPoint</Application>
  <PresentationFormat>ワイド画面</PresentationFormat>
  <Paragraphs>211</Paragraphs>
  <Slides>17</Slides>
  <Notes>0</Notes>
  <HiddenSlides>0</HiddenSlides>
  <MMClips>2</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17</vt:i4>
      </vt:variant>
    </vt:vector>
  </HeadingPairs>
  <TitlesOfParts>
    <vt:vector size="33" baseType="lpstr">
      <vt:lpstr>BatangChe</vt:lpstr>
      <vt:lpstr>HGS教科書体</vt:lpstr>
      <vt:lpstr>HGKyokashotai</vt:lpstr>
      <vt:lpstr>HGKyokashotai</vt:lpstr>
      <vt:lpstr>HGSeikaishotaiPRO</vt:lpstr>
      <vt:lpstr>HGSeikaishotaiPRO</vt:lpstr>
      <vt:lpstr>맑은 고딕</vt:lpstr>
      <vt:lpstr>Meiryo UI</vt:lpstr>
      <vt:lpstr>ＭＳ Ｐゴシック</vt:lpstr>
      <vt:lpstr>NanumGothic</vt:lpstr>
      <vt:lpstr>NanumMyeongjo</vt:lpstr>
      <vt:lpstr>UD デジタル 教科書体 NK-R</vt:lpstr>
      <vt:lpstr>나눔고딕</vt:lpstr>
      <vt:lpstr>나눔명조</vt:lpstr>
      <vt:lpstr>Arial</vt:lpstr>
      <vt:lpstr>Office テーマ</vt:lpstr>
      <vt:lpstr>第16講　계절과 날씨季節と天気</vt:lpstr>
      <vt:lpstr>PowerPoint プレゼンテーション</vt:lpstr>
      <vt:lpstr>PowerPoint プレゼンテーション</vt:lpstr>
      <vt:lpstr>　❶「季節계절」です。</vt:lpstr>
      <vt:lpstr>　❷「天気」・「自然災害」</vt:lpstr>
      <vt:lpstr>PowerPoint プレゼンテーション</vt:lpstr>
      <vt:lpstr>　❷「天気」・「自然災害」</vt:lpstr>
      <vt:lpstr>  ❸　A/V-고　～て・～し</vt:lpstr>
      <vt:lpstr>[보기]のように、文を繋げましょう。そしてその文章の意味を言ってみましょう。</vt:lpstr>
      <vt:lpstr>PowerPoint プレゼンテーション</vt:lpstr>
      <vt:lpstr>  ❹ A/V-지만  ～けど</vt:lpstr>
      <vt:lpstr>[보기]のように、文を繋げましょう。そしてその文章の意味を言ってみましょう。</vt:lpstr>
      <vt:lpstr>PowerPoint プレゼンテーション</vt:lpstr>
      <vt:lpstr>二人が自分の国の「季節と天気」について話しています。よく聞いて質問に答えなさい。</vt:lpstr>
      <vt:lpstr>会話の状況と意味を意識し、学習した語彙と文法を確認しながらテキストを読みましょう。</vt:lpstr>
      <vt:lpstr>Task2. 海外の友達から久しぶりに電話がかかってきました。[보기]のように友達の安否を尋ねた後、お互いの場所で天気について話したり、尋ねたりしましょう。</vt:lpstr>
      <vt:lpstr>学習目標のCheck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Kim ChangGoo</dc:creator>
  <cp:lastModifiedBy>MyPC</cp:lastModifiedBy>
  <cp:revision>649</cp:revision>
  <dcterms:created xsi:type="dcterms:W3CDTF">2017-03-13T05:07:43Z</dcterms:created>
  <dcterms:modified xsi:type="dcterms:W3CDTF">2018-12-25T02:45:23Z</dcterms:modified>
</cp:coreProperties>
</file>