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320" r:id="rId4"/>
    <p:sldId id="322" r:id="rId5"/>
    <p:sldId id="311" r:id="rId6"/>
    <p:sldId id="321" r:id="rId7"/>
    <p:sldId id="330" r:id="rId8"/>
    <p:sldId id="325" r:id="rId9"/>
    <p:sldId id="326" r:id="rId10"/>
    <p:sldId id="324" r:id="rId11"/>
    <p:sldId id="327" r:id="rId12"/>
    <p:sldId id="295" r:id="rId13"/>
    <p:sldId id="268" r:id="rId14"/>
    <p:sldId id="331" r:id="rId15"/>
    <p:sldId id="269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Changgoo" userId="189801396_tp_dropbox" providerId="OAuth2" clId="{3C2AF772-E2F7-8C42-A669-EF2541634421}"/>
    <pc:docChg chg="modSld">
      <pc:chgData name="Kim Changgoo" userId="189801396_tp_dropbox" providerId="OAuth2" clId="{3C2AF772-E2F7-8C42-A669-EF2541634421}" dt="2018-10-01T02:33:30.253" v="0" actId="1076"/>
      <pc:docMkLst>
        <pc:docMk/>
      </pc:docMkLst>
      <pc:sldChg chg="modSp">
        <pc:chgData name="Kim Changgoo" userId="189801396_tp_dropbox" providerId="OAuth2" clId="{3C2AF772-E2F7-8C42-A669-EF2541634421}" dt="2018-10-01T02:33:30.253" v="0" actId="1076"/>
        <pc:sldMkLst>
          <pc:docMk/>
          <pc:sldMk cId="3359579496" sldId="268"/>
        </pc:sldMkLst>
        <pc:spChg chg="mod">
          <ac:chgData name="Kim Changgoo" userId="189801396_tp_dropbox" providerId="OAuth2" clId="{3C2AF772-E2F7-8C42-A669-EF2541634421}" dt="2018-10-01T02:33:30.253" v="0" actId="1076"/>
          <ac:spMkLst>
            <pc:docMk/>
            <pc:sldMk cId="3359579496" sldId="268"/>
            <ac:spMk id="2" creationId="{00000000-0000-0000-0000-000000000000}"/>
          </ac:spMkLst>
        </pc:spChg>
      </pc:sldChg>
    </pc:docChg>
  </pc:docChgLst>
  <pc:docChgLst>
    <pc:chgData name="Kim Changgoo" userId="189801396_tp_dropbox" providerId="OAuth2" clId="{6628DA17-40A0-6C49-96AD-76E0FDA90A2A}"/>
    <pc:docChg chg="modSld">
      <pc:chgData name="Kim Changgoo" userId="189801396_tp_dropbox" providerId="OAuth2" clId="{6628DA17-40A0-6C49-96AD-76E0FDA90A2A}" dt="2018-10-26T00:34:09.624" v="0" actId="1076"/>
      <pc:docMkLst>
        <pc:docMk/>
      </pc:docMkLst>
      <pc:sldChg chg="modSp">
        <pc:chgData name="Kim Changgoo" userId="189801396_tp_dropbox" providerId="OAuth2" clId="{6628DA17-40A0-6C49-96AD-76E0FDA90A2A}" dt="2018-10-26T00:34:09.624" v="0" actId="1076"/>
        <pc:sldMkLst>
          <pc:docMk/>
          <pc:sldMk cId="725611380" sldId="256"/>
        </pc:sldMkLst>
        <pc:spChg chg="mod">
          <ac:chgData name="Kim Changgoo" userId="189801396_tp_dropbox" providerId="OAuth2" clId="{6628DA17-40A0-6C49-96AD-76E0FDA90A2A}" dt="2018-10-26T00:34:09.624" v="0" actId="1076"/>
          <ac:spMkLst>
            <pc:docMk/>
            <pc:sldMk cId="725611380" sldId="256"/>
            <ac:spMk id="7" creationId="{00000000-0000-0000-0000-000000000000}"/>
          </ac:spMkLst>
        </pc:spChg>
      </pc:sldChg>
    </pc:docChg>
  </pc:docChgLst>
  <pc:docChgLst>
    <pc:chgData name="Kim Changgoo" userId="189801396_tp_dropbox" providerId="OAuth2" clId="{E17DC213-F528-D341-9B7F-97B99F82C209}"/>
    <pc:docChg chg="modSld">
      <pc:chgData name="Kim Changgoo" userId="189801396_tp_dropbox" providerId="OAuth2" clId="{E17DC213-F528-D341-9B7F-97B99F82C209}" dt="2018-11-14T01:42:34.660" v="0" actId="1076"/>
      <pc:docMkLst>
        <pc:docMk/>
      </pc:docMkLst>
      <pc:sldChg chg="modSp">
        <pc:chgData name="Kim Changgoo" userId="189801396_tp_dropbox" providerId="OAuth2" clId="{E17DC213-F528-D341-9B7F-97B99F82C209}" dt="2018-11-14T01:42:34.660" v="0" actId="1076"/>
        <pc:sldMkLst>
          <pc:docMk/>
          <pc:sldMk cId="3831647334" sldId="320"/>
        </pc:sldMkLst>
        <pc:spChg chg="mod">
          <ac:chgData name="Kim Changgoo" userId="189801396_tp_dropbox" providerId="OAuth2" clId="{E17DC213-F528-D341-9B7F-97B99F82C209}" dt="2018-11-14T01:42:34.660" v="0" actId="1076"/>
          <ac:spMkLst>
            <pc:docMk/>
            <pc:sldMk cId="3831647334" sldId="320"/>
            <ac:spMk id="2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angGooKim\Dropbox\&#12486;&#12540;&#12510;&#12391;&#23398;&#12406;&#38867;&#22269;&#35486;(&#21021;&#32026;)\&#25945;&#26448;&#38306;&#36899;grap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[1]Sheet1!$C$46:$C$51</c:f>
              <c:strCache>
                <c:ptCount val="6"/>
                <c:pt idx="0">
                  <c:v>고기를 적게 먹어요.</c:v>
                </c:pt>
                <c:pt idx="1">
                  <c:v>인스턴트 식품을 안 먹어요.</c:v>
                </c:pt>
                <c:pt idx="2">
                  <c:v>싱겁게 먹어요.</c:v>
                </c:pt>
                <c:pt idx="3">
                  <c:v>술을 적게 마셔요.</c:v>
                </c:pt>
                <c:pt idx="4">
                  <c:v>야채와 과일을 많이 먹어요.</c:v>
                </c:pt>
                <c:pt idx="5">
                  <c:v>매일 물을 많이 마셔요.</c:v>
                </c:pt>
              </c:strCache>
            </c:strRef>
          </c:cat>
          <c:val>
            <c:numRef>
              <c:f>[1]Sheet1!$D$46:$D$51</c:f>
              <c:numCache>
                <c:formatCode>General</c:formatCode>
                <c:ptCount val="6"/>
                <c:pt idx="0">
                  <c:v>0.09</c:v>
                </c:pt>
                <c:pt idx="1">
                  <c:v>0.27</c:v>
                </c:pt>
                <c:pt idx="2">
                  <c:v>0.37</c:v>
                </c:pt>
                <c:pt idx="3">
                  <c:v>0.38</c:v>
                </c:pt>
                <c:pt idx="4">
                  <c:v>0.5</c:v>
                </c:pt>
                <c:pt idx="5">
                  <c:v>0.62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E5-F041-8BD8-FBC8A7FBD7C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234005680"/>
        <c:axId val="234006464"/>
      </c:barChart>
      <c:catAx>
        <c:axId val="234005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+mn-cs"/>
              </a:defRPr>
            </a:pPr>
            <a:endParaRPr lang="ja-JP"/>
          </a:p>
        </c:txPr>
        <c:crossAx val="234006464"/>
        <c:crosses val="autoZero"/>
        <c:auto val="1"/>
        <c:lblAlgn val="l"/>
        <c:lblOffset val="100"/>
        <c:noMultiLvlLbl val="0"/>
      </c:catAx>
      <c:valAx>
        <c:axId val="234006464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34005680"/>
        <c:crosses val="autoZero"/>
        <c:crossBetween val="between"/>
      </c:valAx>
      <c:spPr>
        <a:noFill/>
        <a:ln cap="rnd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0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55585-0D46-4CC5-A4B7-554B8E0E4547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E2B3B-BF0D-4741-9DAF-D844EE7DB5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47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9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17</a:t>
            </a:r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3200" b="1" dirty="0">
                <a:latin typeface="UD デジタル 教科書体 NK-R" panose="02020400000000000000" pitchFamily="18" charset="-128"/>
                <a:ea typeface="BatangChe" panose="02030609000101010101" pitchFamily="49" charset="-127"/>
              </a:rPr>
              <a:t>몸과 건강</a:t>
            </a:r>
            <a:r>
              <a:rPr lang="ja-JP" altLang="en-US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体と健康</a:t>
            </a:r>
            <a:endParaRPr lang="ko-KR" altLang="en-US" sz="32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176486" y="1378857"/>
            <a:ext cx="6750424" cy="505097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</a:t>
            </a:r>
            <a:r>
              <a:rPr lang="ja-JP" altLang="en-US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目標</a:t>
            </a:r>
            <a:endParaRPr lang="en-US" altLang="ja-JP" sz="2400" b="1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b="1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身体の部位</a:t>
            </a:r>
            <a:r>
              <a:rPr lang="ja-JP" altLang="en-US" sz="2400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と病気の</a:t>
            </a:r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症状などについて説明することが出来る。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・</a:t>
            </a:r>
            <a:r>
              <a:rPr lang="ja-JP" altLang="en-US" sz="24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語彙</a:t>
            </a:r>
            <a:endParaRPr lang="en-US" altLang="ja-JP" sz="2400" b="1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①「身体部位の名称」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②「病気」・「症状」関連表現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③「治療」関連表現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・文法・表現</a:t>
            </a:r>
            <a:endParaRPr lang="en-US" altLang="ja-JP" sz="2400" b="1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①敬語　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②どこが具合悪いですか</a:t>
            </a:r>
            <a:r>
              <a:rPr lang="en-US" altLang="ja-JP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.</a:t>
            </a:r>
            <a:endParaRPr lang="ko-KR" altLang="en-US" sz="2400" dirty="0">
              <a:latin typeface="HG教科書体" panose="02020609000000000000" pitchFamily="17" charset="-128"/>
            </a:endParaRPr>
          </a:p>
        </p:txBody>
      </p:sp>
      <p:pic>
        <p:nvPicPr>
          <p:cNvPr id="3" name="Picture 2" descr="1-C-TOY531.jpg (643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723" y="2408618"/>
            <a:ext cx="2430535" cy="302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212721"/>
            <a:ext cx="10515600" cy="629957"/>
          </a:xfrm>
        </p:spPr>
        <p:txBody>
          <a:bodyPr>
            <a:normAutofit/>
          </a:bodyPr>
          <a:lstStyle/>
          <a:p>
            <a:r>
              <a:rPr lang="en-US" altLang="ko-KR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 </a:t>
            </a:r>
            <a:r>
              <a:rPr lang="ja-JP" altLang="en-US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❺　</a:t>
            </a:r>
            <a:r>
              <a:rPr lang="ko-KR" altLang="en-US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어디가 아프세요</a:t>
            </a:r>
            <a:r>
              <a:rPr lang="en-US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? </a:t>
            </a:r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どこが具合悪いですか。</a:t>
            </a:r>
            <a:endParaRPr lang="ko-KR" altLang="en-US" sz="2400" dirty="0">
              <a:latin typeface="HGP教科書体" panose="02020600000000000000" pitchFamily="18" charset="-128"/>
            </a:endParaRPr>
          </a:p>
        </p:txBody>
      </p:sp>
      <p:sp>
        <p:nvSpPr>
          <p:cNvPr id="16" name="タイトル 5"/>
          <p:cNvSpPr txBox="1">
            <a:spLocks/>
          </p:cNvSpPr>
          <p:nvPr/>
        </p:nvSpPr>
        <p:spPr>
          <a:xfrm>
            <a:off x="389965" y="1886449"/>
            <a:ext cx="6790765" cy="11761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2000" dirty="0">
                <a:latin typeface="BatangChe" panose="02030609000101010101" pitchFamily="49" charset="-127"/>
                <a:ea typeface="BatangChe" panose="02030609000101010101" pitchFamily="49" charset="-127"/>
              </a:rPr>
              <a:t> </a:t>
            </a:r>
            <a:r>
              <a:rPr lang="en-US" altLang="ko-KR" sz="16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Q. </a:t>
            </a:r>
            <a:r>
              <a:rPr lang="ko-KR" altLang="en-US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어디가 아프세요</a:t>
            </a:r>
            <a:r>
              <a:rPr lang="en-US" altLang="ko-KR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b="1" dirty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r>
              <a:rPr lang="ja-JP" altLang="en-US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どこが具合悪いですか。</a:t>
            </a:r>
            <a:endParaRPr lang="en-US" altLang="ko-KR" sz="200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latin typeface="BatangChe" panose="02030609000101010101" pitchFamily="49" charset="-127"/>
                <a:ea typeface="BatangChe" panose="02030609000101010101" pitchFamily="49" charset="-127"/>
              </a:rPr>
              <a:t> </a:t>
            </a:r>
            <a:r>
              <a:rPr lang="en-US" altLang="ko-KR" sz="16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A.</a:t>
            </a:r>
            <a:r>
              <a:rPr lang="en-US" altLang="ko-KR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머리가 아파요</a:t>
            </a:r>
            <a:r>
              <a:rPr lang="en-US" altLang="ko-KR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2800" b="1" dirty="0">
                <a:latin typeface="BatangChe" panose="02030609000101010101" pitchFamily="49" charset="-127"/>
                <a:ea typeface="BatangChe" panose="02030609000101010101" pitchFamily="49" charset="-127"/>
              </a:rPr>
              <a:t>　</a:t>
            </a:r>
            <a:r>
              <a:rPr lang="ja-JP" altLang="en-US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頭が痛いです。</a:t>
            </a:r>
            <a:endParaRPr lang="ko-KR" altLang="en-US" sz="2000" dirty="0">
              <a:solidFill>
                <a:srgbClr val="FF0000"/>
              </a:solidFill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  <p:pic>
        <p:nvPicPr>
          <p:cNvPr id="4" name="図 3" descr="C:\Users\CKIM\Documents\Scan003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1" t="31268" r="49143" b="42545"/>
          <a:stretch/>
        </p:blipFill>
        <p:spPr bwMode="auto">
          <a:xfrm>
            <a:off x="6404161" y="980616"/>
            <a:ext cx="4245909" cy="49629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タイトル 5"/>
          <p:cNvSpPr txBox="1">
            <a:spLocks/>
          </p:cNvSpPr>
          <p:nvPr/>
        </p:nvSpPr>
        <p:spPr>
          <a:xfrm>
            <a:off x="10272857" y="1107165"/>
            <a:ext cx="2530705" cy="4564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머리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NanumGothic" panose="020D0604000000000000" pitchFamily="34" charset="-127"/>
              </a:rPr>
              <a:t>　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頭・髪の毛</a:t>
            </a:r>
            <a:endParaRPr lang="en-US" altLang="ko-KR" sz="1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ko-KR" sz="20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귀</a:t>
            </a:r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耳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목</a:t>
            </a:r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首・喉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어깨</a:t>
            </a:r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肩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팔</a:t>
            </a:r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腕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배</a:t>
            </a:r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お腹</a:t>
            </a:r>
            <a:endParaRPr lang="en-US" altLang="ko-KR" sz="1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허리</a:t>
            </a:r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腰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다리</a:t>
            </a:r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脚</a:t>
            </a: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발</a:t>
            </a:r>
            <a:r>
              <a:rPr lang="ja-JP" altLang="en-US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lang="ja-JP" altLang="en-US" sz="1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足</a:t>
            </a:r>
            <a:endParaRPr lang="ko-KR" altLang="en-US" sz="2000" dirty="0"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78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3718"/>
          </a:xfrm>
        </p:spPr>
        <p:txBody>
          <a:bodyPr>
            <a:normAutofit/>
          </a:bodyPr>
          <a:lstStyle/>
          <a:p>
            <a:r>
              <a:rPr lang="ja-JP" altLang="en-US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</a:t>
            </a:r>
            <a:r>
              <a:rPr lang="ja-JP" altLang="en-US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</a:t>
            </a:r>
            <a:r>
              <a:rPr lang="ja-JP" altLang="en-US" sz="2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  <a:r>
              <a:rPr lang="ja-JP" altLang="en-US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が病気の「症状」について話しています。よく聞いて質問に答えなさい。</a:t>
            </a:r>
            <a:endParaRPr lang="ko-KR" altLang="en-US" sz="22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5525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24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ここはどこですか。</a:t>
            </a: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sz="10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2. 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よく聞いて、女の人の「症状」をすべて選びなさい。</a:t>
            </a: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①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머리가 아파요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頭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が痛いです。</a:t>
            </a:r>
            <a:endParaRPr lang="en-US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②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기침이 나요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咳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出ます。</a:t>
            </a:r>
            <a:endParaRPr lang="en-US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③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열이 나요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	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熱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が出ます。</a:t>
            </a:r>
            <a:endParaRPr lang="en-US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2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lang="en-US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. 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よく聞いて、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に入る適切な語を書きなさい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요즘 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(</a:t>
            </a: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①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   )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가 유행이에요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 약 드시고 집에서 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(</a:t>
            </a: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②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   )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쉬세요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最近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風邪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が流行っています。このお薬召し上がって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ぐっすり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休みなさい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5" name="41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5143" y="170117"/>
            <a:ext cx="493486" cy="49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71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430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60325"/>
            <a:ext cx="12192000" cy="524434"/>
          </a:xfrm>
        </p:spPr>
        <p:txBody>
          <a:bodyPr>
            <a:noAutofit/>
          </a:bodyPr>
          <a:lstStyle/>
          <a:p>
            <a:pPr algn="ctr"/>
            <a:r>
              <a:rPr lang="ja-JP" altLang="en-US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会話の状況と意味を意識し、学習した語彙と文法を確認しながらテキストを読みましょう。</a:t>
            </a:r>
            <a:endParaRPr lang="ko-KR" altLang="en-US" sz="22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524435"/>
            <a:ext cx="10515600" cy="62259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여기 앉으세요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어디가 아프세요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　　ここに　お掛けください。どこが　痛みますか。</a:t>
            </a:r>
            <a:endParaRPr lang="ko-KR" altLang="ko-KR" sz="2000" dirty="0">
              <a:solidFill>
                <a:srgbClr val="FF0000"/>
              </a:solidFill>
              <a:latin typeface="HGP教科書体" panose="020206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머리도 아프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고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기침도 심해요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      </a:t>
            </a:r>
            <a:r>
              <a:rPr lang="ja-JP" altLang="en-US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頭も　痛いし、咳も　ひどいです。</a:t>
            </a:r>
            <a:endParaRPr lang="ko-KR" altLang="ko-KR" sz="2000" dirty="0">
              <a:solidFill>
                <a:srgbClr val="FF0000"/>
              </a:solidFill>
              <a:latin typeface="HGP教科書体" panose="020206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열도 나요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      </a:t>
            </a:r>
            <a:r>
              <a:rPr lang="ja-JP" altLang="en-US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熱も　ありますか。</a:t>
            </a:r>
            <a:endParaRPr lang="ko-KR" altLang="ko-KR" sz="2000" dirty="0">
              <a:solidFill>
                <a:srgbClr val="FF0000"/>
              </a:solidFill>
              <a:latin typeface="HGP教科書体" panose="020206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네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열도 많이 나요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      </a:t>
            </a:r>
            <a:r>
              <a:rPr lang="ja-JP" altLang="en-US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はい、熱も　高いです。</a:t>
            </a:r>
            <a:endParaRPr lang="ko-KR" altLang="ko-KR" sz="2000" dirty="0">
              <a:solidFill>
                <a:srgbClr val="FF0000"/>
              </a:solidFill>
              <a:latin typeface="HGP教科書体" panose="020206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감기예요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요즘 감기가 유행이에요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     風邪ですね。 最近　風邪が　流行っています。</a:t>
            </a:r>
            <a:endParaRPr lang="en-US" altLang="ja-JP" sz="2000" dirty="0">
              <a:solidFill>
                <a:srgbClr val="FF000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 이 약 드시고 집에서 </a:t>
            </a:r>
            <a:r>
              <a:rPr lang="ko-KR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푹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쉬세요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800" dirty="0">
                <a:solidFill>
                  <a:srgbClr val="00B05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　　  </a:t>
            </a:r>
            <a:r>
              <a:rPr lang="ja-JP" altLang="en-US" sz="20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この　薬を　飲んで　家で　ぐっすり　休んでください。</a:t>
            </a:r>
            <a:endParaRPr lang="en-US" altLang="ko-KR" sz="2000" dirty="0">
              <a:solidFill>
                <a:srgbClr val="FF000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pic>
        <p:nvPicPr>
          <p:cNvPr id="5" name="図 4" descr="2b7aeac1.jpg (300×300)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184025"/>
            <a:ext cx="3136526" cy="2777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41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5943" y="78121"/>
            <a:ext cx="606638" cy="60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64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430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8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35429" y="1"/>
            <a:ext cx="11393714" cy="833718"/>
          </a:xfrm>
        </p:spPr>
        <p:txBody>
          <a:bodyPr>
            <a:normAutofit/>
          </a:bodyPr>
          <a:lstStyle/>
          <a:p>
            <a:endParaRPr lang="ko-KR" altLang="ko-KR" sz="20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35429" y="192135"/>
            <a:ext cx="11219542" cy="62663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Task 1.</a:t>
            </a:r>
            <a:r>
              <a:rPr lang="en-US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病院</a:t>
            </a:r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に行って健康アンケートに答えてみましょう。</a:t>
            </a:r>
            <a:endParaRPr lang="en-US" altLang="ja-JP" sz="24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9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800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ロールプレイ</a:t>
            </a:r>
            <a:r>
              <a:rPr lang="ja-JP" altLang="en-US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です。ペアで活動します。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①</a:t>
            </a:r>
            <a:r>
              <a:rPr lang="en-US" altLang="ja-JP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</a:t>
            </a:r>
            <a:r>
              <a:rPr lang="ja-JP" altLang="en-US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人は医者役、もう</a:t>
            </a:r>
            <a:r>
              <a:rPr lang="en-US" altLang="ja-JP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</a:t>
            </a:r>
            <a:r>
              <a:rPr lang="ja-JP" altLang="en-US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人は健康診断のために病院を訪れた患者役です。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②まず、表の中の表現を尊敬語に変えてみましょう。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③ 医者役の学生は下の表を見て患者の健康状態をチェックします</a:t>
            </a:r>
            <a:r>
              <a:rPr lang="ja-JP" altLang="en-US" sz="1800" dirty="0">
                <a:solidFill>
                  <a:srgbClr val="FF00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（必ず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尊敬</a:t>
            </a:r>
            <a:r>
              <a:rPr lang="ja-JP" altLang="en-US" sz="1800" dirty="0">
                <a:solidFill>
                  <a:srgbClr val="FF00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表現を使ってください）</a:t>
            </a:r>
            <a:r>
              <a:rPr lang="ja-JP" altLang="en-US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。それから健康診断の結果に基づいて患者</a:t>
            </a:r>
            <a:r>
              <a:rPr lang="ja-JP" altLang="en-US" sz="1800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さん</a:t>
            </a:r>
            <a:r>
              <a:rPr lang="ja-JP" altLang="en-US" sz="18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に適切なアドバイスをします</a:t>
            </a:r>
            <a:r>
              <a:rPr lang="ja-JP" altLang="en-US" sz="1800" dirty="0">
                <a:solidFill>
                  <a:srgbClr val="FF00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（命令形を使ってください）</a:t>
            </a:r>
            <a:r>
              <a:rPr lang="ja-JP" altLang="en-US" sz="1800" dirty="0" smtClean="0">
                <a:solidFill>
                  <a:srgbClr val="FF0000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</a:t>
            </a:r>
            <a:endParaRPr lang="en-US" altLang="ja-JP" sz="1800" dirty="0" smtClean="0">
              <a:solidFill>
                <a:srgbClr val="FF0000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ja-JP" sz="2000" dirty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タイトル 5"/>
          <p:cNvSpPr txBox="1">
            <a:spLocks/>
          </p:cNvSpPr>
          <p:nvPr/>
        </p:nvSpPr>
        <p:spPr>
          <a:xfrm>
            <a:off x="4590533" y="1550578"/>
            <a:ext cx="1596083" cy="4907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altLang="ko-KR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endParaRPr lang="ko-KR" altLang="en-US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950506"/>
              </p:ext>
            </p:extLst>
          </p:nvPr>
        </p:nvGraphicFramePr>
        <p:xfrm>
          <a:off x="435428" y="2888062"/>
          <a:ext cx="11016343" cy="359664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975429"/>
                <a:gridCol w="2496457"/>
                <a:gridCol w="2264229"/>
                <a:gridCol w="3280228"/>
              </a:tblGrid>
              <a:tr h="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ja-JP" sz="16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altLang="ja-JP" sz="16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ja-JP" sz="2000" kern="100" dirty="0" smtClean="0">
                          <a:effectLst/>
                        </a:rPr>
                        <a:t>나</a:t>
                      </a:r>
                      <a:endParaRPr lang="ja-JP" altLang="ja-JP" sz="16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1363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2200" b="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무슨 일 하다</a:t>
                      </a:r>
                      <a:endParaRPr lang="ja-JP" sz="2200" b="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 </a:t>
                      </a: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どんな仕事をしている</a:t>
                      </a:r>
                      <a:endParaRPr lang="ja-JP" sz="1200" kern="100" dirty="0">
                        <a:solidFill>
                          <a:srgbClr val="0070C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무슨 일 하세요</a:t>
                      </a: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?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70C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何をなさっていますか。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  <a:tr h="31363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2200" b="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잠을 잘 자다</a:t>
                      </a:r>
                      <a:endParaRPr lang="ja-JP" sz="2200" b="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 </a:t>
                      </a: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よく寝ている</a:t>
                      </a:r>
                      <a:endParaRPr lang="ja-JP" sz="1200" kern="100" dirty="0">
                        <a:solidFill>
                          <a:srgbClr val="0070C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잘 주무세요</a:t>
                      </a: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?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70C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よくお休みになりますか。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  <a:tr h="31363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2200" b="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몇 시간쯤 자다</a:t>
                      </a:r>
                      <a:endParaRPr lang="ja-JP" sz="2200" b="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+mn-cs"/>
                        </a:rPr>
                        <a:t>何時間位寝る</a:t>
                      </a:r>
                      <a:endParaRPr lang="ja-JP" sz="1200" kern="100" dirty="0">
                        <a:solidFill>
                          <a:srgbClr val="0070C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몇 시간쯤 주무세요</a:t>
                      </a: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?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70C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何時間位お休みになりますか。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  <a:tr h="31363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2200" b="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매일 아침을 먹다</a:t>
                      </a:r>
                      <a:endParaRPr lang="ja-JP" sz="2200" b="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毎日朝食を食べる</a:t>
                      </a:r>
                      <a:r>
                        <a:rPr lang="en-US" sz="1600" kern="100" dirty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 </a:t>
                      </a:r>
                      <a:endParaRPr lang="ja-JP" sz="1200" kern="100" dirty="0">
                        <a:solidFill>
                          <a:srgbClr val="0070C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  <a:cs typeface="+mn-cs"/>
                        </a:rPr>
                        <a:t>매일 아침을 드세요</a:t>
                      </a: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  <a:cs typeface="+mn-cs"/>
                        </a:rPr>
                        <a:t>?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70C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毎日朝食を召し上がっていますか。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  <a:tr h="31363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2200" b="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야채를 자주 먹다</a:t>
                      </a:r>
                      <a:endParaRPr lang="ja-JP" sz="2200" b="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 </a:t>
                      </a: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野菜をよく食べる</a:t>
                      </a:r>
                      <a:endParaRPr lang="ja-JP" sz="1200" kern="100" dirty="0">
                        <a:solidFill>
                          <a:srgbClr val="0070C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야채를 자주 드세요</a:t>
                      </a: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?</a:t>
                      </a: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 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70C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野菜をよく召し上がっていますか。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  <a:tr h="31363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2200" b="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휴일에는 뭐 하다</a:t>
                      </a:r>
                      <a:endParaRPr lang="ja-JP" sz="2200" b="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+mn-cs"/>
                        </a:rPr>
                        <a:t>休日には何する</a:t>
                      </a:r>
                      <a:endParaRPr lang="ja-JP" sz="1200" kern="100" dirty="0">
                        <a:solidFill>
                          <a:srgbClr val="0070C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  <a:cs typeface="+mn-cs"/>
                        </a:rPr>
                        <a:t>휴일에는 뭐 하세요</a:t>
                      </a: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  <a:cs typeface="+mn-cs"/>
                        </a:rPr>
                        <a:t>?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70C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休日は何をなさいますか。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  <a:tr h="31363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2200" b="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자주 운동하다</a:t>
                      </a:r>
                      <a:endParaRPr lang="ja-JP" sz="2200" b="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よく運動する</a:t>
                      </a:r>
                      <a:r>
                        <a:rPr lang="en-US" sz="1600" kern="100" dirty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 </a:t>
                      </a:r>
                      <a:endParaRPr lang="ja-JP" sz="1200" kern="100" dirty="0">
                        <a:solidFill>
                          <a:srgbClr val="0070C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 </a:t>
                      </a:r>
                      <a:r>
                        <a:rPr lang="ko-KR" altLang="en-US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자주 운동하세요</a:t>
                      </a: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?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70C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よく運動されますか。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  <a:tr h="31363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2200" b="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술을 자주 마시다</a:t>
                      </a:r>
                      <a:endParaRPr lang="ja-JP" sz="2200" b="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 </a:t>
                      </a: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お酒をよく</a:t>
                      </a:r>
                      <a:r>
                        <a:rPr lang="en-US" altLang="ja-JP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(</a:t>
                      </a: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頻繁に</a:t>
                      </a:r>
                      <a:r>
                        <a:rPr lang="en-US" altLang="ja-JP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)</a:t>
                      </a: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飲む</a:t>
                      </a:r>
                      <a:endParaRPr lang="ja-JP" sz="1200" kern="100" dirty="0">
                        <a:solidFill>
                          <a:srgbClr val="0070C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 </a:t>
                      </a:r>
                      <a:r>
                        <a:rPr lang="ko-KR" altLang="en-US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술을 자주 드세요</a:t>
                      </a: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?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70C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お酒をよく召し上がりますか。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  <a:tr h="313639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2200" b="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스트레스가 많다</a:t>
                      </a:r>
                      <a:endParaRPr lang="ja-JP" sz="2200" b="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 </a:t>
                      </a:r>
                      <a:r>
                        <a:rPr lang="ja-JP" altLang="en-US" sz="1600" kern="100" dirty="0" smtClean="0">
                          <a:solidFill>
                            <a:srgbClr val="0070C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ストレスが多い</a:t>
                      </a:r>
                      <a:endParaRPr lang="ja-JP" sz="1200" kern="100" dirty="0">
                        <a:solidFill>
                          <a:srgbClr val="0070C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 </a:t>
                      </a:r>
                      <a:r>
                        <a:rPr lang="ko-KR" altLang="en-US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스트레스가 많으세요</a:t>
                      </a: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Nanum Pen Script" panose="03040600000000000000" pitchFamily="66" charset="-127"/>
                          <a:ea typeface="Nanum Pen Script" panose="03040600000000000000" pitchFamily="66" charset="-127"/>
                        </a:rPr>
                        <a:t>?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Nanum Pen Script" panose="03040600000000000000" pitchFamily="66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70C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ストレスが多いですか。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57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35429" y="192135"/>
            <a:ext cx="11393714" cy="833718"/>
          </a:xfrm>
        </p:spPr>
        <p:txBody>
          <a:bodyPr>
            <a:normAutofit/>
          </a:bodyPr>
          <a:lstStyle/>
          <a:p>
            <a:r>
              <a:rPr lang="en-US" altLang="ja-JP" sz="1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Task2.</a:t>
            </a:r>
            <a:r>
              <a:rPr lang="en-US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医者に自分の症状を説明しましょう</a:t>
            </a:r>
            <a:r>
              <a:rPr lang="ja-JP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4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35429" y="798285"/>
            <a:ext cx="11219542" cy="5660179"/>
          </a:xfrm>
        </p:spPr>
        <p:txBody>
          <a:bodyPr>
            <a:normAutofit/>
          </a:bodyPr>
          <a:lstStyle/>
          <a:p>
            <a:endParaRPr lang="en-US" altLang="ja-JP" sz="1800" dirty="0" smtClean="0"/>
          </a:p>
          <a:p>
            <a:endParaRPr lang="en-US" altLang="ja-JP" sz="1800" dirty="0"/>
          </a:p>
          <a:p>
            <a:pPr marL="0" indent="0">
              <a:buNone/>
            </a:pP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ロールプレイです。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ja-JP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ここは病院です。一人は医者役、もう一人は患者役です。</a:t>
            </a:r>
          </a:p>
          <a:p>
            <a:pPr marL="0" indent="0">
              <a:buNone/>
            </a:pP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②医者は患者の症状を尋ね、患者は自分の症状を医者に説明します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本文の会話を参考にして構いません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4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タイトル 5"/>
          <p:cNvSpPr txBox="1">
            <a:spLocks/>
          </p:cNvSpPr>
          <p:nvPr/>
        </p:nvSpPr>
        <p:spPr>
          <a:xfrm>
            <a:off x="4590533" y="1550578"/>
            <a:ext cx="1596083" cy="4907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altLang="ko-KR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endParaRPr lang="ko-KR" altLang="en-US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598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59658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①</a:t>
            </a:r>
            <a:r>
              <a:rPr lang="ja-JP" altLang="en-US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身体の部位と病気の症状などについて説明することが出来る。</a:t>
            </a:r>
            <a:endParaRPr lang="en-US" altLang="ja-JP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endParaRPr lang="en-US" altLang="ko-KR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ja-JP" altLang="ko-KR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②</a:t>
            </a:r>
            <a:r>
              <a:rPr lang="ja-JP" altLang="ko-KR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｢</a:t>
            </a:r>
            <a:r>
              <a:rPr lang="ja-JP" altLang="en-US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身体部位の名称</a:t>
            </a:r>
            <a:r>
              <a:rPr lang="ja-JP" altLang="ko-KR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｣｢</a:t>
            </a:r>
            <a:r>
              <a:rPr lang="ja-JP" altLang="en-US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病気と症状</a:t>
            </a:r>
            <a:r>
              <a:rPr lang="ja-JP" altLang="ko-KR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｣｢</a:t>
            </a:r>
            <a:r>
              <a:rPr lang="ja-JP" altLang="en-US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治療」に関する表現を</a:t>
            </a:r>
            <a:r>
              <a:rPr lang="ja-JP" altLang="ko-KR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考えましょう。</a:t>
            </a:r>
            <a:endParaRPr lang="en-US" altLang="ja-JP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endParaRPr lang="ko-KR" altLang="ko-KR" sz="2400" dirty="0">
              <a:latin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ja-JP" altLang="ko-KR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③</a:t>
            </a:r>
            <a:r>
              <a:rPr lang="ja-JP" altLang="en-US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韓国語の</a:t>
            </a:r>
            <a:r>
              <a:rPr lang="ja-JP" altLang="ko-KR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｢</a:t>
            </a:r>
            <a:r>
              <a:rPr lang="ja-JP" altLang="en-US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尊敬表現」の「種類」や「作り方」について言ってみましょう</a:t>
            </a:r>
            <a:r>
              <a:rPr lang="ja-JP" altLang="ko-KR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ko-KR" altLang="ko-KR" sz="2400" dirty="0">
              <a:latin typeface="HG正楷書体-PRO" panose="03000600000000000000" pitchFamily="66" charset="-128"/>
            </a:endParaRPr>
          </a:p>
          <a:p>
            <a:pPr marL="0" indent="0">
              <a:buNone/>
            </a:pP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sz="2400" dirty="0">
              <a:latin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今日のテーマは</a:t>
            </a:r>
            <a:r>
              <a:rPr lang="ko-KR" altLang="en-US" sz="32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몸과 건강</a:t>
            </a:r>
            <a:r>
              <a:rPr lang="ja-JP" altLang="en-US" sz="1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体と健康</a:t>
            </a:r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です。</a:t>
            </a: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次のグラフは韓国人を対象に「健康な食習慣のために必要なこと」についてアンケート調査した結果です。皆さんは何が一番大事だと思いますか。</a:t>
            </a: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buNone/>
            </a:pPr>
            <a:endParaRPr lang="en-US" altLang="ja-JP" sz="2400" dirty="0">
              <a:latin typeface="HG教科書体" panose="02020609000000000000" pitchFamily="17" charset="-128"/>
              <a:ea typeface="HG教科書体" panose="02020609000000000000" pitchFamily="17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①毎日お水をたくさん飲みます。</a:t>
            </a: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②野菜と果物をたくさん食べます。</a:t>
            </a: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③お酒を少なく飲みます。</a:t>
            </a: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④味を薄くして食べます。</a:t>
            </a: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⑤インスタント食品を食べません。</a:t>
            </a: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⑥お肉を少なく食べます。</a:t>
            </a: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5154100"/>
              </p:ext>
            </p:extLst>
          </p:nvPr>
        </p:nvGraphicFramePr>
        <p:xfrm>
          <a:off x="5341257" y="2635622"/>
          <a:ext cx="6523531" cy="3913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694377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❶</a:t>
            </a:r>
            <a:r>
              <a:rPr lang="ja-JP" altLang="en-US" sz="28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「</a:t>
            </a:r>
            <a:r>
              <a:rPr lang="ja-JP" altLang="en-US" sz="18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身体部位</a:t>
            </a:r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신체 부위</a:t>
            </a:r>
            <a:r>
              <a:rPr lang="ja-JP" altLang="en-US" sz="28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」です。</a:t>
            </a:r>
            <a:endParaRPr lang="ko-KR" altLang="en-US" sz="2800" b="1" dirty="0">
              <a:latin typeface="HG教科書体" panose="02020609000000000000" pitchFamily="17" charset="-128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14" name="オブジェクト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253602"/>
              </p:ext>
            </p:extLst>
          </p:nvPr>
        </p:nvGraphicFramePr>
        <p:xfrm>
          <a:off x="762586" y="1924776"/>
          <a:ext cx="4227739" cy="4065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비트맵 이미지" r:id="rId3" imgW="7800000" imgH="4382112" progId="Paint.Picture">
                  <p:embed/>
                </p:oleObj>
              </mc:Choice>
              <mc:Fallback>
                <p:oleObj name="비트맵 이미지" r:id="rId3" imgW="7800000" imgH="4382112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601" r="62894" b="42813"/>
                      <a:stretch>
                        <a:fillRect/>
                      </a:stretch>
                    </p:blipFill>
                    <p:spPr bwMode="auto">
                      <a:xfrm>
                        <a:off x="762586" y="1924776"/>
                        <a:ext cx="4227739" cy="40651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6" name="図 65" descr="C:\Users\CKIM\Documents\Scan003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1" t="31846" r="51515" b="43313"/>
          <a:stretch/>
        </p:blipFill>
        <p:spPr bwMode="auto">
          <a:xfrm>
            <a:off x="6096000" y="962977"/>
            <a:ext cx="3730171" cy="53217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13566" y="1170254"/>
            <a:ext cx="2268032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ja-JP" sz="2800" b="1" dirty="0" smtClean="0">
                <a:ea typeface="나눔명조" panose="02020603020101020101" pitchFamily="18" charset="-127"/>
                <a:cs typeface="Times New Roman" panose="02020603050405020304" pitchFamily="18" charset="0"/>
              </a:rPr>
              <a:t>①</a:t>
            </a:r>
            <a:r>
              <a:rPr lang="en-US" altLang="ja-JP" sz="2800" b="1" dirty="0" smtClean="0">
                <a:ea typeface="나눔명조" panose="02020603020101020101" pitchFamily="18" charset="-127"/>
                <a:cs typeface="Times New Roman" panose="02020603050405020304" pitchFamily="18" charset="0"/>
              </a:rPr>
              <a:t> </a:t>
            </a:r>
            <a:r>
              <a:rPr lang="ja-JP" altLang="ja-JP" sz="2800" b="1" dirty="0" smtClean="0">
                <a:ea typeface="HG教科書体" panose="02020609000000000000" pitchFamily="17" charset="-128"/>
                <a:cs typeface="Batang" panose="02030600000101010101" pitchFamily="18" charset="-127"/>
              </a:rPr>
              <a:t>顔</a:t>
            </a:r>
            <a:r>
              <a:rPr lang="en-US" altLang="ja-JP" sz="2800" b="1" dirty="0">
                <a:latin typeface="나눔명조" panose="02020603020101020101" pitchFamily="18" charset="-127"/>
                <a:cs typeface="Times New Roman" panose="02020603050405020304" pitchFamily="18" charset="0"/>
              </a:rPr>
              <a:t>(</a:t>
            </a:r>
            <a:r>
              <a:rPr lang="ko-KR" altLang="ja-JP" sz="2800" b="1" dirty="0">
                <a:ea typeface="나눔명조" panose="02020603020101020101" pitchFamily="18" charset="-127"/>
                <a:cs typeface="Times New Roman" panose="02020603050405020304" pitchFamily="18" charset="0"/>
              </a:rPr>
              <a:t>얼굴</a:t>
            </a:r>
            <a:r>
              <a:rPr lang="en-US" altLang="ja-JP" sz="2800" b="1" dirty="0">
                <a:latin typeface="나눔명조" panose="02020603020101020101" pitchFamily="18" charset="-127"/>
                <a:cs typeface="Times New Roman" panose="02020603050405020304" pitchFamily="18" charset="0"/>
              </a:rPr>
              <a:t>)</a:t>
            </a:r>
            <a:endParaRPr lang="ja-JP" altLang="en-US" sz="2800" dirty="0"/>
          </a:p>
        </p:txBody>
      </p:sp>
      <p:sp>
        <p:nvSpPr>
          <p:cNvPr id="16" name="正方形/長方形 15"/>
          <p:cNvSpPr/>
          <p:nvPr/>
        </p:nvSpPr>
        <p:spPr>
          <a:xfrm>
            <a:off x="5050970" y="1091191"/>
            <a:ext cx="1814287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ja-JP" sz="2800" b="1" dirty="0" smtClean="0">
                <a:ea typeface="나눔명조" panose="02020603020101020101" pitchFamily="18" charset="-127"/>
                <a:cs typeface="Times New Roman" panose="02020603050405020304" pitchFamily="18" charset="0"/>
              </a:rPr>
              <a:t>②</a:t>
            </a:r>
            <a:r>
              <a:rPr lang="en-US" altLang="ja-JP" sz="2800" b="1" dirty="0" smtClean="0">
                <a:ea typeface="나눔명조" panose="02020603020101020101" pitchFamily="18" charset="-127"/>
                <a:cs typeface="Times New Roman" panose="02020603050405020304" pitchFamily="18" charset="0"/>
              </a:rPr>
              <a:t> </a:t>
            </a:r>
            <a:r>
              <a:rPr lang="ja-JP" altLang="ja-JP" sz="2800" b="1" dirty="0" smtClean="0">
                <a:ea typeface="HG教科書体" panose="02020609000000000000" pitchFamily="17" charset="-128"/>
                <a:cs typeface="Batang" panose="02030600000101010101" pitchFamily="18" charset="-127"/>
              </a:rPr>
              <a:t>体</a:t>
            </a:r>
            <a:r>
              <a:rPr lang="en-US" altLang="ja-JP" sz="2800" b="1" dirty="0">
                <a:latin typeface="나눔명조" panose="02020603020101020101" pitchFamily="18" charset="-127"/>
                <a:cs typeface="Times New Roman" panose="02020603050405020304" pitchFamily="18" charset="0"/>
              </a:rPr>
              <a:t>(</a:t>
            </a:r>
            <a:r>
              <a:rPr lang="ko-KR" altLang="ja-JP" sz="2800" b="1" dirty="0">
                <a:ea typeface="나눔명조" panose="02020603020101020101" pitchFamily="18" charset="-127"/>
                <a:cs typeface="Times New Roman" panose="02020603050405020304" pitchFamily="18" charset="0"/>
              </a:rPr>
              <a:t>몸</a:t>
            </a:r>
            <a:r>
              <a:rPr lang="en-US" altLang="ja-JP" sz="2800" b="1" dirty="0">
                <a:latin typeface="나눔명조" panose="02020603020101020101" pitchFamily="18" charset="-127"/>
                <a:cs typeface="Times New Roman" panose="02020603050405020304" pitchFamily="18" charset="0"/>
              </a:rPr>
              <a:t>)</a:t>
            </a:r>
            <a:endParaRPr lang="ja-JP" altLang="en-US" sz="2800" dirty="0"/>
          </a:p>
        </p:txBody>
      </p:sp>
      <p:sp>
        <p:nvSpPr>
          <p:cNvPr id="68" name="正方形/長方形 67"/>
          <p:cNvSpPr/>
          <p:nvPr/>
        </p:nvSpPr>
        <p:spPr>
          <a:xfrm>
            <a:off x="9715592" y="884923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머리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9715592" y="1924776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귀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9708428" y="2507091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목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9708428" y="3066044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어깨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9715592" y="3546944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팔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9715592" y="4092743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배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9708428" y="4615963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허리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9715592" y="5096863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다리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9708428" y="5620083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latin typeface="NanumMyeongjo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발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5043587" y="2700145"/>
            <a:ext cx="1096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머리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4738814" y="3623831"/>
            <a:ext cx="13571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latin typeface="NanumMyeongjo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귀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4917882" y="4034997"/>
            <a:ext cx="12220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>
                <a:latin typeface="NanumMyeongjo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입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90" name="正方形/長方形 89"/>
          <p:cNvSpPr/>
          <p:nvPr/>
        </p:nvSpPr>
        <p:spPr>
          <a:xfrm>
            <a:off x="4731650" y="4637747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>
                <a:latin typeface="NanumMyeongjo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목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133181" y="2279731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latin typeface="NanumMyeongjo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머리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94" name="正方形/長方形 93"/>
          <p:cNvSpPr/>
          <p:nvPr/>
        </p:nvSpPr>
        <p:spPr>
          <a:xfrm>
            <a:off x="582527" y="3022027"/>
            <a:ext cx="84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>
                <a:latin typeface="NanumMyeongjo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눈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299186" y="3622009"/>
            <a:ext cx="1131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latin typeface="NanumMyeongjo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코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536081" y="4070164"/>
            <a:ext cx="12230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>
                <a:latin typeface="NanumMyeongjo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이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1384562" y="4581882"/>
            <a:ext cx="2028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latin typeface="NanumMyeongjo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입술</a:t>
            </a:r>
            <a:endParaRPr lang="ja-JP" altLang="en-US" sz="2800" dirty="0">
              <a:latin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164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5" grpId="0" animBg="1"/>
      <p:bldP spid="16" grpId="0" animBg="1"/>
      <p:bldP spid="68" grpId="0"/>
      <p:bldP spid="70" grpId="0"/>
      <p:bldP spid="72" grpId="0"/>
      <p:bldP spid="74" grpId="0"/>
      <p:bldP spid="76" grpId="0"/>
      <p:bldP spid="77" grpId="0"/>
      <p:bldP spid="78" grpId="0"/>
      <p:bldP spid="80" grpId="0"/>
      <p:bldP spid="82" grpId="0"/>
      <p:bldP spid="84" grpId="0"/>
      <p:bldP spid="86" grpId="0"/>
      <p:bldP spid="88" grpId="0"/>
      <p:bldP spid="90" grpId="0"/>
      <p:bldP spid="92" grpId="0"/>
      <p:bldP spid="94" grpId="0"/>
      <p:bldP spid="96" grpId="0"/>
      <p:bldP spid="98" grpId="0"/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06680"/>
            <a:ext cx="11385596" cy="833718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latin typeface="HG教科書体" panose="02020609000000000000" pitchFamily="17" charset="-128"/>
                <a:ea typeface="HG教科書体" panose="02020609000000000000" pitchFamily="17" charset="-128"/>
              </a:rPr>
              <a:t>　</a:t>
            </a: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❷</a:t>
            </a:r>
            <a:r>
              <a:rPr lang="ja-JP" altLang="en-US" sz="28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「</a:t>
            </a:r>
            <a:r>
              <a:rPr lang="ja-JP" altLang="en-US" sz="20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病気</a:t>
            </a:r>
            <a:r>
              <a:rPr lang="ko-KR" altLang="en-US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병</a:t>
            </a:r>
            <a:r>
              <a:rPr lang="ja-JP" altLang="en-US" sz="28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・</a:t>
            </a:r>
            <a:r>
              <a:rPr lang="ja-JP" altLang="en-US" sz="20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症状</a:t>
            </a:r>
            <a:r>
              <a:rPr lang="ko-KR" altLang="en-US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증상</a:t>
            </a:r>
            <a:r>
              <a:rPr lang="ja-JP" altLang="en-US" sz="2800" b="1" dirty="0">
                <a:latin typeface="HG教科書体" panose="02020609000000000000" pitchFamily="17" charset="-128"/>
                <a:ea typeface="HG教科書体" panose="02020609000000000000" pitchFamily="17" charset="-128"/>
              </a:rPr>
              <a:t>」</a:t>
            </a:r>
            <a:endParaRPr lang="ko-KR" altLang="en-US" sz="2800" b="1" dirty="0">
              <a:latin typeface="HG教科書体" panose="02020609000000000000" pitchFamily="17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833720"/>
            <a:ext cx="11353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2050" name="Picture 2" descr="haraita_man.png (664×746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862" y="1026962"/>
            <a:ext cx="1026190" cy="115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irus_zutsuu2.png (679×8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578" y="2577686"/>
            <a:ext cx="907548" cy="106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ick_kansensyou.png (450×399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011" y="116877"/>
            <a:ext cx="1616938" cy="143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ree-illustration-kafun-kusyami-irasutoya.jpg (400×4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627" y="1743347"/>
            <a:ext cx="1401376" cy="140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2-3-269x300.png (269×300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238" y="1629226"/>
            <a:ext cx="1302601" cy="145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20151002184601.jpg (400×400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920" y="3588965"/>
            <a:ext cx="1426090" cy="142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tress_woman.png (800×713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294" y="4881555"/>
            <a:ext cx="1667313" cy="148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sick_nodo.png (542×641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578" y="4065725"/>
            <a:ext cx="944026" cy="111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20150409202208466.png (712×793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854" y="5624552"/>
            <a:ext cx="806206" cy="89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正方形/長方形 31"/>
          <p:cNvSpPr/>
          <p:nvPr/>
        </p:nvSpPr>
        <p:spPr>
          <a:xfrm>
            <a:off x="2001794" y="991328"/>
            <a:ext cx="3687806" cy="729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어디</a:t>
            </a:r>
            <a:r>
              <a:rPr lang="ko-KR" altLang="en-US" sz="3200" b="1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가 아파요</a:t>
            </a:r>
            <a:r>
              <a:rPr lang="en-US" altLang="ko-KR" sz="3200" b="1" dirty="0">
                <a:solidFill>
                  <a:schemeClr val="tx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?</a:t>
            </a:r>
          </a:p>
          <a:p>
            <a:r>
              <a:rPr lang="ja-JP" altLang="en-US" b="1" dirty="0">
                <a:solidFill>
                  <a:schemeClr val="accent4">
                    <a:lumMod val="75000"/>
                  </a:schemeClr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  </a:t>
            </a:r>
            <a:r>
              <a:rPr lang="ja-JP" altLang="en-US" b="1" dirty="0" smtClean="0">
                <a:solidFill>
                  <a:schemeClr val="accent4">
                    <a:lumMod val="75000"/>
                  </a:schemeClr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</a:t>
            </a:r>
            <a:r>
              <a:rPr lang="ja-JP" altLang="en-US" sz="2000" dirty="0" smtClean="0">
                <a:solidFill>
                  <a:schemeClr val="accent4">
                    <a:lumMod val="7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</a:t>
            </a:r>
            <a:r>
              <a:rPr lang="ja-JP" altLang="en-US" sz="2000" dirty="0">
                <a:solidFill>
                  <a:schemeClr val="accent4">
                    <a:lumMod val="7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  痛いですか。</a:t>
            </a:r>
            <a:endParaRPr lang="ko-KR" altLang="en-US" sz="2000" dirty="0">
              <a:solidFill>
                <a:schemeClr val="accent4">
                  <a:lumMod val="75000"/>
                </a:schemeClr>
              </a:solidFill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683657" y="3429047"/>
            <a:ext cx="425036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solidFill>
                  <a:schemeClr val="tx1"/>
                </a:solidFill>
                <a:latin typeface="+mn-ea"/>
              </a:rPr>
              <a:t>이</a:t>
            </a:r>
            <a:r>
              <a:rPr lang="en-US" altLang="ko-KR" sz="3200" b="1" dirty="0">
                <a:solidFill>
                  <a:schemeClr val="tx1"/>
                </a:solidFill>
                <a:latin typeface="+mn-ea"/>
              </a:rPr>
              <a:t>/</a:t>
            </a:r>
            <a:r>
              <a:rPr lang="ko-KR" altLang="en-US" sz="3200" b="1" dirty="0">
                <a:solidFill>
                  <a:schemeClr val="tx1"/>
                </a:solidFill>
                <a:latin typeface="+mn-ea"/>
              </a:rPr>
              <a:t>가 아파요</a:t>
            </a:r>
            <a:r>
              <a:rPr lang="en-US" altLang="ko-KR" sz="3200" b="1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3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911465" y="2235677"/>
            <a:ext cx="141160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배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849549" y="3672709"/>
            <a:ext cx="141160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머리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867788" y="5221564"/>
            <a:ext cx="141160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목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876025" y="6561856"/>
            <a:ext cx="141160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이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9228928" y="758594"/>
            <a:ext cx="255893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감기에 걸렸어요</a:t>
            </a:r>
            <a:r>
              <a:rPr lang="en-US" altLang="ko-KR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.</a:t>
            </a:r>
            <a:endParaRPr lang="ko-KR" altLang="en-US" sz="2400" b="1" dirty="0"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6300878" y="3247243"/>
            <a:ext cx="2238004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기침을 해요</a:t>
            </a:r>
            <a:r>
              <a:rPr lang="en-US" altLang="ko-KR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.</a:t>
            </a:r>
            <a:endParaRPr lang="ko-KR" altLang="en-US" sz="2400" b="1" dirty="0"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9243901" y="3232121"/>
            <a:ext cx="1881963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열이 나요</a:t>
            </a:r>
            <a:r>
              <a:rPr lang="en-US" altLang="ko-KR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.</a:t>
            </a:r>
            <a:endParaRPr lang="ko-KR" altLang="en-US" sz="2400" b="1" dirty="0"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645131" y="5072838"/>
            <a:ext cx="2431667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콧물이 나요</a:t>
            </a:r>
            <a:r>
              <a:rPr lang="en-US" altLang="ko-KR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.</a:t>
            </a:r>
            <a:endParaRPr lang="ko-KR" altLang="en-US" sz="2400" b="1" dirty="0"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008709" y="5891710"/>
            <a:ext cx="307762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스트레스가 많아요</a:t>
            </a:r>
            <a:r>
              <a:rPr lang="en-US" altLang="ko-KR" sz="24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.</a:t>
            </a:r>
            <a:endParaRPr lang="ko-KR" altLang="en-US" sz="2400" b="1" dirty="0"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187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4141" y="-13139"/>
            <a:ext cx="11311455" cy="833718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❸ </a:t>
            </a:r>
            <a:r>
              <a:rPr lang="ja-JP" altLang="en-US" sz="32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「</a:t>
            </a:r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治療</a:t>
            </a:r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치료</a:t>
            </a:r>
            <a:r>
              <a:rPr lang="ja-JP" altLang="en-US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」関連表現</a:t>
            </a:r>
            <a:endParaRPr lang="ko-KR" altLang="en-US" sz="3200" dirty="0">
              <a:latin typeface="HGP教科書体" panose="020206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074" name="Picture 2" descr="20130303_23c.jpg (400×25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165783"/>
            <a:ext cx="2621692" cy="166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aiin_miokuri.png (800×8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343" y="2330836"/>
            <a:ext cx="1467280" cy="146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harmacy-10371.png (730×73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100" y="1030731"/>
            <a:ext cx="1651440" cy="165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yakkyoku_yakuzaishi.png (800×737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907" y="2330836"/>
            <a:ext cx="1401825" cy="129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kusuri_nomu.png (639×80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849" y="4250724"/>
            <a:ext cx="1247414" cy="156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suimin_nonrem.png (1000×600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876" y="4539048"/>
            <a:ext cx="1953311" cy="117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1498343" y="857316"/>
            <a:ext cx="141160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병원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754869" y="4034167"/>
            <a:ext cx="278835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간호사</a:t>
            </a:r>
            <a:r>
              <a:rPr lang="en-US" altLang="ko-KR" sz="28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/</a:t>
            </a:r>
            <a:r>
              <a:rPr lang="ko-KR" altLang="en-US" sz="2800" b="1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의사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816765" y="750422"/>
            <a:ext cx="141160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rgbClr val="0070C0"/>
                </a:solidFill>
                <a:latin typeface="+mn-ea"/>
              </a:rPr>
              <a:t>약국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883907" y="3852363"/>
            <a:ext cx="141160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rgbClr val="0070C0"/>
                </a:solidFill>
                <a:latin typeface="+mn-ea"/>
              </a:rPr>
              <a:t>약사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702010" y="6065758"/>
            <a:ext cx="2718487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>
                <a:solidFill>
                  <a:srgbClr val="0070C0"/>
                </a:solidFill>
                <a:latin typeface="+mn-ea"/>
              </a:rPr>
              <a:t>약을 먹다</a:t>
            </a:r>
            <a:endParaRPr lang="ko-KR" altLang="en-US" sz="2800" b="1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7110962" y="6060347"/>
            <a:ext cx="1411606" cy="3636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>
                <a:solidFill>
                  <a:srgbClr val="0070C0"/>
                </a:solidFill>
                <a:latin typeface="+mn-ea"/>
              </a:rPr>
              <a:t>푹 쉬다</a:t>
            </a:r>
            <a:endParaRPr lang="ko-KR" altLang="en-US" sz="2800" b="1" dirty="0">
              <a:solidFill>
                <a:srgbClr val="0070C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976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55843"/>
            <a:ext cx="10515600" cy="1344589"/>
          </a:xfrm>
        </p:spPr>
        <p:txBody>
          <a:bodyPr>
            <a:normAutofit/>
          </a:bodyPr>
          <a:lstStyle/>
          <a:p>
            <a:r>
              <a:rPr lang="en-US" altLang="ko-KR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 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❹ </a:t>
            </a:r>
            <a:r>
              <a:rPr lang="ja-JP" altLang="en-US" sz="32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韓国語</a:t>
            </a:r>
            <a:r>
              <a:rPr lang="ja-JP" altLang="en-US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</a:t>
            </a:r>
            <a:r>
              <a:rPr lang="ja-JP" altLang="en-US" sz="3200" dirty="0">
                <a:solidFill>
                  <a:srgbClr val="0070C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敬語①</a:t>
            </a:r>
            <a:r>
              <a:rPr lang="ja-JP" altLang="en-US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：</a:t>
            </a:r>
            <a:r>
              <a:rPr lang="en-US" altLang="ko-KR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A/V</a:t>
            </a:r>
            <a:r>
              <a:rPr lang="en-US" altLang="ko-KR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-(</a:t>
            </a:r>
            <a:r>
              <a:rPr lang="ko-KR" altLang="en-US" sz="3200" dirty="0">
                <a:latin typeface="HGP教科書体" panose="02020600000000000000" pitchFamily="18" charset="-128"/>
              </a:rPr>
              <a:t>으</a:t>
            </a:r>
            <a:r>
              <a:rPr lang="en-US" altLang="ko-KR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)</a:t>
            </a:r>
            <a:r>
              <a:rPr lang="ko-KR" altLang="en-US" sz="3200" dirty="0">
                <a:latin typeface="HGP教科書体" panose="02020600000000000000" pitchFamily="18" charset="-128"/>
              </a:rPr>
              <a:t>시</a:t>
            </a:r>
            <a:r>
              <a:rPr lang="en-US" altLang="ko-KR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-+</a:t>
            </a:r>
            <a:r>
              <a:rPr lang="ko-KR" altLang="en-US" sz="3200" dirty="0">
                <a:latin typeface="HGP教科書体" panose="02020600000000000000" pitchFamily="18" charset="-128"/>
              </a:rPr>
              <a:t>어요</a:t>
            </a:r>
            <a:r>
              <a:rPr lang="en-US" altLang="ko-KR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= </a:t>
            </a:r>
            <a:r>
              <a:rPr lang="en-US" altLang="ko-KR" sz="32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-(</a:t>
            </a:r>
            <a:r>
              <a:rPr lang="ko-KR" altLang="en-US" sz="3200" dirty="0" err="1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으</a:t>
            </a:r>
            <a:r>
              <a:rPr lang="en-US" altLang="ko-KR" sz="32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)</a:t>
            </a:r>
            <a:r>
              <a:rPr lang="ko-KR" altLang="en-US" sz="32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세요</a:t>
            </a:r>
            <a:r>
              <a:rPr lang="en-US" altLang="ko-KR" sz="3200" dirty="0">
                <a:latin typeface="HGP教科書体" panose="02020600000000000000" pitchFamily="18" charset="-128"/>
              </a:rPr>
              <a:t/>
            </a:r>
            <a:br>
              <a:rPr lang="en-US" altLang="ko-KR" sz="3200" dirty="0">
                <a:latin typeface="HGP教科書体" panose="02020600000000000000" pitchFamily="18" charset="-128"/>
              </a:rPr>
            </a:br>
            <a:r>
              <a:rPr lang="en-US" altLang="ko-KR" sz="3200" dirty="0" smtClean="0">
                <a:latin typeface="HGP教科書体" panose="02020600000000000000" pitchFamily="18" charset="-128"/>
              </a:rPr>
              <a:t>  </a:t>
            </a:r>
            <a:r>
              <a:rPr lang="en-US" altLang="ko-KR" sz="3200" dirty="0" smtClean="0">
                <a:latin typeface="HGP教科書体" panose="02020600000000000000" pitchFamily="18" charset="-128"/>
              </a:rPr>
              <a:t> </a:t>
            </a:r>
            <a:r>
              <a:rPr lang="ja-JP" altLang="en-US" sz="3200" dirty="0" smtClean="0">
                <a:solidFill>
                  <a:srgbClr val="0070C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＝</a:t>
            </a:r>
            <a:r>
              <a:rPr lang="ja-JP" altLang="en-US" sz="3200" dirty="0">
                <a:solidFill>
                  <a:srgbClr val="0070C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命令形の作り方と同じ</a:t>
            </a:r>
            <a:endParaRPr lang="ko-KR" altLang="en-US" sz="3200" dirty="0">
              <a:solidFill>
                <a:srgbClr val="0070C0"/>
              </a:solidFill>
              <a:latin typeface="HGP教科書体" panose="02020600000000000000" pitchFamily="18" charset="-128"/>
            </a:endParaRPr>
          </a:p>
        </p:txBody>
      </p:sp>
      <p:sp>
        <p:nvSpPr>
          <p:cNvPr id="16" name="タイトル 5"/>
          <p:cNvSpPr txBox="1">
            <a:spLocks/>
          </p:cNvSpPr>
          <p:nvPr/>
        </p:nvSpPr>
        <p:spPr>
          <a:xfrm>
            <a:off x="348343" y="2007776"/>
            <a:ext cx="5063916" cy="13014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A.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어디 가세요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どこへ行かれますか</a:t>
            </a:r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sz="2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B.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학교에 가요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学校へ行きます。</a:t>
            </a:r>
            <a:endParaRPr lang="ko-KR" altLang="en-US" sz="18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  <p:sp>
        <p:nvSpPr>
          <p:cNvPr id="34" name="タイトル 5"/>
          <p:cNvSpPr txBox="1">
            <a:spLocks/>
          </p:cNvSpPr>
          <p:nvPr/>
        </p:nvSpPr>
        <p:spPr>
          <a:xfrm>
            <a:off x="348343" y="3778913"/>
            <a:ext cx="4149515" cy="1330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A.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누구세요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どちら様ですか。</a:t>
            </a:r>
            <a:endParaRPr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B.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저예요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私です。</a:t>
            </a:r>
            <a:endParaRPr lang="ko-KR" altLang="en-US" sz="18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300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タイトル 5"/>
          <p:cNvSpPr txBox="1">
            <a:spLocks/>
          </p:cNvSpPr>
          <p:nvPr/>
        </p:nvSpPr>
        <p:spPr>
          <a:xfrm>
            <a:off x="0" y="1254016"/>
            <a:ext cx="4843849" cy="296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ko-KR" altLang="en-US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8" name="タイトル 5"/>
          <p:cNvSpPr txBox="1">
            <a:spLocks/>
          </p:cNvSpPr>
          <p:nvPr/>
        </p:nvSpPr>
        <p:spPr>
          <a:xfrm>
            <a:off x="526533" y="508000"/>
            <a:ext cx="1998953" cy="58699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altLang="ko-KR" sz="22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가다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보다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만나다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오다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바쁘다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주부이다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회사원이다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읽다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있다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22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39" name="タイトル 5"/>
          <p:cNvSpPr txBox="1">
            <a:spLocks/>
          </p:cNvSpPr>
          <p:nvPr/>
        </p:nvSpPr>
        <p:spPr>
          <a:xfrm>
            <a:off x="3473027" y="508000"/>
            <a:ext cx="3239539" cy="58699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하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시</a:t>
            </a:r>
            <a:r>
              <a:rPr lang="en-US" altLang="ko-KR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en-US" altLang="ko-KR" sz="2400" dirty="0">
              <a:solidFill>
                <a:srgbClr val="0070C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가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보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만나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오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바쁘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주부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(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)+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회사원이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읽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으시</a:t>
            </a:r>
            <a:r>
              <a:rPr lang="en-US" altLang="ko-KR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en-US" altLang="ko-KR" sz="2400" dirty="0">
              <a:solidFill>
                <a:srgbClr val="0070C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있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으시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endParaRPr lang="ko-KR" altLang="en-US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2709507" y="2480299"/>
            <a:ext cx="430426" cy="1273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タイトル 5"/>
          <p:cNvSpPr txBox="1">
            <a:spLocks/>
          </p:cNvSpPr>
          <p:nvPr/>
        </p:nvSpPr>
        <p:spPr>
          <a:xfrm>
            <a:off x="7915751" y="508000"/>
            <a:ext cx="2650649" cy="58699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altLang="ko-KR" sz="22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세요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가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세요</a:t>
            </a:r>
            <a:r>
              <a:rPr lang="en-US" altLang="ko-KR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보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세요</a:t>
            </a:r>
            <a:r>
              <a:rPr lang="en-US" altLang="ko-KR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만나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세요</a:t>
            </a:r>
            <a:r>
              <a:rPr lang="en-US" altLang="ko-KR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오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세요</a:t>
            </a:r>
            <a:r>
              <a:rPr lang="en-US" altLang="ko-KR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바쁘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세요</a:t>
            </a:r>
            <a:r>
              <a:rPr lang="en-US" altLang="ko-KR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주부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세요</a:t>
            </a:r>
            <a:r>
              <a:rPr lang="en-US" altLang="ko-KR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회사원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이세요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읽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으세요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있</a:t>
            </a:r>
            <a:r>
              <a:rPr lang="ko-KR" altLang="en-US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으세요</a:t>
            </a:r>
            <a:r>
              <a:rPr lang="en-US" altLang="ko-KR" sz="2400" dirty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ko-KR" altLang="en-US" sz="22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41" name="右矢印 40"/>
          <p:cNvSpPr/>
          <p:nvPr/>
        </p:nvSpPr>
        <p:spPr>
          <a:xfrm>
            <a:off x="7045661" y="2480299"/>
            <a:ext cx="430426" cy="1273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右矢印 41"/>
          <p:cNvSpPr/>
          <p:nvPr/>
        </p:nvSpPr>
        <p:spPr>
          <a:xfrm>
            <a:off x="2731729" y="5460751"/>
            <a:ext cx="269532" cy="6114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右矢印 42"/>
          <p:cNvSpPr/>
          <p:nvPr/>
        </p:nvSpPr>
        <p:spPr>
          <a:xfrm>
            <a:off x="7054995" y="5460751"/>
            <a:ext cx="269532" cy="6114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61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2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55844"/>
            <a:ext cx="10515600" cy="899746"/>
          </a:xfrm>
        </p:spPr>
        <p:txBody>
          <a:bodyPr>
            <a:normAutofit/>
          </a:bodyPr>
          <a:lstStyle/>
          <a:p>
            <a:r>
              <a:rPr lang="en-US" altLang="ko-KR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 </a:t>
            </a:r>
            <a:r>
              <a:rPr lang="ja-JP" altLang="en-US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❹</a:t>
            </a:r>
            <a:r>
              <a:rPr lang="ja-JP" altLang="en-US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韓国語の</a:t>
            </a:r>
            <a:r>
              <a:rPr lang="ja-JP" altLang="en-US" sz="3200" dirty="0">
                <a:solidFill>
                  <a:srgbClr val="0070C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敬語②</a:t>
            </a:r>
            <a:r>
              <a:rPr lang="ja-JP" altLang="en-US" sz="32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：</a:t>
            </a:r>
            <a:r>
              <a:rPr lang="ja-JP" altLang="en-US" sz="28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違う語彙を使う</a:t>
            </a:r>
            <a:endParaRPr lang="ko-KR" altLang="en-US" sz="3200" dirty="0">
              <a:solidFill>
                <a:srgbClr val="FF0000"/>
              </a:solidFill>
              <a:latin typeface="HGP教科書体" panose="02020600000000000000" pitchFamily="18" charset="-128"/>
            </a:endParaRPr>
          </a:p>
        </p:txBody>
      </p:sp>
      <p:sp>
        <p:nvSpPr>
          <p:cNvPr id="16" name="タイトル 5"/>
          <p:cNvSpPr txBox="1">
            <a:spLocks/>
          </p:cNvSpPr>
          <p:nvPr/>
        </p:nvSpPr>
        <p:spPr>
          <a:xfrm>
            <a:off x="615954" y="1314070"/>
            <a:ext cx="6186616" cy="1263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16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Q.</a:t>
            </a:r>
            <a:r>
              <a:rPr lang="en-US" altLang="ko-KR" sz="24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할아버지는 지금 뭐 하세요</a:t>
            </a:r>
            <a:r>
              <a:rPr lang="en-US" altLang="ko-KR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おじいさんはいま何をなさっていますか。</a:t>
            </a:r>
            <a:endParaRPr lang="ko-KR" altLang="en-US" sz="16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  <p:sp>
        <p:nvSpPr>
          <p:cNvPr id="37" name="タイトル 5"/>
          <p:cNvSpPr txBox="1">
            <a:spLocks/>
          </p:cNvSpPr>
          <p:nvPr/>
        </p:nvSpPr>
        <p:spPr>
          <a:xfrm>
            <a:off x="0" y="1254016"/>
            <a:ext cx="4843849" cy="296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ko-KR" altLang="en-US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8" name="タイトル 5"/>
          <p:cNvSpPr txBox="1">
            <a:spLocks/>
          </p:cNvSpPr>
          <p:nvPr/>
        </p:nvSpPr>
        <p:spPr>
          <a:xfrm>
            <a:off x="3709262" y="2936406"/>
            <a:ext cx="2530705" cy="3921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집에 있다</a:t>
            </a:r>
            <a:endParaRPr lang="en-US" altLang="ko-KR" sz="2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にい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る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자다</a:t>
            </a:r>
            <a:endParaRPr lang="en-US" altLang="ko-KR" sz="2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寝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る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저녁을</a:t>
            </a:r>
            <a:r>
              <a:rPr lang="en-US" altLang="ko-KR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먹다</a:t>
            </a:r>
            <a:endParaRPr lang="en-US" altLang="ko-KR" sz="2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夕食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を食べる</a:t>
            </a:r>
            <a:endParaRPr lang="ko-KR" altLang="en-US" sz="20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6579764" y="3869058"/>
            <a:ext cx="430426" cy="127368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5"/>
          <p:cNvSpPr txBox="1">
            <a:spLocks/>
          </p:cNvSpPr>
          <p:nvPr/>
        </p:nvSpPr>
        <p:spPr>
          <a:xfrm>
            <a:off x="7349987" y="2936406"/>
            <a:ext cx="3818372" cy="3921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집에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계세요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にいらっしゃいます。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주무세요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休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みになっています。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저녁을 드세요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夕食を召し上がっています。</a:t>
            </a:r>
            <a:endParaRPr lang="ko-KR" altLang="en-US" sz="2000" dirty="0">
              <a:latin typeface="UD デジタル 教科書体 NK-R" panose="02020400000000000000" pitchFamily="18" charset="-128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18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8" grpId="0" animBg="1"/>
      <p:bldP spid="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99746"/>
          </a:xfrm>
        </p:spPr>
        <p:txBody>
          <a:bodyPr>
            <a:noAutofit/>
          </a:bodyPr>
          <a:lstStyle/>
          <a:p>
            <a:pPr algn="ctr"/>
            <a:r>
              <a:rPr lang="ja-JP" altLang="en-US" sz="2200" b="1" dirty="0">
                <a:solidFill>
                  <a:srgbClr val="0070C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意味を考えながら質問に答えてみましょう。それから、友たちと尋ね会いましょう。</a:t>
            </a:r>
            <a:endParaRPr lang="ko-KR" altLang="en-US" sz="2200" b="1" dirty="0">
              <a:solidFill>
                <a:srgbClr val="0070C0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38" name="タイトル 5"/>
          <p:cNvSpPr txBox="1">
            <a:spLocks/>
          </p:cNvSpPr>
          <p:nvPr/>
        </p:nvSpPr>
        <p:spPr>
          <a:xfrm>
            <a:off x="472289" y="349624"/>
            <a:ext cx="10742558" cy="64218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altLang="ja-JP" sz="1600" dirty="0">
              <a:latin typeface="나눔명조" panose="02020603020101020101" pitchFamily="18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ko-KR" altLang="en-US" sz="2400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5" name="タイトル 5"/>
          <p:cNvSpPr txBox="1">
            <a:spLocks/>
          </p:cNvSpPr>
          <p:nvPr/>
        </p:nvSpPr>
        <p:spPr>
          <a:xfrm>
            <a:off x="3709262" y="1103086"/>
            <a:ext cx="4288109" cy="5399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altLang="ko-KR" sz="2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7" name="タイトル 5"/>
          <p:cNvSpPr txBox="1">
            <a:spLocks/>
          </p:cNvSpPr>
          <p:nvPr/>
        </p:nvSpPr>
        <p:spPr>
          <a:xfrm>
            <a:off x="472289" y="1103086"/>
            <a:ext cx="5551140" cy="5399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①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학생이세요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800" dirty="0" smtClean="0">
              <a:latin typeface="나눔명조" panose="02020603020101020101" pitchFamily="18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 </a:t>
            </a:r>
            <a:r>
              <a:rPr lang="ja-JP" altLang="en-US" sz="2400" dirty="0" smtClean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学生</a:t>
            </a:r>
            <a:r>
              <a:rPr lang="ja-JP" altLang="en-US" sz="24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さんですか。</a:t>
            </a:r>
            <a:endParaRPr lang="en-US" altLang="ko-KR" sz="2400" dirty="0">
              <a:solidFill>
                <a:srgbClr val="FF000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②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어디에 사세요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800" dirty="0" smtClean="0">
              <a:latin typeface="나눔명조" panose="02020603020101020101" pitchFamily="18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 </a:t>
            </a:r>
            <a:r>
              <a:rPr lang="ja-JP" altLang="en-US" sz="2400" dirty="0" smtClean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お住まい</a:t>
            </a:r>
            <a:r>
              <a:rPr lang="ja-JP" altLang="en-US" sz="24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はどこですか。</a:t>
            </a:r>
            <a:endParaRPr lang="en-US" altLang="ko-KR" sz="2400" dirty="0">
              <a:solidFill>
                <a:srgbClr val="FF000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③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몇 시에 일어나세요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32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3200" dirty="0" smtClean="0">
              <a:latin typeface="나눔명조" panose="02020603020101020101" pitchFamily="18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 </a:t>
            </a: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何時</a:t>
            </a:r>
            <a:r>
              <a:rPr lang="ja-JP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に起きますか。</a:t>
            </a:r>
            <a:endParaRPr lang="en-US" altLang="ko-KR" sz="2400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④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학교에 어떻게 오세요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32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3200" dirty="0" smtClean="0">
              <a:latin typeface="나눔명조" panose="02020603020101020101" pitchFamily="18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</a:t>
            </a: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学校</a:t>
            </a:r>
            <a:r>
              <a:rPr lang="ja-JP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へどうやって来られますか。</a:t>
            </a:r>
            <a:endParaRPr lang="en-US" altLang="ko-KR" sz="2400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⑤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오늘 뭐 하세요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800" dirty="0" smtClean="0">
              <a:latin typeface="나눔명조" panose="02020603020101020101" pitchFamily="18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</a:t>
            </a: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今日</a:t>
            </a:r>
            <a:r>
              <a:rPr lang="ja-JP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何なされますか</a:t>
            </a: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。</a:t>
            </a:r>
            <a:endParaRPr lang="en-US" altLang="ko-KR" sz="28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8" name="タイトル 5"/>
          <p:cNvSpPr txBox="1">
            <a:spLocks/>
          </p:cNvSpPr>
          <p:nvPr/>
        </p:nvSpPr>
        <p:spPr>
          <a:xfrm>
            <a:off x="6023429" y="1061130"/>
            <a:ext cx="5558972" cy="54832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⑥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한국 친구 있으세요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800" dirty="0" smtClean="0">
              <a:latin typeface="나눔명조" panose="02020603020101020101" pitchFamily="18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 </a:t>
            </a: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韓国人</a:t>
            </a:r>
            <a:r>
              <a:rPr lang="ja-JP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の友人、いらっしゃいますか。</a:t>
            </a:r>
            <a:endParaRPr lang="en-US" altLang="ko-KR" sz="2400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⑦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한국 음식 좋아하세요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 </a:t>
            </a: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韓国</a:t>
            </a:r>
            <a:r>
              <a:rPr lang="ja-JP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料理お好きですか</a:t>
            </a:r>
            <a:r>
              <a:rPr lang="ja-JP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。</a:t>
            </a:r>
            <a:endParaRPr lang="en-US" altLang="ko-KR" sz="2400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⑧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요즘 많이 바쁘세요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800" dirty="0" smtClean="0">
              <a:latin typeface="나눔명조" panose="02020603020101020101" pitchFamily="18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 </a:t>
            </a: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最近</a:t>
            </a:r>
            <a:r>
              <a:rPr lang="ja-JP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お忙しいですか。</a:t>
            </a:r>
            <a:endParaRPr lang="en-US" altLang="ko-KR" sz="2400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⑨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내일 시간 있으세요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2800" dirty="0">
                <a:latin typeface="나눔명조" panose="02020603020101020101" pitchFamily="18" charset="-127"/>
                <a:ea typeface="BatangChe" panose="02030609000101010101" pitchFamily="49" charset="-127"/>
              </a:rPr>
              <a:t>　</a:t>
            </a:r>
            <a:endParaRPr lang="en-US" altLang="ja-JP" sz="2800" dirty="0" smtClean="0">
              <a:latin typeface="나눔명조" panose="02020603020101020101" pitchFamily="18" charset="-127"/>
              <a:ea typeface="BatangChe" panose="02030609000101010101" pitchFamily="49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BatangChe" panose="02030609000101010101" pitchFamily="49" charset="-127"/>
              </a:rPr>
              <a:t>  </a:t>
            </a: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明日</a:t>
            </a:r>
            <a:r>
              <a:rPr lang="ja-JP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時間ありますか。</a:t>
            </a:r>
            <a:endParaRPr lang="en-US" altLang="ko-KR" sz="2400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latin typeface="바탕" panose="02030600000101010101" pitchFamily="18" charset="-127"/>
                <a:ea typeface="바탕" panose="02030600000101010101" pitchFamily="18" charset="-127"/>
              </a:rPr>
              <a:t>⑩ </a:t>
            </a:r>
            <a:r>
              <a:rPr lang="ja-JP" altLang="en-US" sz="2800" dirty="0" smtClean="0">
                <a:latin typeface="나눔명조" panose="02020603020101020101" pitchFamily="18" charset="-127"/>
                <a:ea typeface="BatangChe" panose="02030609000101010101" pitchFamily="49" charset="-127"/>
              </a:rPr>
              <a:t> </a:t>
            </a:r>
            <a:r>
              <a:rPr lang="ko-KR" altLang="en-US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보통 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몇 시에 주무세요</a:t>
            </a:r>
            <a:r>
              <a:rPr lang="en-US" altLang="ko-KR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   普通</a:t>
            </a:r>
            <a:r>
              <a:rPr lang="ja-JP" altLang="en-US" sz="2400" dirty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何時にお休みですか</a:t>
            </a:r>
            <a:r>
              <a:rPr lang="ja-JP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HGP教科書体" panose="02020600000000000000" pitchFamily="18" charset="-128"/>
              </a:rPr>
              <a:t>。</a:t>
            </a:r>
            <a:endParaRPr lang="en-US" altLang="ko-KR" sz="28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282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1864</TotalTime>
  <Words>848</Words>
  <Application>Microsoft Office PowerPoint</Application>
  <PresentationFormat>ワイド画面</PresentationFormat>
  <Paragraphs>242</Paragraphs>
  <Slides>15</Slides>
  <Notes>0</Notes>
  <HiddenSlides>0</HiddenSlides>
  <MMClips>2</MMClips>
  <ScaleCrop>false</ScaleCrop>
  <HeadingPairs>
    <vt:vector size="8" baseType="variant">
      <vt:variant>
        <vt:lpstr>使用されているフォント</vt:lpstr>
      </vt:variant>
      <vt:variant>
        <vt:i4>19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36" baseType="lpstr">
      <vt:lpstr>Batang</vt:lpstr>
      <vt:lpstr>Batang</vt:lpstr>
      <vt:lpstr>BatangChe</vt:lpstr>
      <vt:lpstr>HGP教科書体</vt:lpstr>
      <vt:lpstr>HGS教科書体</vt:lpstr>
      <vt:lpstr>HG教科書体</vt:lpstr>
      <vt:lpstr>HG正楷書体-PRO</vt:lpstr>
      <vt:lpstr>Malgun Gothic</vt:lpstr>
      <vt:lpstr>Meiryo UI</vt:lpstr>
      <vt:lpstr>ＭＳ Ｐゴシック</vt:lpstr>
      <vt:lpstr>Nanum Pen Script</vt:lpstr>
      <vt:lpstr>NanumGothic</vt:lpstr>
      <vt:lpstr>NanumMyeongjo</vt:lpstr>
      <vt:lpstr>UD デジタル 教科書体 NK-R</vt:lpstr>
      <vt:lpstr>UD デジタル 教科書体 N-R</vt:lpstr>
      <vt:lpstr>나눔고딕</vt:lpstr>
      <vt:lpstr>나눔명조</vt:lpstr>
      <vt:lpstr>Arial</vt:lpstr>
      <vt:lpstr>Times New Roman</vt:lpstr>
      <vt:lpstr>Office テーマ</vt:lpstr>
      <vt:lpstr>비트맵 이미지</vt:lpstr>
      <vt:lpstr>第17講　몸과 건강体と健康</vt:lpstr>
      <vt:lpstr>PowerPoint プレゼンテーション</vt:lpstr>
      <vt:lpstr>　❶「身体部位신체 부위」です。</vt:lpstr>
      <vt:lpstr>　❷「病気병・症状증상」</vt:lpstr>
      <vt:lpstr>　❸ 「治療치료」関連表現</vt:lpstr>
      <vt:lpstr>  ❹ 韓国語の敬語①：A/V-(으)시-+어요= -(으)세요    ＝命令形の作り方と同じ</vt:lpstr>
      <vt:lpstr>PowerPoint プレゼンテーション</vt:lpstr>
      <vt:lpstr>  ❹ 韓国語の敬語②：違う語彙を使う</vt:lpstr>
      <vt:lpstr>意味を考えながら質問に答えてみましょう。それから、友たちと尋ね会いましょう。</vt:lpstr>
      <vt:lpstr>  ❺　어디가 아프세요? どこが具合悪いですか。</vt:lpstr>
      <vt:lpstr>　　　　　　二人が病気の「症状」について話しています。よく聞いて質問に答えなさい。</vt:lpstr>
      <vt:lpstr>会話の状況と意味を意識し、学習した語彙と文法を確認しながらテキストを読みましょう。</vt:lpstr>
      <vt:lpstr>PowerPoint プレゼンテーション</vt:lpstr>
      <vt:lpstr>Task2. 医者に自分の症状を説明しましょう。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698</cp:revision>
  <dcterms:created xsi:type="dcterms:W3CDTF">2017-03-13T05:07:43Z</dcterms:created>
  <dcterms:modified xsi:type="dcterms:W3CDTF">2018-12-25T03:29:21Z</dcterms:modified>
</cp:coreProperties>
</file>