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319" r:id="rId4"/>
    <p:sldId id="320" r:id="rId5"/>
    <p:sldId id="323" r:id="rId6"/>
    <p:sldId id="322" r:id="rId7"/>
    <p:sldId id="334" r:id="rId8"/>
    <p:sldId id="330" r:id="rId9"/>
    <p:sldId id="325" r:id="rId10"/>
    <p:sldId id="332" r:id="rId11"/>
    <p:sldId id="331" r:id="rId12"/>
    <p:sldId id="326" r:id="rId13"/>
    <p:sldId id="335" r:id="rId14"/>
    <p:sldId id="329" r:id="rId15"/>
    <p:sldId id="336" r:id="rId16"/>
    <p:sldId id="327" r:id="rId17"/>
    <p:sldId id="337" r:id="rId18"/>
    <p:sldId id="295" r:id="rId19"/>
    <p:sldId id="268" r:id="rId20"/>
    <p:sldId id="338" r:id="rId21"/>
    <p:sldId id="269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6.pn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15686" y="116115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13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한국어 학습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韓国語学習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0636" y="1801907"/>
            <a:ext cx="6750424" cy="431650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学習関連表現を用いて、韓国語学習について友達に話したり、尋ねたりできる。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・</a:t>
            </a:r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語彙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①「学習」関連表現①②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②「授業でよく使われる命令表現」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③「比較」表現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・文法・表現</a:t>
            </a:r>
            <a:endParaRPr lang="en-US" altLang="ja-JP" sz="2000" b="1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①「</a:t>
            </a:r>
            <a:r>
              <a:rPr lang="ko-KR" altLang="en-US" sz="2000" dirty="0" smtClean="0">
                <a:latin typeface="HG教科書体" panose="02020609000000000000" pitchFamily="17" charset="-128"/>
                <a:ea typeface="Meiryo UI" panose="020B0604030504040204" pitchFamily="34" charset="-128"/>
              </a:rPr>
              <a:t>ㅂ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不規則動詞・形容詞」　</a:t>
            </a:r>
            <a:endParaRPr lang="en-US" altLang="ja-JP" sz="20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②否定表現 </a:t>
            </a:r>
            <a:r>
              <a:rPr lang="ko-KR" altLang="en-US" sz="2000" dirty="0" smtClean="0">
                <a:latin typeface="HG教科書体" panose="02020609000000000000" pitchFamily="17" charset="-128"/>
                <a:ea typeface="Meiryo UI" panose="020B0604030504040204" pitchFamily="34" charset="-128"/>
              </a:rPr>
              <a:t>안 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動詞・形容詞</a:t>
            </a:r>
            <a:endParaRPr lang="ko-KR" altLang="en-US" sz="2000" dirty="0">
              <a:latin typeface="HG教科書体" panose="02020609000000000000" pitchFamily="17" charset="-128"/>
            </a:endParaRPr>
          </a:p>
        </p:txBody>
      </p:sp>
      <p:pic>
        <p:nvPicPr>
          <p:cNvPr id="3" name="Picture 2" descr="1-C-TOY531.jpg (643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23" y="2408618"/>
            <a:ext cx="2430535" cy="3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7714" y="106680"/>
            <a:ext cx="11167882" cy="833718"/>
          </a:xfrm>
        </p:spPr>
        <p:txBody>
          <a:bodyPr>
            <a:normAutofit/>
          </a:bodyPr>
          <a:lstStyle/>
          <a:p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❻－①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en-US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32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별로</a:t>
            </a:r>
            <a:r>
              <a:rPr lang="en-US" altLang="ko-KR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 </a:t>
            </a:r>
            <a:r>
              <a:rPr lang="ko-KR" altLang="en-US" sz="32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안</a:t>
            </a:r>
            <a:r>
              <a:rPr lang="ko-KR" altLang="en-US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ja-JP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動詞・形容詞</a:t>
            </a:r>
            <a:r>
              <a:rPr lang="en-US" altLang="ja-JP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現在</a:t>
            </a:r>
            <a:r>
              <a:rPr lang="en-US" altLang="ja-JP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r>
              <a:rPr lang="ja-JP" altLang="en-US" sz="2800" b="1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（あまり）～ではない</a:t>
            </a:r>
            <a:endParaRPr lang="ko-KR" altLang="en-US" sz="2800" b="1" dirty="0">
              <a:solidFill>
                <a:srgbClr val="0070C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64456" y="833720"/>
            <a:ext cx="10889343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1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Q</a:t>
            </a:r>
            <a:r>
              <a:rPr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ko-KR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바빠요</a:t>
            </a:r>
            <a:r>
              <a:rPr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 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바쁘다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忙しいですか？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A1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네</a:t>
            </a:r>
            <a:r>
              <a:rPr lang="en-US" altLang="ko-KR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아주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바빠요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はい、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とても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忙しいです。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A3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아뇨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별로 안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바빠요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いいえ、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あまり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忙しく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ない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8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A2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아뇨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바빠요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いいえ、忙しく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ない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102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8" y="106680"/>
            <a:ext cx="11153367" cy="833718"/>
          </a:xfrm>
        </p:spPr>
        <p:txBody>
          <a:bodyPr>
            <a:normAutofit/>
          </a:bodyPr>
          <a:lstStyle/>
          <a:p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❻－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　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en-US" altLang="ja-JP" sz="2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별로</a:t>
            </a:r>
            <a:r>
              <a:rPr lang="en-US" altLang="ko-KR" sz="2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</a:t>
            </a:r>
            <a:r>
              <a:rPr lang="ko-KR" altLang="en-US" sz="2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動詞・形容詞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過去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r>
              <a:rPr lang="ja-JP" altLang="en-US" sz="2400" b="1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（あまり）～ではなかった</a:t>
            </a:r>
            <a:endParaRPr lang="ko-KR" altLang="en-US" sz="2400" b="1" dirty="0">
              <a:solidFill>
                <a:srgbClr val="0070C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35428" y="833720"/>
            <a:ext cx="10918371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Q. </a:t>
            </a:r>
            <a:r>
              <a:rPr lang="ko-KR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시험이 어려웠어요</a:t>
            </a:r>
            <a:r>
              <a:rPr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試験が　難しかったですか。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A1.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네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아주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어려웠어요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はい、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とても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難しかったです。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4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A2.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아뇨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별로 안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어려웠어요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いいえ、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あまり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難しく　なかったです。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1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A3.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아뇨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어려웠어요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いいえ、難しく　なかったです。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1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978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endParaRPr lang="ko-KR" altLang="en-US" sz="2800" b="1" dirty="0">
              <a:latin typeface="HG教科書体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 lnSpcReduction="10000"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</a:t>
            </a:r>
            <a:r>
              <a:rPr lang="en-US" altLang="ja-JP" sz="1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많이 바빠요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 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바쁘다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忙しいですか。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Q2</a:t>
            </a:r>
            <a:r>
              <a:rPr lang="en-US" altLang="ja-JP" sz="1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한국어 공부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많이 어려워요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 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어렵다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韓国語の勉強、難しいですか。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Q3</a:t>
            </a:r>
            <a:r>
              <a:rPr lang="en-US" altLang="ja-JP" sz="1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집이 학교에서 가까워요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 [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가깝다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家が 学校から 近いですか。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Q4</a:t>
            </a:r>
            <a:r>
              <a:rPr lang="en-US" altLang="ja-JP" sz="1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한국 음식 좋아해요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 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韓国 料理 好きですか。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1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Q5</a:t>
            </a:r>
            <a:r>
              <a:rPr lang="en-US" altLang="ja-JP" sz="1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한국어 시험이 쉬웠어요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 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쉽다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韓国語　試験が 易しかったですか。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764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❼</a:t>
            </a:r>
            <a:r>
              <a:rPr lang="ja-JP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그리고</a:t>
            </a:r>
            <a:r>
              <a:rPr lang="ko-KR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endParaRPr lang="ko-KR" altLang="en-US" sz="20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32228" y="833720"/>
            <a:ext cx="11121571" cy="6024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3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방이 싸요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그리고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커요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ja-JP" sz="31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部屋が 安いです。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침대하고 책상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의자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그리고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에어컨이 있어요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ベッド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と机、椅子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エアコン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 </a:t>
            </a:r>
            <a:r>
              <a:rPr lang="ko-KR" altLang="en-US" sz="2000" dirty="0" smtClean="0">
                <a:latin typeface="UD デジタル 教科書体 NK-R" panose="02020400000000000000" pitchFamily="18" charset="-128"/>
                <a:ea typeface="HG教科書体" panose="02020609000000000000" pitchFamily="17" charset="-128"/>
              </a:rPr>
              <a:t>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쇼핑했어요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그리고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카페에서 커피도 마셨어요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買い物しました。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カフェ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でコーヒーも飲みました。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김밥을 좋아해요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그리고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떡볶이도 좋아해요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キンパップが　好きです。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トクポッキも好き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나눔명조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나눔명조"/>
              <a:ea typeface="HG教科書体" panose="02020609000000000000" pitchFamily="17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993324" y="126958"/>
            <a:ext cx="4769643" cy="21380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①皆さんの部屋はどうですか。</a:t>
            </a:r>
            <a:endParaRPr lang="en-US" altLang="ja-JP" sz="2000" dirty="0" smtClean="0">
              <a:solidFill>
                <a:srgbClr val="0070C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②部屋の中には何がありますか。</a:t>
            </a:r>
            <a:endParaRPr lang="en-US" altLang="ja-JP" sz="2000" dirty="0" smtClean="0">
              <a:solidFill>
                <a:srgbClr val="0070C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③昨日何をしましたか。</a:t>
            </a:r>
            <a:endParaRPr lang="en-US" altLang="ja-JP" sz="2000" dirty="0" smtClean="0">
              <a:solidFill>
                <a:srgbClr val="0070C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④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料理は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何が好きですか。</a:t>
            </a:r>
            <a:endParaRPr lang="ko-KR" altLang="en-US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521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❼</a:t>
            </a:r>
            <a:r>
              <a:rPr lang="ja-JP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하지만</a:t>
            </a:r>
            <a:r>
              <a:rPr lang="ko-KR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でも</a:t>
            </a:r>
            <a:endParaRPr lang="ko-KR" altLang="en-US" sz="20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90286" y="833720"/>
            <a:ext cx="11063514" cy="6024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b="1" dirty="0" smtClean="0">
              <a:solidFill>
                <a:srgbClr val="FF0000"/>
              </a:solidFill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나눔명조"/>
              <a:ea typeface="HG教科書体" panose="02020609000000000000" pitchFamily="17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김치는 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매워요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하지만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맛있어요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ja-JP" sz="31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キムチは 辛いです。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でも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美味しいです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한국어는 어려워요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하지만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재미있어요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韓国語は   難しいです。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でも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面白い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산하고 바다가 정말 예뻤어요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31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하지만</a:t>
            </a:r>
            <a:r>
              <a:rPr lang="ko-KR" altLang="en-US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너무 힘들었어요</a:t>
            </a:r>
            <a:r>
              <a:rPr lang="en-US" altLang="ko-KR" sz="31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山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と海が本当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　綺麗でした。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でも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とても大変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でした。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692798" y="106680"/>
            <a:ext cx="6213075" cy="17122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①皆さんはどうですか。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キムチ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②皆さんはどうですか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③皆さんはどうでしたか。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韓国や観光地</a:t>
            </a:r>
            <a:r>
              <a:rPr lang="en-US" altLang="ja-JP" sz="20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955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0286" y="106680"/>
            <a:ext cx="11095310" cy="833718"/>
          </a:xfrm>
        </p:spPr>
        <p:txBody>
          <a:bodyPr>
            <a:normAutofit/>
          </a:bodyPr>
          <a:lstStyle/>
          <a:p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❼</a:t>
            </a:r>
            <a:r>
              <a:rPr lang="ja-JP" altLang="en-US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그런데</a:t>
            </a:r>
            <a:r>
              <a:rPr lang="en-US" altLang="ko-KR" sz="2400" b="1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2400" b="1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근데</a:t>
            </a:r>
            <a:r>
              <a:rPr lang="en-US" altLang="ko-KR" sz="2400" b="1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  <a:r>
              <a:rPr lang="ko-KR" altLang="en-US" sz="2400" b="1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ところで</a:t>
            </a:r>
            <a:endParaRPr lang="ko-KR" altLang="en-US" sz="2000" b="1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90286" y="833720"/>
            <a:ext cx="11063514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그래요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그런데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지금 몇 시예요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ja-JP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あ、そうですか。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どころで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今 何 時ですか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그래요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그런데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누구세요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ja-JP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あ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、そうですか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どころ</a:t>
            </a:r>
            <a:r>
              <a:rPr lang="ja-JP" altLang="en-US" sz="2000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どちら様ですか。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889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0286" y="106680"/>
            <a:ext cx="11095310" cy="833718"/>
          </a:xfrm>
        </p:spPr>
        <p:txBody>
          <a:bodyPr>
            <a:normAutofit/>
          </a:bodyPr>
          <a:lstStyle/>
          <a:p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❼</a:t>
            </a:r>
            <a:r>
              <a:rPr lang="ja-JP" altLang="en-US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그래서</a:t>
            </a:r>
            <a:r>
              <a:rPr lang="ko-KR" altLang="en-US" sz="2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それ</a:t>
            </a:r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</a:t>
            </a:r>
            <a:endParaRPr lang="ko-KR" altLang="en-US" sz="2400" b="1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90286" y="833720"/>
            <a:ext cx="11063514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많이 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아팠어요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그래서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못 왔어요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ja-JP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具合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 悪かったです。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それで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来られなかったです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지금 너무 피곤해요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그래서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내일은 아무 데도 안 갈 거예요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今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とても　疲れてます。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それで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明日は　どこにも　行かないつもりです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문법은 일본어하고 비슷해요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그래서</a:t>
            </a: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별로 안 어려워요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文法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　日本語と　似てます。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それで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あまり　難しくないです。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11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0286" y="106680"/>
            <a:ext cx="11095310" cy="833718"/>
          </a:xfrm>
        </p:spPr>
        <p:txBody>
          <a:bodyPr>
            <a:normAutofit/>
          </a:bodyPr>
          <a:lstStyle/>
          <a:p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二人が「韓国語学習」について話しています。よく聞いて質問に答えなさい。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90286" y="833720"/>
            <a:ext cx="11063514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. 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よく聞いて、聞き取れた表現をチェックしなさい。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ja-JP" sz="2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쉬워요</a:t>
            </a:r>
            <a:r>
              <a:rPr lang="ko-KR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□</a:t>
            </a:r>
            <a:r>
              <a:rPr lang="en-US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어려워요□</a:t>
            </a:r>
            <a:r>
              <a:rPr lang="en-US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</a:t>
            </a:r>
            <a:r>
              <a:rPr lang="ko-KR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몰라요□ </a:t>
            </a:r>
            <a:r>
              <a:rPr lang="en-US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ko-KR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같아요□</a:t>
            </a:r>
            <a:r>
              <a:rPr lang="en-US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ja-JP" sz="2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비슷해요□</a:t>
            </a:r>
            <a:endParaRPr lang="ja-JP" altLang="ja-JP" sz="2600" dirty="0">
              <a:latin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2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. 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よく聞いて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___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に入る適切な語を書きなさい。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ja-JP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한국어의</a:t>
            </a:r>
            <a:r>
              <a:rPr lang="en-US" altLang="ja-JP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①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________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은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일본어하고 달라요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그래서 조금 어려워요</a:t>
            </a:r>
            <a:r>
              <a:rPr lang="en-US" altLang="ja-JP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韓国語の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は日本語と異なります。それでちょっと難しいです。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ja-JP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②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________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은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일본어하고 비슷해요</a:t>
            </a:r>
            <a:r>
              <a:rPr lang="en-US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ja-JP" sz="2600" dirty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그래서 별로 안 어려워요</a:t>
            </a:r>
            <a:r>
              <a:rPr lang="en-US" altLang="ja-JP" sz="2600" dirty="0" smtClean="0">
                <a:solidFill>
                  <a:srgbClr val="0070C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は日本語と似てます。それであまり難しくないです。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37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rgbClr val="00206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335657" y="0"/>
            <a:ext cx="856343" cy="85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0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555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45144"/>
            <a:ext cx="12003314" cy="524434"/>
          </a:xfrm>
        </p:spPr>
        <p:txBody>
          <a:bodyPr>
            <a:noAutofit/>
          </a:bodyPr>
          <a:lstStyle/>
          <a:p>
            <a:pPr algn="ctr"/>
            <a:r>
              <a:rPr lang="ja-JP" altLang="en-US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</a:t>
            </a:r>
            <a:r>
              <a:rPr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20914" y="524435"/>
            <a:ext cx="10932886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3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한국어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공부 어때요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안 어려워요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韓国語の勉強、どうですか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難しく　ないですか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음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…,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조금 어려워요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하지만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재미있어요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うん、ちょっと　難しいです。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でも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面白いです。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다행이네요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그런데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뭐가 </a:t>
            </a:r>
            <a:r>
              <a:rPr lang="ko-KR" altLang="en-US" sz="2400" dirty="0" smtClean="0">
                <a:solidFill>
                  <a:srgbClr val="00B0F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제일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어려워요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よかったですね。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どころで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　</a:t>
            </a:r>
            <a:r>
              <a:rPr lang="ja-JP" altLang="en-US" sz="18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一番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難しいですか。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발음이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제일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어려워요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発音が　</a:t>
            </a:r>
            <a:r>
              <a:rPr lang="ja-JP" altLang="en-US" sz="18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一番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難しいです。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문법은 어때요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文法は　どうですか。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문법은 일본어</a:t>
            </a:r>
            <a:r>
              <a:rPr lang="ko-KR" altLang="en-US" sz="2400" b="1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하고 비슷해요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그래서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400" b="1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별로 안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어려워요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文法は　日本語</a:t>
            </a:r>
            <a:r>
              <a:rPr lang="ja-JP" altLang="en-US" sz="18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　似ています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なので　</a:t>
            </a:r>
            <a:r>
              <a:rPr lang="ja-JP" altLang="en-US" sz="18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あまり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難しく　</a:t>
            </a:r>
            <a:r>
              <a:rPr lang="ja-JP" altLang="en-US" sz="18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ない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7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그래요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그럼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열심히 하세요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そうですか。では、頑張ってください。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5" name="図 4" descr="20150302.jpg (800×452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872" y="1734320"/>
            <a:ext cx="2925128" cy="2474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37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clrChange>
              <a:clrFrom>
                <a:srgbClr val="707073">
                  <a:alpha val="74902"/>
                </a:srgbClr>
              </a:clrFrom>
              <a:clrTo>
                <a:srgbClr val="707073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353800" y="6013042"/>
            <a:ext cx="844958" cy="84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4169" y="54004"/>
            <a:ext cx="11887201" cy="957942"/>
          </a:xfrm>
        </p:spPr>
        <p:txBody>
          <a:bodyPr>
            <a:normAutofit/>
          </a:bodyPr>
          <a:lstStyle/>
          <a:p>
            <a:r>
              <a:rPr lang="en-US" altLang="ja-JP" sz="1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Task1.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下の例にならって、友達と韓国語学習の難しいところ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易しいところ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について話したり、尋ね合ったりしてみましょう。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74169" y="833720"/>
            <a:ext cx="11669487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/>
              <a:t> 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 </a:t>
            </a:r>
          </a:p>
          <a:p>
            <a:pPr marL="0" indent="0">
              <a:buNone/>
            </a:pPr>
            <a:endParaRPr lang="en-US" altLang="ko-KR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27500" t="34068" r="30119" b="18079"/>
          <a:stretch/>
        </p:blipFill>
        <p:spPr>
          <a:xfrm>
            <a:off x="1204685" y="1296789"/>
            <a:ext cx="8345073" cy="529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今日のテーマは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ko-KR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한국어 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학습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韓国語学習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まず、次の質問に答えてみましょう。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457200" indent="-457200">
              <a:buAutoNum type="arabicPeriod"/>
            </a:pP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한국어를 공부할 때 나는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‘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이것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’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 가장 어렵다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</a:p>
          <a:p>
            <a:pPr marL="0" indent="0">
              <a:buNone/>
            </a:pP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韓国語を学ぶとき、私はこれが一番難しい。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①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단어 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②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문법 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③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발음</a:t>
            </a:r>
            <a:endParaRPr lang="en-US" altLang="ko-KR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457200" indent="-457200">
              <a:buAutoNum type="arabicPeriod"/>
            </a:pPr>
            <a:endParaRPr lang="en-US" altLang="ko-KR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2. 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한국어를 공부할 때 나는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‘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이것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＇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 가장 중요하다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韓国語を学ぶとき、私はこれが一番大事だと思う。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①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말하기 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②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듣기 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③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읽기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④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쓰기</a:t>
            </a:r>
            <a:endParaRPr lang="en-US" altLang="ko-KR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4169" y="237354"/>
            <a:ext cx="11887201" cy="957942"/>
          </a:xfrm>
        </p:spPr>
        <p:txBody>
          <a:bodyPr>
            <a:normAutofit/>
          </a:bodyPr>
          <a:lstStyle/>
          <a:p>
            <a:r>
              <a:rPr lang="en-US" altLang="ja-JP" sz="1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Task1.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Task1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の表現を使って、韓国語の「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말하기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듣기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읽기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쓰기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」学習に関する友達の意見を調べてみましょう。友達は何が一番難しいと思っているでしょうか。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74169" y="833720"/>
            <a:ext cx="11669487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/>
              <a:t> 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 </a:t>
            </a:r>
          </a:p>
          <a:p>
            <a:pPr marL="0" indent="0">
              <a:buNone/>
            </a:pPr>
            <a:endParaRPr lang="en-US" altLang="ko-KR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27738" t="47406" r="30238" b="31419"/>
          <a:stretch/>
        </p:blipFill>
        <p:spPr>
          <a:xfrm>
            <a:off x="420969" y="1791662"/>
            <a:ext cx="11175886" cy="316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6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217716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学習関連表現を用いて、韓国語学習について友達に話したり、尋ねたりできる。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学習関連表現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比較を表す表現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授業でよく使われる命令表現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について話しましょう。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命令形の作り方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不規則動詞・形容詞の活用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接続表現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「とても～・あまり～ない」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表す韓国語に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ついて説明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してみましょう。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教科書体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❶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学習」関連表現①</a:t>
            </a:r>
            <a:endParaRPr lang="ko-KR" altLang="en-US" sz="2800" dirty="0"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61252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2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2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856811" y="1318100"/>
            <a:ext cx="151164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③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발음</a:t>
            </a:r>
            <a:endParaRPr lang="ko-KR" altLang="en-US" sz="32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7" y="2004256"/>
            <a:ext cx="2588425" cy="14528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59" y="2136188"/>
            <a:ext cx="1727439" cy="127794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884" y="2071096"/>
            <a:ext cx="1302857" cy="138601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49" y="4217175"/>
            <a:ext cx="1468575" cy="152600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697" y="4217175"/>
            <a:ext cx="1640177" cy="142513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344" y="4217175"/>
            <a:ext cx="1184935" cy="118493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0211" y="4101240"/>
            <a:ext cx="1438379" cy="141680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783413" y="1336644"/>
            <a:ext cx="178584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①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단어</a:t>
            </a:r>
            <a:endParaRPr lang="ko-KR" altLang="en-US" sz="32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047697" y="1355284"/>
            <a:ext cx="151164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②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문법</a:t>
            </a:r>
            <a:endParaRPr lang="ko-KR" altLang="en-US" sz="32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8992196" y="1326066"/>
            <a:ext cx="301602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④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시험</a:t>
            </a:r>
            <a:r>
              <a:rPr lang="en-US" altLang="ko-KR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테스트</a:t>
            </a:r>
            <a:r>
              <a:rPr lang="en-US" altLang="ko-KR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ko-KR" altLang="en-US" sz="32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8919" y="5932336"/>
            <a:ext cx="308331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①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듣다</a:t>
            </a:r>
            <a:r>
              <a:rPr lang="ja-JP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→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듣</a:t>
            </a:r>
            <a:r>
              <a:rPr lang="ko-KR" altLang="en-US" sz="32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기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148631" y="5927423"/>
            <a:ext cx="343830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②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말하다</a:t>
            </a:r>
            <a:r>
              <a:rPr lang="ja-JP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→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말하</a:t>
            </a:r>
            <a:r>
              <a:rPr lang="ko-KR" altLang="en-US" sz="32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기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586939" y="5932336"/>
            <a:ext cx="273187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③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읽다</a:t>
            </a:r>
            <a:r>
              <a:rPr lang="ja-JP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→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읽</a:t>
            </a:r>
            <a:r>
              <a:rPr lang="ko-KR" altLang="en-US" sz="32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기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9287975" y="5932336"/>
            <a:ext cx="272024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④ 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쓰다</a:t>
            </a:r>
            <a:r>
              <a:rPr lang="ja-JP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→</a:t>
            </a:r>
            <a:r>
              <a:rPr lang="ko-KR" altLang="en-US" sz="32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쓰</a:t>
            </a:r>
            <a:r>
              <a:rPr lang="ko-KR" altLang="en-US" sz="32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기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pic>
        <p:nvPicPr>
          <p:cNvPr id="1026" name="Picture 2" descr="e0132084_2351124.jpg (470×343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98" y="2136188"/>
            <a:ext cx="1511459" cy="11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95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5" grpId="0" animBg="1"/>
      <p:bldP spid="19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「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学習」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関連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表現②</a:t>
            </a:r>
            <a:endParaRPr lang="ko-KR" altLang="en-US" sz="2800" dirty="0"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-138778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1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1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ja-JP" sz="1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8262897" y="4996724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5047298" y="2553160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16" y="2538303"/>
            <a:ext cx="2807803" cy="280780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750" y="3557685"/>
            <a:ext cx="1712259" cy="17122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588" y="279408"/>
            <a:ext cx="3421099" cy="197448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6" t="18024" r="19673" b="23153"/>
          <a:stretch/>
        </p:blipFill>
        <p:spPr>
          <a:xfrm>
            <a:off x="7319641" y="3312108"/>
            <a:ext cx="1719948" cy="1711173"/>
          </a:xfrm>
          <a:prstGeom prst="rect">
            <a:avLst/>
          </a:prstGeom>
        </p:spPr>
      </p:pic>
      <p:cxnSp>
        <p:nvCxnSpPr>
          <p:cNvPr id="18" name="直線矢印コネクタ 17"/>
          <p:cNvCxnSpPr/>
          <p:nvPr/>
        </p:nvCxnSpPr>
        <p:spPr>
          <a:xfrm flipV="1">
            <a:off x="958452" y="2538303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4489109" y="5269944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3648563" y="5736354"/>
            <a:ext cx="1759502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어렵다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8701" y="1902283"/>
            <a:ext cx="1759502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알다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2045091" y="5102370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1165340" y="5538475"/>
            <a:ext cx="1759502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모르다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654624" y="5543615"/>
            <a:ext cx="3277026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수업이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끝나다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0321602" y="523539"/>
            <a:ext cx="2108460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질문하다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8861612" y="833720"/>
            <a:ext cx="1371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8606118" y="1344706"/>
            <a:ext cx="16270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10321602" y="1152398"/>
            <a:ext cx="2108460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대답하다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96612" y="3019800"/>
            <a:ext cx="1759502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쉽다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pic>
        <p:nvPicPr>
          <p:cNvPr id="1026" name="Picture 2" descr="f0060760_17171986.jpg (832×581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04" y="1300034"/>
            <a:ext cx="1771018" cy="123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3648562" y="6371749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어려워요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670575" y="3654711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쉬</a:t>
            </a:r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워요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165340" y="6207406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몰라요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6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5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717743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「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授業でよく使われる命令表現」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400" b="1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　　語幹</a:t>
            </a:r>
            <a:r>
              <a:rPr lang="en-US" altLang="ja-JP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+‐(</a:t>
            </a:r>
            <a:r>
              <a:rPr lang="ko-KR" altLang="en-US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으</a:t>
            </a:r>
            <a:r>
              <a:rPr lang="en-US" altLang="ko-KR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r>
              <a:rPr lang="ko-KR" altLang="en-US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시</a:t>
            </a:r>
            <a:r>
              <a:rPr lang="en-US" altLang="ja-JP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ja-JP" altLang="en-US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主体敬語の語尾</a:t>
            </a:r>
            <a:r>
              <a:rPr lang="en-US" altLang="ja-JP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r>
              <a:rPr lang="en-US" altLang="ko-KR" sz="16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-</a:t>
            </a:r>
            <a:r>
              <a:rPr lang="en-US" altLang="ko-KR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+</a:t>
            </a:r>
            <a:r>
              <a:rPr lang="ko-KR" altLang="en-US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어요</a:t>
            </a:r>
            <a:r>
              <a:rPr lang="en-US" altLang="ja-JP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ja-JP" altLang="en-US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命令を表す語尾</a:t>
            </a:r>
            <a:r>
              <a:rPr lang="en-US" altLang="ja-JP" sz="1600" dirty="0" smtClean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r>
              <a:rPr lang="en-US" altLang="ko-KR" sz="1600" dirty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-US" altLang="ko-KR" sz="2400" b="1" dirty="0" smtClean="0">
                <a:solidFill>
                  <a:srgbClr val="7030A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=</a:t>
            </a:r>
            <a:r>
              <a:rPr lang="en-US" altLang="ko-KR" sz="2400" b="1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-(</a:t>
            </a:r>
            <a:r>
              <a:rPr lang="ko-KR" altLang="en-US" sz="2400" b="1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으</a:t>
            </a:r>
            <a:r>
              <a:rPr lang="en-US" altLang="ko-KR" sz="2400" b="1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r>
              <a:rPr lang="ko-KR" altLang="en-US" sz="2400" b="1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세요</a:t>
            </a:r>
            <a:endParaRPr lang="en-US" altLang="ja-JP" sz="2400" b="1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054" y="1928363"/>
            <a:ext cx="1005691" cy="10056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761" y="1813750"/>
            <a:ext cx="764850" cy="90156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627" y="1458963"/>
            <a:ext cx="1120002" cy="119171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971" y="4792871"/>
            <a:ext cx="1233807" cy="132311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374" y="4247938"/>
            <a:ext cx="966080" cy="1019609"/>
          </a:xfrm>
          <a:prstGeom prst="rect">
            <a:avLst/>
          </a:prstGeom>
        </p:spPr>
      </p:pic>
      <p:pic>
        <p:nvPicPr>
          <p:cNvPr id="1026" name="Picture 2" descr="chair_boy.png (267×40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240" y="2885288"/>
            <a:ext cx="788012" cy="118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ather_nigaoe.png (400×354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64" y="2197649"/>
            <a:ext cx="1123521" cy="99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quiz_man_maru.png (257×33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138" y="4188273"/>
            <a:ext cx="894886" cy="114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293907" y="3262305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주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584935" y="3273222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앉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9613527" y="2952546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듣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598255" y="3792072"/>
            <a:ext cx="202818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앉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으세요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251054" y="3070885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읽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286870" y="3603884"/>
            <a:ext cx="2070091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읽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으세요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356962" y="2857632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보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356962" y="3395115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보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93906" y="3753028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주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9613527" y="3511089"/>
            <a:ext cx="2034179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rgbClr val="00B0F0"/>
                </a:solidFill>
                <a:latin typeface="+mn-ea"/>
              </a:rPr>
              <a:t>들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으세요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259313" y="5117463"/>
            <a:ext cx="2066239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이야기하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259313" y="5606046"/>
            <a:ext cx="2729036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이야기하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501155" y="5357876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쓰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6501154" y="5852878"/>
            <a:ext cx="156226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쓰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9041138" y="5539684"/>
            <a:ext cx="1799857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대답하</a:t>
            </a:r>
            <a:r>
              <a:rPr lang="ko-KR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다</a:t>
            </a:r>
            <a:endParaRPr lang="ko-KR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9054458" y="6043885"/>
            <a:ext cx="2593248" cy="4046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대답하</a:t>
            </a:r>
            <a:r>
              <a:rPr lang="ko-KR" altLang="en-US" sz="2800" dirty="0" smtClean="0">
                <a:solidFill>
                  <a:srgbClr val="FF0000"/>
                </a:solidFill>
                <a:latin typeface="+mn-ea"/>
              </a:rPr>
              <a:t>세요</a:t>
            </a:r>
            <a:r>
              <a:rPr lang="en-US" altLang="ko-KR" sz="28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109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❹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「比較を表す表現」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43437" y="4033920"/>
            <a:ext cx="2456927" cy="9121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～と同じだ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(N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하고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같다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373" y="1905075"/>
            <a:ext cx="2638425" cy="173355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04" y="1705293"/>
            <a:ext cx="2087794" cy="217130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3" y="1581225"/>
            <a:ext cx="2219325" cy="205740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4832677" y="4033920"/>
            <a:ext cx="2812081" cy="8383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～と似てる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(N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하고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비슷하다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524366" y="4031117"/>
            <a:ext cx="2812081" cy="843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～と異なる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(N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하고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다르다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924081" y="5151713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달라요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05535" y="5151713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비슷해요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103149" y="5151713"/>
            <a:ext cx="2012649" cy="5378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같아요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187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9227" y="1085396"/>
            <a:ext cx="11484429" cy="541700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3"/>
          <p:cNvSpPr txBox="1">
            <a:spLocks/>
          </p:cNvSpPr>
          <p:nvPr/>
        </p:nvSpPr>
        <p:spPr>
          <a:xfrm>
            <a:off x="0" y="106680"/>
            <a:ext cx="13712316" cy="833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 smtClean="0">
                <a:latin typeface="NanumMyeongjo" panose="02020603020101020101" pitchFamily="18" charset="-127"/>
                <a:ea typeface="HG教科書体" panose="02020609000000000000" pitchFamily="17" charset="-128"/>
              </a:rPr>
              <a:t>　</a:t>
            </a:r>
            <a:r>
              <a:rPr lang="ja-JP" altLang="en-US" sz="2000" b="1" dirty="0" smtClean="0">
                <a:latin typeface="NanumMyeongjo" panose="02020603020101020101" pitchFamily="18" charset="-127"/>
                <a:ea typeface="HG教科書体" panose="02020609000000000000" pitchFamily="17" charset="-128"/>
              </a:rPr>
              <a:t>❺</a:t>
            </a:r>
            <a:r>
              <a:rPr lang="ja-JP" altLang="en-US" sz="2800" b="1" dirty="0" smtClean="0">
                <a:latin typeface="NanumMyeongjo" panose="02020603020101020101" pitchFamily="18" charset="-127"/>
                <a:ea typeface="HG教科書体" panose="02020609000000000000" pitchFamily="17" charset="-128"/>
              </a:rPr>
              <a:t>「</a:t>
            </a:r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ㅂ</a:t>
            </a:r>
            <a:r>
              <a:rPr lang="ja-JP" altLang="en-US" sz="2800" b="1" dirty="0" smtClean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不規則動詞・形容詞」</a:t>
            </a:r>
            <a:endParaRPr lang="ko-KR" altLang="en-US" sz="28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59227" y="1230536"/>
            <a:ext cx="3613994" cy="466226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①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고마워요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ありがとう</a:t>
            </a:r>
            <a:r>
              <a:rPr lang="ja-JP" altLang="en-US" sz="20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ございます。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②</a:t>
            </a:r>
            <a:r>
              <a:rPr lang="ja-JP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만나서 반가워요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お会いできて嬉しいです。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③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시험이 어려웠어요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試験が難しかったです。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④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어제는 더웠어요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昨日は暑かったです。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294444" y="1230535"/>
            <a:ext cx="3613994" cy="46622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①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고맙다</a:t>
            </a:r>
            <a:endParaRPr lang="en-US" altLang="ko-KR" sz="2600" dirty="0" smtClean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ありがたい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②</a:t>
            </a:r>
            <a:r>
              <a:rPr lang="ja-JP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반갑다</a:t>
            </a:r>
            <a:endParaRPr lang="en-US" altLang="ko-KR" sz="2600" dirty="0" smtClean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嬉しい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③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어렵다</a:t>
            </a:r>
            <a:endParaRPr lang="en-US" altLang="ko-KR" sz="2600" dirty="0" smtClean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難しい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④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덥다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熱い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257797" y="1216021"/>
            <a:ext cx="3613994" cy="46622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①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고마</a:t>
            </a:r>
            <a:r>
              <a:rPr lang="ko-KR" altLang="en-US" sz="26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우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26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endParaRPr lang="en-US" altLang="ko-KR" sz="2600" dirty="0" smtClean="0">
              <a:solidFill>
                <a:srgbClr val="0070C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ありがとう</a:t>
            </a:r>
            <a:r>
              <a:rPr lang="ja-JP" altLang="en-US" sz="20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ございます。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②</a:t>
            </a:r>
            <a:r>
              <a:rPr lang="ja-JP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반가</a:t>
            </a:r>
            <a:r>
              <a:rPr lang="ko-KR" altLang="en-US" sz="26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우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26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endParaRPr lang="en-US" altLang="ko-KR" sz="2600" dirty="0" smtClean="0">
              <a:solidFill>
                <a:srgbClr val="0070C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嬉しいです。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③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어려</a:t>
            </a:r>
            <a:r>
              <a:rPr lang="ko-KR" altLang="en-US" sz="26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우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26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었어요</a:t>
            </a:r>
            <a:endParaRPr lang="en-US" altLang="ko-KR" sz="2600" dirty="0" smtClean="0">
              <a:solidFill>
                <a:srgbClr val="0070C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難しかったです。</a:t>
            </a:r>
            <a:endParaRPr lang="en-US" altLang="ko-KR" sz="2000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④ </a:t>
            </a:r>
            <a:r>
              <a:rPr lang="ko-KR" altLang="en-US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더</a:t>
            </a:r>
            <a:r>
              <a:rPr lang="ko-KR" altLang="en-US" sz="26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우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26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었어요</a:t>
            </a:r>
            <a:r>
              <a:rPr lang="en-US" altLang="ko-KR" sz="26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暑かったです。</a:t>
            </a:r>
            <a:endParaRPr lang="ko-KR" altLang="en-US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9" name="左矢印 8"/>
          <p:cNvSpPr/>
          <p:nvPr/>
        </p:nvSpPr>
        <p:spPr>
          <a:xfrm rot="10800000">
            <a:off x="7764363" y="2484866"/>
            <a:ext cx="465298" cy="17696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latin typeface="NanumMyeongjo" panose="02020603020101020101" pitchFamily="18" charset="-127"/>
            </a:endParaRPr>
          </a:p>
        </p:txBody>
      </p:sp>
      <p:sp>
        <p:nvSpPr>
          <p:cNvPr id="10" name="左矢印 9"/>
          <p:cNvSpPr/>
          <p:nvPr/>
        </p:nvSpPr>
        <p:spPr>
          <a:xfrm rot="10800000">
            <a:off x="3829146" y="2484866"/>
            <a:ext cx="465298" cy="17696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latin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80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46638" y="271848"/>
            <a:ext cx="6870357" cy="126862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>
              <a:lnSpc>
                <a:spcPct val="150000"/>
              </a:lnSpc>
            </a:pPr>
            <a:r>
              <a:rPr kumimoji="1" lang="en-US" altLang="ko-KR" sz="2800" dirty="0" smtClean="0"/>
              <a:t> A</a:t>
            </a:r>
            <a:r>
              <a:rPr kumimoji="1" lang="en-US" altLang="ko-KR" sz="2800" dirty="0"/>
              <a:t>: </a:t>
            </a:r>
            <a:r>
              <a:rPr kumimoji="1" lang="ko-KR" altLang="en-US" sz="2800" dirty="0"/>
              <a:t>김치 매워요</a:t>
            </a:r>
            <a:r>
              <a:rPr kumimoji="1" lang="en-US" altLang="ko-KR" sz="2800" dirty="0" smtClean="0"/>
              <a:t>?           B</a:t>
            </a:r>
            <a:r>
              <a:rPr kumimoji="1" lang="en-US" altLang="ko-KR" sz="2800" dirty="0"/>
              <a:t>: </a:t>
            </a:r>
            <a:r>
              <a:rPr kumimoji="1" lang="ko-KR" altLang="en-US" sz="2800" dirty="0"/>
              <a:t>네</a:t>
            </a:r>
            <a:r>
              <a:rPr kumimoji="1" lang="en-US" altLang="ko-KR" sz="2800" dirty="0"/>
              <a:t>, </a:t>
            </a:r>
            <a:r>
              <a:rPr kumimoji="1" lang="ko-KR" altLang="en-US" sz="2800" dirty="0"/>
              <a:t>매워요</a:t>
            </a:r>
            <a:r>
              <a:rPr kumimoji="1" lang="en-US" altLang="ko-KR" sz="2800" dirty="0"/>
              <a:t>. </a:t>
            </a:r>
            <a:r>
              <a:rPr kumimoji="1" lang="en-US" altLang="ko-KR" sz="2800" dirty="0" smtClean="0"/>
              <a:t/>
            </a:r>
            <a:br>
              <a:rPr kumimoji="1" lang="en-US" altLang="ko-KR" sz="2800" dirty="0" smtClean="0"/>
            </a:br>
            <a:r>
              <a:rPr kumimoji="1" lang="en-US" altLang="ko-KR" sz="2800" dirty="0" smtClean="0"/>
              <a:t>                                B</a:t>
            </a:r>
            <a:r>
              <a:rPr kumimoji="1" lang="en-US" altLang="ko-KR" sz="2800" dirty="0"/>
              <a:t>: </a:t>
            </a:r>
            <a:r>
              <a:rPr kumimoji="1" lang="ko-KR" altLang="en-US" sz="2800" dirty="0" smtClean="0">
                <a:solidFill>
                  <a:schemeClr val="accent4"/>
                </a:solidFill>
              </a:rPr>
              <a:t>아니요</a:t>
            </a:r>
            <a:r>
              <a:rPr kumimoji="1" lang="en-US" altLang="ko-KR" sz="2800" dirty="0" smtClean="0">
                <a:solidFill>
                  <a:schemeClr val="accent4"/>
                </a:solidFill>
              </a:rPr>
              <a:t>, </a:t>
            </a:r>
            <a:r>
              <a:rPr kumimoji="1" lang="ko-KR" altLang="en-US" sz="2800" dirty="0" smtClean="0">
                <a:solidFill>
                  <a:schemeClr val="accent4"/>
                </a:solidFill>
              </a:rPr>
              <a:t>안</a:t>
            </a:r>
            <a:r>
              <a:rPr kumimoji="1" lang="en-US" altLang="ko-KR" sz="2800" dirty="0" smtClean="0">
                <a:solidFill>
                  <a:schemeClr val="accent4"/>
                </a:solidFill>
              </a:rPr>
              <a:t> </a:t>
            </a:r>
            <a:r>
              <a:rPr kumimoji="1" lang="ko-KR" altLang="en-US" sz="2800" dirty="0"/>
              <a:t>매워요</a:t>
            </a:r>
            <a:r>
              <a:rPr kumimoji="1" lang="en-US" altLang="ko-KR" sz="2800" dirty="0"/>
              <a:t>.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131805" y="782595"/>
            <a:ext cx="12192000" cy="5791200"/>
          </a:xfrm>
        </p:spPr>
        <p:txBody>
          <a:bodyPr/>
          <a:lstStyle/>
          <a:p>
            <a:endParaRPr kumimoji="1" lang="en-US" altLang="ko-KR" dirty="0" smtClean="0"/>
          </a:p>
          <a:p>
            <a:endParaRPr kumimoji="1" lang="en-US" altLang="ko-KR" dirty="0"/>
          </a:p>
          <a:p>
            <a:endParaRPr kumimoji="1" lang="en-US" altLang="ko-KR" dirty="0" smtClean="0"/>
          </a:p>
          <a:p>
            <a:endParaRPr kumimoji="1" lang="en-US" altLang="ko-KR" dirty="0"/>
          </a:p>
          <a:p>
            <a:endParaRPr kumimoji="1" lang="en-US" altLang="ko-KR" dirty="0" smtClean="0"/>
          </a:p>
          <a:p>
            <a:endParaRPr kumimoji="1" lang="en-US" altLang="ko-KR" dirty="0"/>
          </a:p>
          <a:p>
            <a:endParaRPr kumimoji="1" lang="en-US" altLang="ko-KR" dirty="0" smtClean="0"/>
          </a:p>
          <a:p>
            <a:endParaRPr kumimoji="1" lang="en-US" altLang="ko-KR" dirty="0"/>
          </a:p>
          <a:p>
            <a:endParaRPr kumimoji="1" lang="en-US" altLang="ko-KR" dirty="0" smtClean="0"/>
          </a:p>
          <a:p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416870"/>
              </p:ext>
            </p:extLst>
          </p:nvPr>
        </p:nvGraphicFramePr>
        <p:xfrm>
          <a:off x="447589" y="2023875"/>
          <a:ext cx="11033212" cy="330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856"/>
                <a:gridCol w="2877750"/>
                <a:gridCol w="2758303"/>
                <a:gridCol w="2758303"/>
              </a:tblGrid>
              <a:tr h="551440"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現在</a:t>
                      </a:r>
                      <a:r>
                        <a:rPr kumimoji="1" lang="en-US" altLang="ja-JP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(-</a:t>
                      </a:r>
                      <a:r>
                        <a:rPr kumimoji="1" lang="ko-KR" altLang="en-US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어요</a:t>
                      </a:r>
                      <a:r>
                        <a:rPr kumimoji="1" lang="en-US" altLang="ja-JP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)</a:t>
                      </a:r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過去</a:t>
                      </a:r>
                      <a:r>
                        <a:rPr kumimoji="1" lang="en-US" altLang="ja-JP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(-</a:t>
                      </a:r>
                      <a:r>
                        <a:rPr kumimoji="1" lang="ko-KR" altLang="en-US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었어요</a:t>
                      </a:r>
                      <a:r>
                        <a:rPr kumimoji="1" lang="en-US" altLang="ko-KR" sz="2000" dirty="0" smtClean="0"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)</a:t>
                      </a:r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未来</a:t>
                      </a:r>
                      <a:r>
                        <a:rPr kumimoji="1" lang="en-US" altLang="ja-JP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(</a:t>
                      </a:r>
                      <a:r>
                        <a:rPr kumimoji="1" lang="ja-JP" altLang="en-US" sz="1800" dirty="0" smtClean="0">
                          <a:solidFill>
                            <a:srgbClr val="7030A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推測：～でしょう</a:t>
                      </a:r>
                      <a:r>
                        <a:rPr kumimoji="1" lang="en-US" altLang="ja-JP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)</a:t>
                      </a:r>
                      <a:endParaRPr kumimoji="1" lang="ja-JP" altLang="en-US" sz="20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</a:tr>
              <a:tr h="5514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solidFill>
                            <a:srgbClr val="7030A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例</a:t>
                      </a:r>
                      <a:r>
                        <a:rPr kumimoji="1" lang="en-US" altLang="ja-JP" sz="2000" dirty="0" smtClean="0">
                          <a:solidFill>
                            <a:srgbClr val="7030A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) </a:t>
                      </a:r>
                      <a:r>
                        <a:rPr kumimoji="1" lang="ko-KR" altLang="en-US" sz="2400" b="1" dirty="0" smtClean="0">
                          <a:solidFill>
                            <a:srgbClr val="7030A0"/>
                          </a:solidFill>
                          <a:latin typeface="UD デジタル 教科書体 NK-R" panose="02020400000000000000" pitchFamily="18" charset="-128"/>
                          <a:ea typeface="나눔명조" panose="02020603020101020101" pitchFamily="18" charset="-127"/>
                        </a:rPr>
                        <a:t>맵다</a:t>
                      </a:r>
                      <a:r>
                        <a:rPr kumimoji="1" lang="ja-JP" altLang="en-US" sz="2000" dirty="0" smtClean="0">
                          <a:solidFill>
                            <a:srgbClr val="7030A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　辛い</a:t>
                      </a:r>
                      <a:endParaRPr kumimoji="1" lang="ja-JP" altLang="en-US" sz="2000" dirty="0">
                        <a:solidFill>
                          <a:srgbClr val="7030A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solidFill>
                            <a:srgbClr val="7030A0"/>
                          </a:solidFill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매워요</a:t>
                      </a:r>
                      <a:endParaRPr kumimoji="1" lang="ja-JP" altLang="en-US" sz="2400" dirty="0">
                        <a:solidFill>
                          <a:srgbClr val="7030A0"/>
                        </a:solidFill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solidFill>
                            <a:srgbClr val="7030A0"/>
                          </a:solidFill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매웠어요</a:t>
                      </a:r>
                      <a:endParaRPr kumimoji="1" lang="ja-JP" altLang="en-US" sz="2400" dirty="0">
                        <a:solidFill>
                          <a:srgbClr val="7030A0"/>
                        </a:solidFill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solidFill>
                            <a:srgbClr val="7030A0"/>
                          </a:solidFill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매울 거예요</a:t>
                      </a:r>
                      <a:endParaRPr kumimoji="1" lang="ja-JP" altLang="en-US" sz="2400" dirty="0">
                        <a:solidFill>
                          <a:srgbClr val="7030A0"/>
                        </a:solidFill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</a:tr>
              <a:tr h="5514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① </a:t>
                      </a:r>
                      <a:r>
                        <a:rPr kumimoji="1" lang="ko-KR" altLang="en-US" sz="2400" b="1" dirty="0" smtClean="0">
                          <a:latin typeface="UD デジタル 教科書体 NK-R" panose="02020400000000000000" pitchFamily="18" charset="-128"/>
                          <a:ea typeface="나눔명조" panose="02020603020101020101" pitchFamily="18" charset="-127"/>
                        </a:rPr>
                        <a:t>가깝다</a:t>
                      </a:r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　近い</a:t>
                      </a:r>
                      <a:endParaRPr kumimoji="1" lang="ja-JP" altLang="en-US" sz="20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가까워요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가까웠어요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가까울 거예요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</a:tr>
              <a:tr h="5514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② </a:t>
                      </a:r>
                      <a:r>
                        <a:rPr kumimoji="1" lang="ko-KR" altLang="en-US" sz="2400" b="1" dirty="0" smtClean="0">
                          <a:latin typeface="UD デジタル 教科書体 NK-R" panose="02020400000000000000" pitchFamily="18" charset="-128"/>
                          <a:ea typeface="나눔명조" panose="02020603020101020101" pitchFamily="18" charset="-127"/>
                        </a:rPr>
                        <a:t>어렵다</a:t>
                      </a:r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　難しい</a:t>
                      </a:r>
                      <a:endParaRPr kumimoji="1" lang="ja-JP" altLang="en-US" sz="20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어려워요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어려웠어요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어려울 거예요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</a:tr>
              <a:tr h="5514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③ </a:t>
                      </a:r>
                      <a:r>
                        <a:rPr kumimoji="1" lang="ko-KR" altLang="en-US" sz="2400" b="1" dirty="0" smtClean="0">
                          <a:latin typeface="UD デジタル 教科書体 NK-R" panose="02020400000000000000" pitchFamily="18" charset="-128"/>
                          <a:ea typeface="나눔명조" panose="02020603020101020101" pitchFamily="18" charset="-127"/>
                        </a:rPr>
                        <a:t>쉽다</a:t>
                      </a:r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　易しい</a:t>
                      </a:r>
                      <a:endParaRPr kumimoji="1" lang="ja-JP" altLang="en-US" sz="20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쉬워요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쉬웠어요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쉬울 거예요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</a:tr>
              <a:tr h="5514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④ </a:t>
                      </a:r>
                      <a:r>
                        <a:rPr kumimoji="1" lang="ko-KR" altLang="en-US" sz="2400" b="1" dirty="0" smtClean="0">
                          <a:latin typeface="UD デジタル 教科書体 NK-R" panose="02020400000000000000" pitchFamily="18" charset="-128"/>
                          <a:ea typeface="나눔명조" panose="02020603020101020101" pitchFamily="18" charset="-127"/>
                        </a:rPr>
                        <a:t>춥다</a:t>
                      </a:r>
                      <a:r>
                        <a:rPr kumimoji="1" lang="ja-JP" altLang="en-US" sz="2000" dirty="0" smtClean="0"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　寒い</a:t>
                      </a:r>
                      <a:endParaRPr kumimoji="1" lang="ja-JP" altLang="en-US" sz="2000" dirty="0"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추워요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추웠어요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-KR" altLang="en-US" sz="2400" dirty="0" smtClean="0">
                          <a:latin typeface="나눔명조" panose="02020603020101020101" pitchFamily="18" charset="-127"/>
                          <a:ea typeface="나눔명조" panose="02020603020101020101" pitchFamily="18" charset="-127"/>
                        </a:rPr>
                        <a:t>추울 거예요</a:t>
                      </a:r>
                      <a:endParaRPr kumimoji="1" lang="ja-JP" altLang="en-US" sz="2400" dirty="0">
                        <a:latin typeface="나눔명조" panose="02020603020101020101" pitchFamily="18" charset="-127"/>
                        <a:ea typeface="Batang" panose="02030600000101010101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Picture 2" descr="woman3_karai.png (399×504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02" y="271848"/>
            <a:ext cx="963360" cy="121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00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solidFill>
                  <a:schemeClr val="accent4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　？　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여러분은 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어때요</a:t>
            </a:r>
            <a:r>
              <a:rPr lang="en-US" altLang="ko-KR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어땠어요</a:t>
            </a:r>
            <a:r>
              <a:rPr lang="en-US" altLang="ko-KR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?]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皆さんはどうですか［どうでしたか］</a:t>
            </a:r>
            <a:r>
              <a:rPr lang="ja-JP" altLang="en-US" sz="2000" dirty="0" smtClean="0">
                <a:latin typeface="HGP明朝L" panose="02020400000000000000" pitchFamily="18" charset="-128"/>
                <a:ea typeface="HGP明朝L" panose="02020400000000000000" pitchFamily="18" charset="-128"/>
              </a:rPr>
              <a:t>。</a:t>
            </a:r>
            <a:endParaRPr lang="ko-KR" altLang="en-US" sz="2800" dirty="0">
              <a:latin typeface="HGP明朝L" panose="02020400000000000000" pitchFamily="18" charset="-128"/>
              <a:ea typeface="+mn-ea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78970" y="833720"/>
            <a:ext cx="10874829" cy="5916704"/>
          </a:xfrm>
        </p:spPr>
        <p:txBody>
          <a:bodyPr>
            <a:normAutofit/>
          </a:bodyPr>
          <a:lstStyle/>
          <a:p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① </a:t>
            </a:r>
            <a:r>
              <a:rPr lang="ko-KR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집이 역에서 가까워요</a:t>
            </a:r>
            <a:r>
              <a:rPr lang="en-US" altLang="ko-KR" dirty="0" smtClean="0">
                <a:latin typeface="Batang" panose="02030600000101010101" pitchFamily="18" charset="-127"/>
                <a:ea typeface="Batang" panose="0203060000010101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18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18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が駅から近いですか。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1800" dirty="0" smtClean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② </a:t>
            </a:r>
            <a:r>
              <a:rPr lang="ko-KR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한국어 발음이 어려워요</a:t>
            </a:r>
            <a:r>
              <a:rPr lang="en-US" altLang="ko-KR" dirty="0" smtClean="0">
                <a:latin typeface="Batang" panose="02030600000101010101" pitchFamily="18" charset="-127"/>
                <a:ea typeface="Batang" panose="0203060000010101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の発音が難しいですか。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③ </a:t>
            </a:r>
            <a:r>
              <a:rPr lang="ko-KR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시험이 쉬웠어요</a:t>
            </a:r>
            <a:r>
              <a:rPr lang="en-US" altLang="ko-KR" dirty="0" smtClean="0">
                <a:latin typeface="Batang" panose="02030600000101010101" pitchFamily="18" charset="-127"/>
                <a:ea typeface="Batang" panose="0203060000010101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試験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が易しかったですか。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④ </a:t>
            </a:r>
            <a:r>
              <a:rPr lang="ko-KR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어제 추웠어요</a:t>
            </a:r>
            <a:r>
              <a:rPr lang="en-US" altLang="ko-KR" dirty="0" smtClean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ko-KR" alt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더웠어요</a:t>
            </a:r>
            <a:r>
              <a:rPr lang="en-US" altLang="ko-KR" dirty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en-US" altLang="ko-KR" dirty="0" smtClean="0">
                <a:latin typeface="Batang" panose="02030600000101010101" pitchFamily="18" charset="-127"/>
                <a:ea typeface="Batang" panose="02030600000101010101" pitchFamily="18" charset="-127"/>
              </a:rPr>
              <a:t>?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昨日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寒かったですか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暑かったですか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en-US" sz="20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789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685</Words>
  <Application>Microsoft Office PowerPoint</Application>
  <PresentationFormat>ワイド画面</PresentationFormat>
  <Paragraphs>276</Paragraphs>
  <Slides>21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6" baseType="lpstr">
      <vt:lpstr>Batang</vt:lpstr>
      <vt:lpstr>HGP教科書体</vt:lpstr>
      <vt:lpstr>HGP明朝L</vt:lpstr>
      <vt:lpstr>HG教科書体</vt:lpstr>
      <vt:lpstr>HG正楷書体-PRO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나눔명조</vt:lpstr>
      <vt:lpstr>Arial</vt:lpstr>
      <vt:lpstr>Office テーマ</vt:lpstr>
      <vt:lpstr>第13講　한국어 학습韓国語学習</vt:lpstr>
      <vt:lpstr>PowerPoint プレゼンテーション</vt:lpstr>
      <vt:lpstr>　❶　「韓国語学習」関連表現①</vt:lpstr>
      <vt:lpstr>  ❷　「韓国語学習」関連表現②</vt:lpstr>
      <vt:lpstr>　❸　「授業でよく使われる命令表現」</vt:lpstr>
      <vt:lpstr>　❹「比較を表す表現」</vt:lpstr>
      <vt:lpstr>PowerPoint プレゼンテーション</vt:lpstr>
      <vt:lpstr> A: 김치 매워요?           B: 네, 매워요.                                  B: 아니요, 안 매워요.</vt:lpstr>
      <vt:lpstr>　？　여러분은 어때요[어땠어요?] 皆さんはどうですか［どうでしたか］。</vt:lpstr>
      <vt:lpstr>❻－①「(별로) 안 +動詞・形容詞(現在)」（あまり）～ではない</vt:lpstr>
      <vt:lpstr>❻－②　「(별로)안 +動詞・形容詞(過去)」（あまり）～ではなかった</vt:lpstr>
      <vt:lpstr>PowerPoint プレゼンテーション</vt:lpstr>
      <vt:lpstr>　❼　그리고 そして</vt:lpstr>
      <vt:lpstr>　❼　하지만 でも</vt:lpstr>
      <vt:lpstr>❼　그런데[근데]  ところで</vt:lpstr>
      <vt:lpstr>❼　그래서  それで</vt:lpstr>
      <vt:lpstr>二人が「韓国語学習」について話しています。よく聞いて質問に答えなさい。</vt:lpstr>
      <vt:lpstr>会話の状況と意味を意識し、学習した語彙と文法を確認しながらテキストを読みましょう。</vt:lpstr>
      <vt:lpstr>Task1. 下の例にならって、友達と韓国語学習の難しいところ(易しいところ)について話したり、尋ね合ったりしてみましょう。</vt:lpstr>
      <vt:lpstr>Task1. Task1の表現を使って、韓国語の「말하기, 듣기, 읽기, 쓰기」学習に関する友達の意見を調べてみましょう。友達は何が一番難しいと思っているでしょうか。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701</cp:revision>
  <dcterms:created xsi:type="dcterms:W3CDTF">2017-03-13T05:07:43Z</dcterms:created>
  <dcterms:modified xsi:type="dcterms:W3CDTF">2018-12-23T05:33:46Z</dcterms:modified>
</cp:coreProperties>
</file>