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80" r:id="rId4"/>
    <p:sldId id="311" r:id="rId5"/>
    <p:sldId id="300" r:id="rId6"/>
    <p:sldId id="303" r:id="rId7"/>
    <p:sldId id="313" r:id="rId8"/>
    <p:sldId id="314" r:id="rId9"/>
    <p:sldId id="315" r:id="rId10"/>
    <p:sldId id="316" r:id="rId11"/>
    <p:sldId id="287" r:id="rId12"/>
    <p:sldId id="318" r:id="rId13"/>
    <p:sldId id="319" r:id="rId14"/>
    <p:sldId id="328" r:id="rId15"/>
    <p:sldId id="320" r:id="rId16"/>
    <p:sldId id="321" r:id="rId17"/>
    <p:sldId id="322" r:id="rId18"/>
    <p:sldId id="323" r:id="rId19"/>
    <p:sldId id="329" r:id="rId20"/>
    <p:sldId id="295" r:id="rId21"/>
    <p:sldId id="326" r:id="rId22"/>
    <p:sldId id="268" r:id="rId23"/>
    <p:sldId id="330" r:id="rId24"/>
    <p:sldId id="269" r:id="rId2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82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Changgoo" userId="189801396_tp_dropbox" providerId="OAuth2" clId="{4CAD19F2-3B07-3C47-AF17-91FD777CE896}"/>
    <pc:docChg chg="modSld">
      <pc:chgData name="Kim Changgoo" userId="189801396_tp_dropbox" providerId="OAuth2" clId="{4CAD19F2-3B07-3C47-AF17-91FD777CE896}" dt="2018-12-07T00:26:24.885" v="10" actId="20577"/>
      <pc:docMkLst>
        <pc:docMk/>
      </pc:docMkLst>
      <pc:sldChg chg="modSp">
        <pc:chgData name="Kim Changgoo" userId="189801396_tp_dropbox" providerId="OAuth2" clId="{4CAD19F2-3B07-3C47-AF17-91FD777CE896}" dt="2018-12-07T00:26:24.885" v="10" actId="20577"/>
        <pc:sldMkLst>
          <pc:docMk/>
          <pc:sldMk cId="3359579496" sldId="268"/>
        </pc:sldMkLst>
        <pc:spChg chg="mod">
          <ac:chgData name="Kim Changgoo" userId="189801396_tp_dropbox" providerId="OAuth2" clId="{4CAD19F2-3B07-3C47-AF17-91FD777CE896}" dt="2018-12-07T00:26:24.885" v="10" actId="20577"/>
          <ac:spMkLst>
            <pc:docMk/>
            <pc:sldMk cId="3359579496" sldId="268"/>
            <ac:spMk id="2" creationId="{00000000-0000-0000-0000-000000000000}"/>
          </ac:spMkLst>
        </pc:spChg>
      </pc:sldChg>
      <pc:sldChg chg="modSp">
        <pc:chgData name="Kim Changgoo" userId="189801396_tp_dropbox" providerId="OAuth2" clId="{4CAD19F2-3B07-3C47-AF17-91FD777CE896}" dt="2018-11-30T01:31:29.209" v="3" actId="20577"/>
        <pc:sldMkLst>
          <pc:docMk/>
          <pc:sldMk cId="1577648845" sldId="326"/>
        </pc:sldMkLst>
        <pc:spChg chg="mod">
          <ac:chgData name="Kim Changgoo" userId="189801396_tp_dropbox" providerId="OAuth2" clId="{4CAD19F2-3B07-3C47-AF17-91FD777CE896}" dt="2018-11-30T01:31:29.209" v="3" actId="20577"/>
          <ac:spMkLst>
            <pc:docMk/>
            <pc:sldMk cId="1577648845" sldId="326"/>
            <ac:spMk id="2" creationId="{00000000-0000-0000-0000-0000000000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ChangGooKim\Dropbox\&#32207;&#21512;&#38867;&#22269;&#35486;&#25945;&#26448;&#38283;&#30330;\&#25945;&#26448;&#38306;&#36899;graph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  <c:perspective val="6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explosion val="3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 w="0" h="0"/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/>
            </c:spPr>
          </c:dPt>
          <c:dLbls>
            <c:dLbl>
              <c:idx val="1"/>
              <c:layout>
                <c:manualLayout>
                  <c:x val="-0.10011111111111111"/>
                  <c:y val="-0.1094757946923301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Sheet2!$D$62:$D$68</c:f>
              <c:strCache>
                <c:ptCount val="7"/>
                <c:pt idx="0">
                  <c:v>잠</c:v>
                </c:pt>
                <c:pt idx="1">
                  <c:v>세수/화장</c:v>
                </c:pt>
                <c:pt idx="2">
                  <c:v>게임 등</c:v>
                </c:pt>
                <c:pt idx="3">
                  <c:v>공부</c:v>
                </c:pt>
                <c:pt idx="4">
                  <c:v>아르바이트</c:v>
                </c:pt>
                <c:pt idx="5">
                  <c:v>식사</c:v>
                </c:pt>
                <c:pt idx="6">
                  <c:v>이동</c:v>
                </c:pt>
              </c:strCache>
            </c:strRef>
          </c:cat>
          <c:val>
            <c:numRef>
              <c:f>Sheet2!$E$62:$E$68</c:f>
              <c:numCache>
                <c:formatCode>0.0%</c:formatCode>
                <c:ptCount val="7"/>
                <c:pt idx="0">
                  <c:v>0.22900000000000001</c:v>
                </c:pt>
                <c:pt idx="1">
                  <c:v>4.2000000000000003E-2</c:v>
                </c:pt>
                <c:pt idx="2">
                  <c:v>0.16700000000000001</c:v>
                </c:pt>
                <c:pt idx="3">
                  <c:v>0.20799999999999999</c:v>
                </c:pt>
                <c:pt idx="4">
                  <c:v>0.16700000000000001</c:v>
                </c:pt>
                <c:pt idx="5">
                  <c:v>0.104</c:v>
                </c:pt>
                <c:pt idx="6">
                  <c:v>8.3000000000000004E-2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42-A142-BBE7-84B5D2483067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A55585-0D46-4CC5-A4B7-554B8E0E4547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BE2B3B-BF0D-4741-9DAF-D844EE7DB5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2047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ko-KR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930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098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7300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74059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2002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7558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6147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3624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8147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6386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292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ko-KR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ko-KR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939C3-A39C-47B0-8D03-87435FA23E49}" type="datetimeFigureOut">
              <a:rPr lang="ko-KR" altLang="en-US" smtClean="0"/>
              <a:t>2018-12-22</a:t>
            </a:fld>
            <a:endParaRPr lang="ko-KR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8A2D3-3845-4206-9717-89133E28E2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0212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jp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9.png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39587"/>
          </a:xfrm>
        </p:spPr>
        <p:txBody>
          <a:bodyPr>
            <a:normAutofit/>
          </a:bodyPr>
          <a:lstStyle/>
          <a:p>
            <a:r>
              <a:rPr lang="ja-JP" altLang="en-US" sz="2800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第</a:t>
            </a:r>
            <a:r>
              <a:rPr lang="en-US" altLang="ja-JP" sz="2800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7</a:t>
            </a:r>
            <a:r>
              <a:rPr lang="ja-JP" altLang="en-US" sz="2800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講　</a:t>
            </a:r>
            <a:r>
              <a:rPr lang="ko-KR" altLang="en-US" sz="2800" b="1" dirty="0">
                <a:latin typeface="NanumGothic" panose="020D0604000000000000" pitchFamily="34" charset="-127"/>
                <a:ea typeface="NanumGothic" panose="020D0604000000000000" pitchFamily="34" charset="-127"/>
              </a:rPr>
              <a:t>일과</a:t>
            </a:r>
            <a:r>
              <a:rPr lang="ja-JP" altLang="en-US" sz="1800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日課</a:t>
            </a:r>
            <a:endParaRPr lang="ko-KR" altLang="en-US" sz="2800" b="1" dirty="0">
              <a:latin typeface="UD デジタル 教科書体 NK-R" panose="02020400000000000000" pitchFamily="18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4410636" y="1801907"/>
            <a:ext cx="6750424" cy="4316506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400" b="1" dirty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今日の学習目標</a:t>
            </a:r>
            <a:endParaRPr lang="en-US" altLang="ja-JP" sz="2400" b="1" dirty="0">
              <a:solidFill>
                <a:srgbClr val="FF000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endParaRPr lang="en-US" altLang="ja-JP" sz="2000" dirty="0">
              <a:solidFill>
                <a:srgbClr val="FF0000"/>
              </a:solidFill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r>
              <a:rPr lang="ja-JP" altLang="en-US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時間表現と多様な動詞を用いて、友達とお互いの日課について話したり、尋ねたりできる。</a:t>
            </a:r>
            <a:endParaRPr lang="en-US" altLang="ja-JP" sz="20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endParaRPr lang="en-US" altLang="ja-JP" sz="20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r>
              <a:rPr lang="ja-JP" altLang="en-US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・</a:t>
            </a:r>
            <a:r>
              <a:rPr lang="ja-JP" altLang="en-US" sz="2000" b="1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語彙</a:t>
            </a:r>
            <a:endParaRPr lang="en-US" altLang="ja-JP" sz="2000" b="1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r>
              <a:rPr lang="ja-JP" altLang="en-US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①「日課」関連表現</a:t>
            </a:r>
            <a:endParaRPr lang="en-US" altLang="ja-JP" sz="20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r>
              <a:rPr lang="ja-JP" altLang="en-US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②「固有数詞</a:t>
            </a:r>
            <a:r>
              <a:rPr lang="en-US" altLang="ja-JP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+</a:t>
            </a:r>
            <a:r>
              <a:rPr lang="ja-JP" altLang="en-US" sz="2000" dirty="0">
                <a:solidFill>
                  <a:srgbClr val="FF0000"/>
                </a:solidFill>
                <a:latin typeface="HG正楷書体-PRO" panose="03000600000000000000" pitchFamily="66" charset="-128"/>
                <a:ea typeface="HG正楷書体-PRO" panose="03000600000000000000" pitchFamily="66" charset="-128"/>
              </a:rPr>
              <a:t>時</a:t>
            </a:r>
            <a:r>
              <a:rPr lang="ja-JP" altLang="en-US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」・「漢数詞</a:t>
            </a:r>
            <a:r>
              <a:rPr lang="en-US" altLang="ja-JP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+</a:t>
            </a:r>
            <a:r>
              <a:rPr lang="ja-JP" altLang="en-US" sz="2000" dirty="0">
                <a:solidFill>
                  <a:srgbClr val="FF0000"/>
                </a:solidFill>
                <a:latin typeface="HG正楷書体-PRO" panose="03000600000000000000" pitchFamily="66" charset="-128"/>
                <a:ea typeface="HG正楷書体-PRO" panose="03000600000000000000" pitchFamily="66" charset="-128"/>
              </a:rPr>
              <a:t>分</a:t>
            </a:r>
            <a:r>
              <a:rPr lang="ja-JP" altLang="en-US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」</a:t>
            </a:r>
            <a:endParaRPr lang="en-US" altLang="ja-JP" sz="20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r>
              <a:rPr lang="ja-JP" altLang="en-US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③「時間」関連表現</a:t>
            </a:r>
            <a:endParaRPr lang="en-US" altLang="ja-JP" sz="20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endParaRPr lang="en-US" altLang="ja-JP" sz="20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r>
              <a:rPr lang="ja-JP" altLang="en-US" sz="2000" b="1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・文法・表現</a:t>
            </a:r>
            <a:endParaRPr lang="en-US" altLang="ja-JP" sz="2000" b="1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r>
              <a:rPr lang="ja-JP" altLang="en-US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①</a:t>
            </a:r>
            <a:r>
              <a:rPr lang="en-US" altLang="ja-JP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~</a:t>
            </a:r>
            <a:r>
              <a:rPr lang="ja-JP" altLang="en-US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です・ます②　</a:t>
            </a:r>
            <a:endParaRPr lang="en-US" altLang="ja-JP" sz="20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r>
              <a:rPr lang="ja-JP" altLang="en-US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②～に</a:t>
            </a:r>
            <a:r>
              <a:rPr lang="en-US" altLang="ja-JP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(</a:t>
            </a:r>
            <a:r>
              <a:rPr lang="ja-JP" altLang="en-US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時間</a:t>
            </a:r>
            <a:r>
              <a:rPr lang="en-US" altLang="ja-JP" sz="2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)</a:t>
            </a:r>
            <a:endParaRPr lang="ko-KR" altLang="en-US" sz="2000" dirty="0">
              <a:latin typeface="HG正楷書体-PRO" panose="03000600000000000000" pitchFamily="66" charset="-128"/>
            </a:endParaRPr>
          </a:p>
        </p:txBody>
      </p:sp>
      <p:pic>
        <p:nvPicPr>
          <p:cNvPr id="1026" name="Picture 2" descr="office_a08.png (564×633)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513119"/>
            <a:ext cx="2578613" cy="2894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61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47918" y="72571"/>
            <a:ext cx="11205882" cy="833718"/>
          </a:xfrm>
        </p:spPr>
        <p:txBody>
          <a:bodyPr>
            <a:normAutofit/>
          </a:bodyPr>
          <a:lstStyle/>
          <a:p>
            <a:r>
              <a:rPr lang="ja-JP" altLang="en-US" sz="2800" dirty="0" smtClean="0">
                <a:latin typeface="Meiryo UI" panose="020B0604030504040204" pitchFamily="34" charset="-128"/>
              </a:rPr>
              <a:t>❹</a:t>
            </a:r>
            <a:r>
              <a:rPr lang="ko-KR" altLang="en-US" sz="2800" dirty="0" smtClean="0">
                <a:latin typeface="Meiryo UI" panose="020B0604030504040204" pitchFamily="34" charset="-128"/>
              </a:rPr>
              <a:t> </a:t>
            </a:r>
            <a:r>
              <a:rPr lang="en-US" altLang="ja-JP" sz="1800" b="1" dirty="0" smtClean="0">
                <a:latin typeface="Meiryo UI" panose="020B0604030504040204" pitchFamily="34" charset="-128"/>
              </a:rPr>
              <a:t>A/V</a:t>
            </a:r>
            <a:r>
              <a:rPr lang="en-US" altLang="ja-JP" sz="2800" dirty="0" smtClean="0">
                <a:latin typeface="Meiryo UI" panose="020B0604030504040204" pitchFamily="34" charset="-128"/>
              </a:rPr>
              <a:t>-</a:t>
            </a:r>
            <a:r>
              <a:rPr lang="ko-KR" altLang="en-US" sz="2800" dirty="0" err="1">
                <a:latin typeface="Meiryo UI" panose="020B0604030504040204" pitchFamily="34" charset="-128"/>
              </a:rPr>
              <a:t>아요</a:t>
            </a:r>
            <a:r>
              <a:rPr lang="en-US" altLang="ko-KR" sz="2800" dirty="0">
                <a:latin typeface="Meiryo UI" panose="020B0604030504040204" pitchFamily="34" charset="-128"/>
              </a:rPr>
              <a:t>/</a:t>
            </a:r>
            <a:r>
              <a:rPr lang="ko-KR" altLang="en-US" sz="2800" dirty="0">
                <a:latin typeface="Meiryo UI" panose="020B0604030504040204" pitchFamily="34" charset="-128"/>
              </a:rPr>
              <a:t>어요</a:t>
            </a:r>
            <a:r>
              <a:rPr lang="en-US" altLang="ko-KR" sz="2800" dirty="0">
                <a:latin typeface="Meiryo UI" panose="020B0604030504040204" pitchFamily="34" charset="-128"/>
              </a:rPr>
              <a:t>/</a:t>
            </a:r>
            <a:r>
              <a:rPr lang="ko-KR" altLang="en-US" sz="2800" dirty="0">
                <a:solidFill>
                  <a:srgbClr val="FF0000"/>
                </a:solidFill>
                <a:latin typeface="Meiryo UI" panose="020B0604030504040204" pitchFamily="34" charset="-128"/>
              </a:rPr>
              <a:t>해요</a:t>
            </a:r>
            <a:r>
              <a:rPr lang="ja-JP" altLang="en-US" sz="2800" dirty="0" smtClean="0">
                <a:latin typeface="Meiryo UI" panose="020B0604030504040204" pitchFamily="34" charset="-128"/>
              </a:rPr>
              <a:t>②     </a:t>
            </a:r>
            <a:r>
              <a:rPr lang="en-US" altLang="ja-JP" sz="2800" dirty="0" smtClean="0">
                <a:latin typeface="Meiryo UI" panose="020B0604030504040204" pitchFamily="34" charset="-128"/>
              </a:rPr>
              <a:t>&lt;</a:t>
            </a:r>
            <a:r>
              <a:rPr lang="ko-KR" altLang="en-US" sz="28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하다</a:t>
            </a:r>
            <a:r>
              <a:rPr lang="ja-JP" altLang="en-US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動詞は</a:t>
            </a:r>
            <a:r>
              <a:rPr lang="ja-JP" altLang="en-US" sz="28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ー</a:t>
            </a:r>
            <a:r>
              <a:rPr lang="ko-KR" altLang="en-US" sz="28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해요</a:t>
            </a:r>
            <a:r>
              <a:rPr lang="en-US" altLang="ko-KR" sz="28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&gt;</a:t>
            </a:r>
            <a:endParaRPr lang="ko-KR" altLang="en-US" sz="2800" dirty="0">
              <a:solidFill>
                <a:srgbClr val="FF0000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5494" y="833720"/>
            <a:ext cx="11098306" cy="59167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 			</a:t>
            </a:r>
          </a:p>
          <a:p>
            <a:pPr marL="0" indent="0">
              <a:buNone/>
            </a:pPr>
            <a:r>
              <a:rPr lang="en-US" altLang="ko-KR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		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06" y="1220321"/>
            <a:ext cx="1380565" cy="1362157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323" y="914941"/>
            <a:ext cx="1514318" cy="1514318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127747" y="2772336"/>
            <a:ext cx="3139888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400" b="1" u="sng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한국어를 공부</a:t>
            </a:r>
            <a:r>
              <a:rPr lang="ko-KR" altLang="en-US" sz="2400" b="1" u="sng" dirty="0">
                <a:solidFill>
                  <a:srgbClr val="00B05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하다</a:t>
            </a:r>
          </a:p>
        </p:txBody>
      </p:sp>
      <p:sp>
        <p:nvSpPr>
          <p:cNvPr id="10" name="正方形/長方形 9"/>
          <p:cNvSpPr/>
          <p:nvPr/>
        </p:nvSpPr>
        <p:spPr>
          <a:xfrm>
            <a:off x="2291244" y="1259906"/>
            <a:ext cx="3674767" cy="8243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A: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 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뭐 </a:t>
            </a:r>
            <a:r>
              <a:rPr lang="ko-KR" altLang="en-US" sz="28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해요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?</a:t>
            </a:r>
          </a:p>
          <a:p>
            <a:r>
              <a:rPr lang="en-US" altLang="ko-KR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B: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 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한국어를 공부</a:t>
            </a:r>
            <a:r>
              <a:rPr lang="ko-KR" altLang="en-US" sz="2800" b="1" dirty="0">
                <a:solidFill>
                  <a:srgbClr val="00B05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해요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.</a:t>
            </a:r>
            <a:endParaRPr lang="ko-KR" altLang="en-US" sz="2800" b="1" dirty="0">
              <a:solidFill>
                <a:schemeClr val="tx1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6167112" y="2579642"/>
            <a:ext cx="3139888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400" b="1" u="sng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K-POP</a:t>
            </a:r>
            <a:r>
              <a:rPr lang="ko-KR" altLang="en-US" sz="2400" b="1" u="sng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을 좋아</a:t>
            </a:r>
            <a:r>
              <a:rPr lang="ko-KR" altLang="en-US" sz="2400" b="1" u="sng" dirty="0">
                <a:solidFill>
                  <a:srgbClr val="00B05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하다</a:t>
            </a:r>
          </a:p>
        </p:txBody>
      </p:sp>
      <p:sp>
        <p:nvSpPr>
          <p:cNvPr id="17" name="正方形/長方形 16"/>
          <p:cNvSpPr/>
          <p:nvPr/>
        </p:nvSpPr>
        <p:spPr>
          <a:xfrm>
            <a:off x="8269941" y="1259906"/>
            <a:ext cx="3985505" cy="8243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A: 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뭘 좋아</a:t>
            </a:r>
            <a:r>
              <a:rPr lang="ko-KR" altLang="en-US" sz="28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해요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?</a:t>
            </a:r>
          </a:p>
          <a:p>
            <a:r>
              <a:rPr lang="en-US" altLang="ko-KR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B: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 K-POP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를 좋아</a:t>
            </a:r>
            <a:r>
              <a:rPr lang="ko-KR" altLang="en-US" sz="2800" b="1" dirty="0">
                <a:solidFill>
                  <a:srgbClr val="00B05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해요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.</a:t>
            </a:r>
            <a:endParaRPr lang="ko-KR" altLang="en-US" sz="2800" b="1" dirty="0">
              <a:solidFill>
                <a:schemeClr val="tx1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pic>
        <p:nvPicPr>
          <p:cNvPr id="18" name="Picture 12" descr="party_formal_rissyoku.png (400×351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27" y="3792071"/>
            <a:ext cx="1523743" cy="133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yjimage (200×252)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158" y="3792071"/>
            <a:ext cx="1098210" cy="138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sgi01a201501221900.jpg (240×240)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759" y="3606593"/>
            <a:ext cx="1522564" cy="152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job_izakaya_beer-235x300.png (235×300)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715" y="3631571"/>
            <a:ext cx="1231068" cy="1571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study_night_boy.png (370×400)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9710" y="3517341"/>
            <a:ext cx="1534090" cy="165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正方形/長方形 22"/>
          <p:cNvSpPr/>
          <p:nvPr/>
        </p:nvSpPr>
        <p:spPr>
          <a:xfrm>
            <a:off x="85927" y="5353530"/>
            <a:ext cx="1877343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 err="1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파티</a:t>
            </a:r>
            <a:r>
              <a:rPr lang="ko-KR" altLang="en-US" sz="2400" b="1" dirty="0" err="1">
                <a:solidFill>
                  <a:srgbClr val="00B05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해요</a:t>
            </a:r>
            <a:r>
              <a:rPr lang="en-US" altLang="ko-KR" sz="2400" b="1" dirty="0">
                <a:solidFill>
                  <a:srgbClr val="00B05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.</a:t>
            </a:r>
            <a:endParaRPr lang="ko-KR" altLang="en-US" sz="2400" b="1" dirty="0">
              <a:solidFill>
                <a:srgbClr val="00B050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2328963" y="5353530"/>
            <a:ext cx="1877343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쇼핑</a:t>
            </a:r>
            <a:r>
              <a:rPr lang="ko-KR" altLang="en-US" sz="2400" b="1" dirty="0">
                <a:solidFill>
                  <a:srgbClr val="00B05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해요</a:t>
            </a:r>
            <a:r>
              <a:rPr lang="en-US" altLang="ko-KR" sz="2400" b="1" dirty="0">
                <a:solidFill>
                  <a:srgbClr val="00B05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.</a:t>
            </a:r>
            <a:endParaRPr lang="ko-KR" altLang="en-US" sz="2400" b="1" dirty="0">
              <a:solidFill>
                <a:srgbClr val="00B050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4715369" y="5353530"/>
            <a:ext cx="1877343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데이트</a:t>
            </a:r>
            <a:r>
              <a:rPr lang="ko-KR" altLang="en-US" sz="2400" b="1" dirty="0">
                <a:solidFill>
                  <a:srgbClr val="00B05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해요</a:t>
            </a:r>
            <a:r>
              <a:rPr lang="en-US" altLang="ko-KR" sz="2400" b="1" dirty="0">
                <a:solidFill>
                  <a:srgbClr val="00B05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.</a:t>
            </a:r>
            <a:endParaRPr lang="ko-KR" altLang="en-US" sz="2400" b="1" dirty="0">
              <a:solidFill>
                <a:srgbClr val="00B050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7132031" y="5353530"/>
            <a:ext cx="2401934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 err="1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아르바이트</a:t>
            </a:r>
            <a:r>
              <a:rPr lang="ko-KR" altLang="en-US" sz="2400" b="1" dirty="0" err="1">
                <a:solidFill>
                  <a:srgbClr val="00B05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해요</a:t>
            </a:r>
            <a:r>
              <a:rPr lang="en-US" altLang="ko-KR" sz="2400" b="1" dirty="0">
                <a:solidFill>
                  <a:srgbClr val="00B05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.</a:t>
            </a:r>
            <a:endParaRPr lang="ko-KR" altLang="en-US" sz="2400" b="1" dirty="0">
              <a:solidFill>
                <a:srgbClr val="00B050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9927280" y="5353530"/>
            <a:ext cx="1877343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공부</a:t>
            </a:r>
            <a:r>
              <a:rPr lang="ko-KR" altLang="en-US" sz="2400" b="1" dirty="0">
                <a:solidFill>
                  <a:srgbClr val="00B05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해요</a:t>
            </a:r>
            <a:r>
              <a:rPr lang="en-US" altLang="ko-KR" sz="2400" b="1" dirty="0">
                <a:solidFill>
                  <a:srgbClr val="00B05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.</a:t>
            </a:r>
            <a:endParaRPr lang="ko-KR" altLang="en-US" sz="2400" b="1" dirty="0">
              <a:solidFill>
                <a:srgbClr val="00B050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28" name="雲形吹き出し 27"/>
          <p:cNvSpPr/>
          <p:nvPr/>
        </p:nvSpPr>
        <p:spPr>
          <a:xfrm>
            <a:off x="3361991" y="2524618"/>
            <a:ext cx="2134791" cy="1021365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2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뭐 해요</a:t>
            </a:r>
            <a:r>
              <a:rPr lang="en-US" altLang="ko-KR" sz="32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?</a:t>
            </a:r>
            <a:endParaRPr lang="ko-KR" altLang="en-US" sz="32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나눔손글씨 펜" panose="03040600000000000000" pitchFamily="66" charset="-127"/>
              <a:ea typeface="나눔손글씨 펜" panose="03040600000000000000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9061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5494" y="833720"/>
            <a:ext cx="11098306" cy="59167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ko-KR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 			</a:t>
            </a:r>
          </a:p>
          <a:p>
            <a:pPr marL="0" indent="0">
              <a:buNone/>
            </a:pPr>
            <a:r>
              <a:rPr lang="en-US" altLang="ko-KR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		</a:t>
            </a: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777" y="1202172"/>
            <a:ext cx="1461964" cy="1461964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239" y="1237378"/>
            <a:ext cx="2141432" cy="1461527"/>
          </a:xfrm>
          <a:prstGeom prst="rect">
            <a:avLst/>
          </a:prstGeom>
        </p:spPr>
      </p:pic>
      <p:sp>
        <p:nvSpPr>
          <p:cNvPr id="12" name="正方形/長方形 11"/>
          <p:cNvSpPr/>
          <p:nvPr/>
        </p:nvSpPr>
        <p:spPr>
          <a:xfrm>
            <a:off x="452717" y="2815121"/>
            <a:ext cx="3139888" cy="65285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400" b="1" u="sng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동경</a:t>
            </a:r>
            <a:r>
              <a:rPr lang="en-US" altLang="ko-KR" sz="2400" b="1" u="sng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(</a:t>
            </a:r>
            <a:r>
              <a:rPr lang="ko-KR" altLang="en-US" sz="2400" b="1" u="sng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도쿄</a:t>
            </a:r>
            <a:r>
              <a:rPr lang="en-US" altLang="ko-KR" sz="2400" b="1" u="sng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)</a:t>
            </a:r>
            <a:r>
              <a:rPr lang="ko-KR" altLang="en-US" sz="2400" b="1" u="sng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에 살</a:t>
            </a:r>
            <a:r>
              <a:rPr lang="ko-KR" altLang="en-US" sz="2400" b="1" u="sng" dirty="0">
                <a:solidFill>
                  <a:srgbClr val="00B05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다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2533505" y="1718711"/>
            <a:ext cx="3128682" cy="8243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A: 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어디에 살</a:t>
            </a:r>
            <a:r>
              <a:rPr lang="ko-KR" altLang="en-US" sz="2800" b="1" dirty="0">
                <a:solidFill>
                  <a:srgbClr val="00B05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아요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?</a:t>
            </a:r>
          </a:p>
          <a:p>
            <a:r>
              <a:rPr lang="en-US" altLang="ko-KR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B: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 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동경에 살</a:t>
            </a:r>
            <a:r>
              <a:rPr lang="ko-KR" altLang="en-US" sz="2800" b="1" dirty="0">
                <a:solidFill>
                  <a:srgbClr val="00B05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아요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.</a:t>
            </a:r>
            <a:endParaRPr lang="ko-KR" altLang="en-US" sz="2800" b="1" dirty="0">
              <a:solidFill>
                <a:schemeClr val="tx1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6465239" y="2858388"/>
            <a:ext cx="3139888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400" b="1" u="sng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영화를 보</a:t>
            </a:r>
            <a:r>
              <a:rPr lang="ko-KR" altLang="en-US" sz="2400" b="1" u="sng" dirty="0">
                <a:solidFill>
                  <a:srgbClr val="00B05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다</a:t>
            </a:r>
          </a:p>
        </p:txBody>
      </p:sp>
      <p:sp>
        <p:nvSpPr>
          <p:cNvPr id="16" name="正方形/長方形 15"/>
          <p:cNvSpPr/>
          <p:nvPr/>
        </p:nvSpPr>
        <p:spPr>
          <a:xfrm>
            <a:off x="8940050" y="1718711"/>
            <a:ext cx="3104033" cy="8243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A: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 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뭐 해요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?</a:t>
            </a:r>
          </a:p>
          <a:p>
            <a:r>
              <a:rPr lang="en-US" altLang="ko-KR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B: 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영화를 </a:t>
            </a:r>
            <a:r>
              <a:rPr lang="ko-KR" altLang="en-US" sz="2800" b="1" dirty="0">
                <a:solidFill>
                  <a:schemeClr val="accent6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봐요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.</a:t>
            </a:r>
            <a:endParaRPr lang="ko-KR" altLang="en-US" sz="2800" b="1" dirty="0">
              <a:solidFill>
                <a:schemeClr val="tx1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pic>
        <p:nvPicPr>
          <p:cNvPr id="17" name="Picture 2" descr="bed_boy_wake.png (745×800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36" y="4070352"/>
            <a:ext cx="1071282" cy="1150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bd_girl_sleep.png (750×760)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2359" y="4018280"/>
            <a:ext cx="1281443" cy="1298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kodomo_boy2_illust_soft_17.jpg (500×500)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462" y="3993579"/>
            <a:ext cx="1190409" cy="1190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kodomo_girl_illust_soft19.jpg (500×450)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8842" y="4070352"/>
            <a:ext cx="1384952" cy="1246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a1564828aa843efefd6fd14f63640fd2_16341.jpeg (542×375)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846" y="4107084"/>
            <a:ext cx="1556485" cy="107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family_tv_soccer.png (707×676)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808" y="3964978"/>
            <a:ext cx="1266808" cy="121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正方形/長方形 22"/>
          <p:cNvSpPr/>
          <p:nvPr/>
        </p:nvSpPr>
        <p:spPr>
          <a:xfrm>
            <a:off x="1" y="5375982"/>
            <a:ext cx="1481418" cy="44711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일어</a:t>
            </a:r>
            <a:r>
              <a:rPr lang="ko-KR" altLang="en-US" sz="2400" b="1" dirty="0">
                <a:solidFill>
                  <a:schemeClr val="accent6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나</a:t>
            </a:r>
            <a:r>
              <a:rPr lang="ko-KR" altLang="en-US" sz="24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다</a:t>
            </a:r>
            <a:endParaRPr lang="ko-KR" altLang="en-US" sz="2400" b="1" dirty="0">
              <a:solidFill>
                <a:srgbClr val="00B050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1736912" y="5389946"/>
            <a:ext cx="2261554" cy="44711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친구를 만</a:t>
            </a:r>
            <a:r>
              <a:rPr lang="ko-KR" altLang="en-US" sz="2400" b="1" dirty="0">
                <a:solidFill>
                  <a:schemeClr val="accent6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나</a:t>
            </a:r>
            <a:r>
              <a:rPr lang="ko-KR" altLang="en-US" sz="24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다</a:t>
            </a:r>
          </a:p>
        </p:txBody>
      </p:sp>
      <p:sp>
        <p:nvSpPr>
          <p:cNvPr id="25" name="正方形/長方形 24"/>
          <p:cNvSpPr/>
          <p:nvPr/>
        </p:nvSpPr>
        <p:spPr>
          <a:xfrm>
            <a:off x="4088468" y="5375981"/>
            <a:ext cx="1716179" cy="44711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TV</a:t>
            </a:r>
            <a:r>
              <a:rPr lang="ko-KR" altLang="en-US" sz="24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를 </a:t>
            </a:r>
            <a:r>
              <a:rPr lang="ko-KR" altLang="en-US" sz="2400" b="1" dirty="0">
                <a:solidFill>
                  <a:schemeClr val="accent6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보</a:t>
            </a:r>
            <a:r>
              <a:rPr lang="ko-KR" altLang="en-US" sz="24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다</a:t>
            </a:r>
            <a:endParaRPr lang="ko-KR" altLang="en-US" sz="2400" b="1" dirty="0">
              <a:solidFill>
                <a:srgbClr val="00B050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5948085" y="5389946"/>
            <a:ext cx="1851209" cy="44711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학교에 </a:t>
            </a:r>
            <a:r>
              <a:rPr lang="ko-KR" altLang="en-US" sz="2400" b="1" dirty="0">
                <a:solidFill>
                  <a:schemeClr val="accent6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오</a:t>
            </a:r>
            <a:r>
              <a:rPr lang="ko-KR" altLang="en-US" sz="24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다</a:t>
            </a:r>
            <a:endParaRPr lang="ko-KR" altLang="en-US" sz="2400" b="1" dirty="0">
              <a:solidFill>
                <a:srgbClr val="00B050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8081960" y="5389946"/>
            <a:ext cx="1716179" cy="44711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집에 </a:t>
            </a:r>
            <a:r>
              <a:rPr lang="ko-KR" altLang="en-US" sz="2400" b="1" dirty="0">
                <a:solidFill>
                  <a:schemeClr val="accent6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가</a:t>
            </a:r>
            <a:r>
              <a:rPr lang="ko-KR" altLang="en-US" sz="24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다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10162359" y="5396044"/>
            <a:ext cx="1716179" cy="44711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accent6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자</a:t>
            </a:r>
            <a:r>
              <a:rPr lang="ko-KR" altLang="en-US" sz="24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다</a:t>
            </a:r>
            <a:endParaRPr lang="ko-KR" altLang="en-US" sz="2400" b="1" dirty="0">
              <a:solidFill>
                <a:srgbClr val="00B050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0" y="6102124"/>
            <a:ext cx="1646910" cy="44711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일어</a:t>
            </a:r>
            <a:r>
              <a:rPr lang="ko-KR" altLang="en-US" sz="24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나요</a:t>
            </a:r>
            <a:r>
              <a:rPr lang="en-US" altLang="ko-KR" sz="24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.</a:t>
            </a:r>
            <a:endParaRPr lang="ko-KR" altLang="en-US" sz="2400" b="1" dirty="0">
              <a:solidFill>
                <a:srgbClr val="00B050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1736912" y="6107412"/>
            <a:ext cx="2186798" cy="44711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친구를 만</a:t>
            </a:r>
            <a:r>
              <a:rPr lang="ko-KR" altLang="en-US" sz="24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나요</a:t>
            </a:r>
            <a:r>
              <a:rPr lang="en-US" altLang="ko-KR" sz="2400" b="1" dirty="0">
                <a:solidFill>
                  <a:schemeClr val="accent6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.</a:t>
            </a:r>
            <a:endParaRPr lang="ko-KR" altLang="en-US" sz="2400" b="1" dirty="0">
              <a:solidFill>
                <a:schemeClr val="tx1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4077808" y="6102096"/>
            <a:ext cx="1780275" cy="44711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TV</a:t>
            </a:r>
            <a:r>
              <a:rPr lang="ko-KR" altLang="en-US" sz="2400" b="1" dirty="0">
                <a:solidFill>
                  <a:schemeClr val="tx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를 </a:t>
            </a:r>
            <a:r>
              <a:rPr lang="ko-KR" altLang="en-US" sz="2400" b="1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봐요</a:t>
            </a:r>
            <a:r>
              <a:rPr lang="en-US" altLang="ko-KR" sz="2400" b="1" dirty="0">
                <a:solidFill>
                  <a:schemeClr val="accent6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ko-KR" altLang="en-US" sz="2400" b="1" dirty="0">
              <a:solidFill>
                <a:srgbClr val="00B05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5948085" y="6104072"/>
            <a:ext cx="2043872" cy="44711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학교에 </a:t>
            </a:r>
            <a:r>
              <a:rPr lang="ko-KR" altLang="en-US" sz="24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와요</a:t>
            </a:r>
            <a:r>
              <a:rPr lang="en-US" altLang="ko-KR" sz="2400" b="1" dirty="0">
                <a:solidFill>
                  <a:schemeClr val="accent6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.</a:t>
            </a:r>
            <a:endParaRPr lang="ko-KR" altLang="en-US" sz="2400" b="1" dirty="0">
              <a:solidFill>
                <a:srgbClr val="00B050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34" name="正方形/長方形 33"/>
          <p:cNvSpPr/>
          <p:nvPr/>
        </p:nvSpPr>
        <p:spPr>
          <a:xfrm>
            <a:off x="8081959" y="6102096"/>
            <a:ext cx="1716179" cy="44711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집에 </a:t>
            </a:r>
            <a:r>
              <a:rPr lang="ko-KR" altLang="en-US" sz="24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가요</a:t>
            </a:r>
            <a:r>
              <a:rPr lang="en-US" altLang="ko-KR" sz="2400" b="1" dirty="0">
                <a:solidFill>
                  <a:schemeClr val="accent6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.</a:t>
            </a:r>
            <a:endParaRPr lang="ko-KR" altLang="en-US" sz="2400" b="1" dirty="0">
              <a:solidFill>
                <a:schemeClr val="tx1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35" name="正方形/長方形 34"/>
          <p:cNvSpPr/>
          <p:nvPr/>
        </p:nvSpPr>
        <p:spPr>
          <a:xfrm>
            <a:off x="10162792" y="6102095"/>
            <a:ext cx="1716179" cy="44711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자요</a:t>
            </a:r>
            <a:r>
              <a:rPr lang="en-US" altLang="ko-KR" sz="2400" b="1" dirty="0">
                <a:solidFill>
                  <a:schemeClr val="accent6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.</a:t>
            </a:r>
            <a:endParaRPr lang="ko-KR" altLang="en-US" sz="2400" b="1" dirty="0">
              <a:solidFill>
                <a:srgbClr val="00B050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36" name="雲形吹き出し 35"/>
          <p:cNvSpPr/>
          <p:nvPr/>
        </p:nvSpPr>
        <p:spPr>
          <a:xfrm>
            <a:off x="9798138" y="2972214"/>
            <a:ext cx="2134791" cy="1021365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ln>
                  <a:solidFill>
                    <a:srgbClr val="FF0000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뭐 해요</a:t>
            </a:r>
            <a:r>
              <a:rPr lang="en-US" altLang="ko-KR" sz="2800" b="1" dirty="0">
                <a:ln>
                  <a:solidFill>
                    <a:srgbClr val="FF0000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?</a:t>
            </a:r>
            <a:endParaRPr lang="ko-KR" altLang="en-US" sz="2800" b="1" dirty="0">
              <a:ln>
                <a:solidFill>
                  <a:srgbClr val="FF0000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나눔손글씨 펜" panose="03040600000000000000" pitchFamily="66" charset="-127"/>
              <a:ea typeface="나눔손글씨 펜" panose="03040600000000000000" pitchFamily="66" charset="-127"/>
            </a:endParaRPr>
          </a:p>
        </p:txBody>
      </p:sp>
      <p:sp>
        <p:nvSpPr>
          <p:cNvPr id="37" name="タイトル 3"/>
          <p:cNvSpPr txBox="1">
            <a:spLocks/>
          </p:cNvSpPr>
          <p:nvPr/>
        </p:nvSpPr>
        <p:spPr>
          <a:xfrm>
            <a:off x="147918" y="72571"/>
            <a:ext cx="11730620" cy="8337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800" dirty="0" smtClean="0">
                <a:latin typeface="Meiryo UI" panose="020B0604030504040204" pitchFamily="34" charset="-128"/>
              </a:rPr>
              <a:t>❹</a:t>
            </a:r>
            <a:r>
              <a:rPr lang="ko-KR" altLang="en-US" sz="2800" dirty="0" smtClean="0">
                <a:latin typeface="Meiryo UI" panose="020B0604030504040204" pitchFamily="34" charset="-128"/>
              </a:rPr>
              <a:t> </a:t>
            </a:r>
            <a:r>
              <a:rPr lang="en-US" altLang="ja-JP" sz="1800" b="1" dirty="0" smtClean="0">
                <a:latin typeface="Meiryo UI" panose="020B0604030504040204" pitchFamily="34" charset="-128"/>
              </a:rPr>
              <a:t>A/V</a:t>
            </a:r>
            <a:r>
              <a:rPr lang="en-US" altLang="ja-JP" sz="2800" dirty="0" smtClean="0">
                <a:latin typeface="Meiryo UI" panose="020B0604030504040204" pitchFamily="34" charset="-128"/>
              </a:rPr>
              <a:t>-</a:t>
            </a:r>
            <a:r>
              <a:rPr lang="ko-KR" altLang="en-US" sz="2800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아요</a:t>
            </a:r>
            <a:r>
              <a:rPr lang="en-US" altLang="ko-KR" sz="28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/</a:t>
            </a:r>
            <a:r>
              <a:rPr lang="ko-KR" altLang="en-US" sz="28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어요</a:t>
            </a:r>
            <a:r>
              <a:rPr lang="en-US" altLang="ko-KR" sz="28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/</a:t>
            </a:r>
            <a:r>
              <a:rPr lang="ko-KR" altLang="en-US" sz="28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해</a:t>
            </a:r>
            <a:r>
              <a:rPr lang="ko-KR" altLang="en-US" sz="2800" dirty="0">
                <a:latin typeface="NanumGothic" panose="020D0604000000000000" pitchFamily="34" charset="-127"/>
                <a:ea typeface="NanumGothic" panose="020D0604000000000000" pitchFamily="34" charset="-127"/>
              </a:rPr>
              <a:t>요</a:t>
            </a:r>
            <a:r>
              <a:rPr lang="ja-JP" altLang="en-US" sz="28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②</a:t>
            </a:r>
            <a:r>
              <a:rPr lang="ja-JP" altLang="en-US" sz="2800" dirty="0" smtClean="0">
                <a:latin typeface="Meiryo UI" panose="020B0604030504040204" pitchFamily="34" charset="-128"/>
              </a:rPr>
              <a:t>　</a:t>
            </a: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→</a:t>
            </a:r>
            <a:r>
              <a:rPr lang="ja-JP" altLang="en-US" sz="2400" dirty="0" smtClean="0">
                <a:latin typeface="Meiryo UI" panose="020B0604030504040204" pitchFamily="34" charset="-128"/>
              </a:rPr>
              <a:t>　</a:t>
            </a: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語幹の母音が</a:t>
            </a:r>
            <a:r>
              <a:rPr lang="ko-KR" altLang="en-US" sz="2400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ㅗ</a:t>
            </a:r>
            <a:r>
              <a:rPr lang="en-US" altLang="ko-KR" sz="2400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, </a:t>
            </a:r>
            <a:r>
              <a:rPr lang="ko-KR" altLang="en-US" sz="2400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ㅏ</a:t>
            </a: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の場合は</a:t>
            </a:r>
            <a:r>
              <a:rPr lang="ko-KR" altLang="en-US" sz="2400" dirty="0" smtClean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아요</a:t>
            </a:r>
            <a:r>
              <a:rPr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</a:t>
            </a: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→それから仕上げ</a:t>
            </a:r>
            <a:endParaRPr lang="ko-KR" altLang="en-US" sz="2000" dirty="0">
              <a:solidFill>
                <a:srgbClr val="FF0000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69053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23" grpId="0" animBg="1"/>
      <p:bldP spid="24" grpId="0" animBg="1"/>
      <p:bldP spid="2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833720"/>
            <a:ext cx="10515600" cy="5916704"/>
          </a:xfrm>
        </p:spPr>
        <p:txBody>
          <a:bodyPr>
            <a:normAutofit/>
          </a:bodyPr>
          <a:lstStyle/>
          <a:p>
            <a:endParaRPr lang="en-US" altLang="ja-JP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endParaRPr lang="en-US" altLang="ja-JP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endParaRPr lang="en-US" altLang="ja-JP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32" name="正方形/長方形 31"/>
          <p:cNvSpPr/>
          <p:nvPr/>
        </p:nvSpPr>
        <p:spPr>
          <a:xfrm>
            <a:off x="738732" y="3380657"/>
            <a:ext cx="2115057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u="sng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책을 </a:t>
            </a:r>
            <a:r>
              <a:rPr lang="ko-KR" altLang="en-US" sz="2400" b="1" u="sng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읽</a:t>
            </a:r>
            <a:r>
              <a:rPr lang="ko-KR" altLang="en-US" sz="2400" b="1" u="sng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다</a:t>
            </a:r>
          </a:p>
        </p:txBody>
      </p:sp>
      <p:sp>
        <p:nvSpPr>
          <p:cNvPr id="36" name="正方形/長方形 35"/>
          <p:cNvSpPr/>
          <p:nvPr/>
        </p:nvSpPr>
        <p:spPr>
          <a:xfrm>
            <a:off x="6096000" y="3306446"/>
            <a:ext cx="2519432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u="sng" dirty="0">
                <a:latin typeface="HY신명조" panose="02030600000101010101" pitchFamily="18" charset="-127"/>
                <a:ea typeface="HY신명조" panose="02030600000101010101" pitchFamily="18" charset="-127"/>
              </a:rPr>
              <a:t>밥</a:t>
            </a:r>
            <a:r>
              <a:rPr lang="ko-KR" altLang="en-US" sz="2400" b="1" u="sng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을 </a:t>
            </a:r>
            <a:r>
              <a:rPr lang="ko-KR" altLang="en-US" sz="2400" b="1" u="sng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먹</a:t>
            </a:r>
            <a:r>
              <a:rPr lang="ko-KR" altLang="en-US" sz="2400" b="1" u="sng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다</a:t>
            </a:r>
          </a:p>
        </p:txBody>
      </p:sp>
      <p:pic>
        <p:nvPicPr>
          <p:cNvPr id="3078" name="Picture 6" descr="dokusyo_aki_woman.png (756×800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066" y="1667012"/>
            <a:ext cx="1534298" cy="1623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oishii1_boy.png (800×800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320" y="1392756"/>
            <a:ext cx="1809281" cy="1809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タイトル 3"/>
          <p:cNvSpPr txBox="1">
            <a:spLocks/>
          </p:cNvSpPr>
          <p:nvPr/>
        </p:nvSpPr>
        <p:spPr>
          <a:xfrm>
            <a:off x="147917" y="29029"/>
            <a:ext cx="11666711" cy="140450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70000"/>
              </a:lnSpc>
            </a:pPr>
            <a:r>
              <a:rPr lang="ja-JP" altLang="en-US" sz="2800" dirty="0" smtClean="0">
                <a:latin typeface="Meiryo UI" panose="020B0604030504040204" pitchFamily="34" charset="-128"/>
              </a:rPr>
              <a:t>❹</a:t>
            </a:r>
            <a:r>
              <a:rPr lang="ko-KR" altLang="en-US" sz="2800" dirty="0" smtClean="0">
                <a:latin typeface="Meiryo UI" panose="020B0604030504040204" pitchFamily="34" charset="-128"/>
              </a:rPr>
              <a:t> </a:t>
            </a:r>
            <a:r>
              <a:rPr lang="en-US" altLang="ja-JP" sz="1800" b="1" dirty="0" smtClean="0">
                <a:latin typeface="Meiryo UI" panose="020B0604030504040204" pitchFamily="34" charset="-128"/>
              </a:rPr>
              <a:t>A/V</a:t>
            </a:r>
            <a:r>
              <a:rPr lang="en-US" altLang="ja-JP" sz="2800" dirty="0" smtClean="0">
                <a:latin typeface="Meiryo UI" panose="020B0604030504040204" pitchFamily="34" charset="-128"/>
              </a:rPr>
              <a:t>-</a:t>
            </a:r>
            <a:r>
              <a:rPr lang="ko-KR" altLang="en-US" sz="2800" dirty="0" err="1">
                <a:latin typeface="Meiryo UI" panose="020B0604030504040204" pitchFamily="34" charset="-128"/>
              </a:rPr>
              <a:t>아요</a:t>
            </a:r>
            <a:r>
              <a:rPr lang="en-US" altLang="ko-KR" sz="2800" dirty="0">
                <a:latin typeface="Meiryo UI" panose="020B0604030504040204" pitchFamily="34" charset="-128"/>
              </a:rPr>
              <a:t>/</a:t>
            </a:r>
            <a:r>
              <a:rPr lang="ko-KR" altLang="en-US" sz="3600" b="1" dirty="0">
                <a:solidFill>
                  <a:srgbClr val="FF0000"/>
                </a:solidFill>
                <a:latin typeface="Meiryo UI" panose="020B0604030504040204" pitchFamily="34" charset="-128"/>
              </a:rPr>
              <a:t>어요</a:t>
            </a:r>
            <a:r>
              <a:rPr lang="en-US" altLang="ko-KR" sz="2800" dirty="0">
                <a:latin typeface="Meiryo UI" panose="020B0604030504040204" pitchFamily="34" charset="-128"/>
              </a:rPr>
              <a:t>/</a:t>
            </a:r>
            <a:r>
              <a:rPr lang="ko-KR" altLang="en-US" sz="2800" dirty="0" smtClean="0">
                <a:latin typeface="Meiryo UI" panose="020B0604030504040204" pitchFamily="34" charset="-128"/>
              </a:rPr>
              <a:t>해요</a:t>
            </a:r>
            <a:r>
              <a:rPr lang="ja-JP" altLang="en-US" sz="2800" dirty="0" smtClean="0">
                <a:latin typeface="Meiryo UI" panose="020B0604030504040204" pitchFamily="34" charset="-128"/>
              </a:rPr>
              <a:t>　</a:t>
            </a:r>
            <a:endParaRPr lang="en-US" altLang="ja-JP" sz="2800" dirty="0" smtClean="0">
              <a:latin typeface="Meiryo UI" panose="020B0604030504040204" pitchFamily="34" charset="-128"/>
            </a:endParaRPr>
          </a:p>
          <a:p>
            <a:pPr>
              <a:lnSpc>
                <a:spcPct val="170000"/>
              </a:lnSpc>
            </a:pPr>
            <a:r>
              <a:rPr lang="ja-JP" altLang="en-US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①</a:t>
            </a:r>
            <a:r>
              <a:rPr lang="ko-KR" altLang="en-US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하다</a:t>
            </a: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動詞と②語幹</a:t>
            </a:r>
            <a:r>
              <a:rPr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の母音が</a:t>
            </a:r>
            <a:r>
              <a:rPr lang="ko-KR" altLang="en-US" sz="2400" dirty="0">
                <a:latin typeface="NanumGothic" panose="020D0604000000000000" pitchFamily="34" charset="-127"/>
                <a:ea typeface="NanumGothic" panose="020D0604000000000000" pitchFamily="34" charset="-127"/>
              </a:rPr>
              <a:t>ㅗ</a:t>
            </a:r>
            <a:r>
              <a:rPr lang="en-US" altLang="ko-KR" sz="2400" dirty="0">
                <a:latin typeface="NanumGothic" panose="020D0604000000000000" pitchFamily="34" charset="-127"/>
                <a:ea typeface="NanumGothic" panose="020D0604000000000000" pitchFamily="34" charset="-127"/>
              </a:rPr>
              <a:t>, </a:t>
            </a:r>
            <a:r>
              <a:rPr lang="ko-KR" altLang="en-US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ㅏ</a:t>
            </a: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ではない、すべての動詞・形容詞は</a:t>
            </a:r>
            <a:r>
              <a:rPr lang="en-US" altLang="ja-JP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-</a:t>
            </a:r>
            <a:r>
              <a:rPr lang="ko-KR" altLang="en-US" sz="24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어요</a:t>
            </a: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　→　それ</a:t>
            </a:r>
            <a:r>
              <a:rPr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から仕上げ</a:t>
            </a:r>
            <a:endParaRPr lang="ko-KR" altLang="en-US" sz="2400" dirty="0">
              <a:latin typeface="Meiryo UI" panose="020B0604030504040204" pitchFamily="34" charset="-128"/>
            </a:endParaRPr>
          </a:p>
        </p:txBody>
      </p:sp>
      <p:pic>
        <p:nvPicPr>
          <p:cNvPr id="20" name="Picture 12" descr="cafe_snow.png (680×767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698" y="4203159"/>
            <a:ext cx="1571561" cy="1772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55" y="4285947"/>
            <a:ext cx="1992213" cy="1607052"/>
          </a:xfrm>
          <a:prstGeom prst="rect">
            <a:avLst/>
          </a:prstGeom>
        </p:spPr>
      </p:pic>
      <p:sp>
        <p:nvSpPr>
          <p:cNvPr id="26" name="正方形/長方形 25"/>
          <p:cNvSpPr/>
          <p:nvPr/>
        </p:nvSpPr>
        <p:spPr>
          <a:xfrm>
            <a:off x="3153161" y="1792360"/>
            <a:ext cx="3104033" cy="8243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A: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 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뭐 해요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?</a:t>
            </a:r>
          </a:p>
          <a:p>
            <a:r>
              <a:rPr lang="en-US" altLang="ko-KR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B: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 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책을 </a:t>
            </a:r>
            <a:r>
              <a:rPr lang="ko-KR" altLang="en-US" sz="2800" b="1" dirty="0">
                <a:solidFill>
                  <a:schemeClr val="accent6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읽</a:t>
            </a:r>
            <a:r>
              <a:rPr lang="ko-KR" altLang="en-US" sz="28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어요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.</a:t>
            </a:r>
            <a:endParaRPr lang="ko-KR" altLang="en-US" sz="2800" b="1" dirty="0">
              <a:solidFill>
                <a:schemeClr val="tx1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8457134" y="1792360"/>
            <a:ext cx="3104033" cy="8243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A: 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뭐 해요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?</a:t>
            </a:r>
          </a:p>
          <a:p>
            <a:r>
              <a:rPr lang="en-US" altLang="ko-KR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B: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 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밥을 </a:t>
            </a:r>
            <a:r>
              <a:rPr lang="ko-KR" altLang="en-US" sz="2800" b="1" dirty="0">
                <a:solidFill>
                  <a:schemeClr val="accent6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먹</a:t>
            </a:r>
            <a:r>
              <a:rPr lang="ko-KR" altLang="en-US" sz="28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어요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.</a:t>
            </a:r>
            <a:endParaRPr lang="ko-KR" altLang="en-US" sz="2800" b="1" dirty="0">
              <a:solidFill>
                <a:schemeClr val="tx1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28" name="正方形/長方形 27"/>
          <p:cNvSpPr/>
          <p:nvPr/>
        </p:nvSpPr>
        <p:spPr>
          <a:xfrm>
            <a:off x="2621364" y="4677280"/>
            <a:ext cx="4050460" cy="8243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A: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 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한국 친구가 있</a:t>
            </a:r>
            <a:r>
              <a:rPr lang="ko-KR" altLang="en-US" sz="28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어요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?</a:t>
            </a:r>
          </a:p>
          <a:p>
            <a:r>
              <a:rPr lang="en-US" altLang="ko-KR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B: 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네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, 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있</a:t>
            </a:r>
            <a:r>
              <a:rPr lang="ko-KR" altLang="en-US" sz="28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어요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.</a:t>
            </a:r>
            <a:endParaRPr lang="ko-KR" altLang="en-US" sz="2800" b="1" dirty="0">
              <a:solidFill>
                <a:schemeClr val="tx1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29" name="正方形/長方形 28"/>
          <p:cNvSpPr/>
          <p:nvPr/>
        </p:nvSpPr>
        <p:spPr>
          <a:xfrm>
            <a:off x="8457134" y="4472989"/>
            <a:ext cx="3104033" cy="82438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A: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 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뭐 해요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?</a:t>
            </a:r>
          </a:p>
          <a:p>
            <a:r>
              <a:rPr lang="en-US" altLang="ko-KR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B: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 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커피를 </a:t>
            </a:r>
            <a:r>
              <a:rPr lang="ko-KR" altLang="en-US" sz="2800" b="1" dirty="0">
                <a:solidFill>
                  <a:schemeClr val="accent6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마</a:t>
            </a:r>
            <a:r>
              <a:rPr lang="ko-KR" altLang="en-US" sz="28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셔요</a:t>
            </a:r>
            <a:r>
              <a:rPr lang="en-US" altLang="ko-KR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.</a:t>
            </a:r>
            <a:endParaRPr lang="ko-KR" altLang="en-US" sz="2800" b="1" dirty="0">
              <a:solidFill>
                <a:schemeClr val="tx1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439363" y="5975788"/>
            <a:ext cx="2713797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400" b="1" u="sng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한국 친구가 </a:t>
            </a:r>
            <a:r>
              <a:rPr lang="ko-KR" altLang="en-US" sz="2400" b="1" u="sng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있</a:t>
            </a:r>
            <a:r>
              <a:rPr lang="ko-KR" altLang="en-US" sz="2400" b="1" u="sng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다</a:t>
            </a:r>
            <a:endParaRPr lang="ko-KR" altLang="en-US" sz="2400" b="1" u="sng" dirty="0">
              <a:solidFill>
                <a:srgbClr val="00B050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35" name="正方形/長方形 34"/>
          <p:cNvSpPr/>
          <p:nvPr/>
        </p:nvSpPr>
        <p:spPr>
          <a:xfrm>
            <a:off x="6373320" y="6012261"/>
            <a:ext cx="2683594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u="sng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커피를 마</a:t>
            </a:r>
            <a:r>
              <a:rPr lang="ko-KR" altLang="en-US" sz="2400" b="1" u="sng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시</a:t>
            </a:r>
            <a:r>
              <a:rPr lang="ko-KR" altLang="en-US" sz="2400" b="1" u="sng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다</a:t>
            </a:r>
            <a:endParaRPr lang="ko-KR" altLang="en-US" sz="2400" b="1" u="sng" dirty="0">
              <a:solidFill>
                <a:srgbClr val="00B050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6489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6" grpId="0" animBg="1"/>
      <p:bldP spid="33" grpId="0" animBg="1"/>
      <p:bldP spid="3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タイトル 3"/>
          <p:cNvSpPr txBox="1">
            <a:spLocks/>
          </p:cNvSpPr>
          <p:nvPr/>
        </p:nvSpPr>
        <p:spPr>
          <a:xfrm>
            <a:off x="7939314" y="1080366"/>
            <a:ext cx="4091624" cy="57848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200000"/>
              </a:lnSpc>
            </a:pPr>
            <a:r>
              <a:rPr lang="en-US" altLang="ja-JP" sz="16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Q.</a:t>
            </a:r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 </a:t>
            </a:r>
            <a:r>
              <a:rPr lang="ja-JP" altLang="en-US" sz="2400" dirty="0" smtClean="0">
                <a:solidFill>
                  <a:srgbClr val="FF0000"/>
                </a:solidFill>
                <a:latin typeface="HG正楷書体-PRO" panose="03000600000000000000" pitchFamily="66" charset="-128"/>
                <a:ea typeface="HG正楷書体-PRO" panose="03000600000000000000" pitchFamily="66" charset="-128"/>
              </a:rPr>
              <a:t>今日何しますか</a:t>
            </a:r>
            <a:r>
              <a:rPr lang="ja-JP" altLang="en-US" sz="2400" dirty="0" smtClean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。</a:t>
            </a:r>
            <a:endParaRPr lang="en-US" altLang="ja-JP" sz="2400" dirty="0" smtClean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>
              <a:lnSpc>
                <a:spcPct val="200000"/>
              </a:lnSpc>
            </a:pPr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テレビ</a:t>
            </a:r>
            <a:r>
              <a:rPr lang="ja-JP" altLang="en-US" sz="2400" dirty="0" smtClean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を見ます。</a:t>
            </a:r>
            <a:endParaRPr lang="en-US" altLang="ja-JP" sz="2400" dirty="0" smtClean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>
              <a:lnSpc>
                <a:spcPct val="200000"/>
              </a:lnSpc>
            </a:pPr>
            <a:r>
              <a:rPr lang="ja-JP" altLang="en-US" sz="2400" dirty="0" smtClean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図書館に行きます。</a:t>
            </a:r>
            <a:endParaRPr lang="en-US" altLang="ja-JP" sz="2400" dirty="0" smtClean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>
              <a:lnSpc>
                <a:spcPct val="200000"/>
              </a:lnSpc>
            </a:pPr>
            <a:r>
              <a:rPr lang="ja-JP" altLang="en-US" sz="2400" dirty="0" smtClean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宿題をします。</a:t>
            </a:r>
            <a:endParaRPr lang="en-US" altLang="ja-JP" sz="2400" dirty="0" smtClean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>
              <a:lnSpc>
                <a:spcPct val="200000"/>
              </a:lnSpc>
            </a:pPr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友達</a:t>
            </a:r>
            <a:r>
              <a:rPr lang="ja-JP" altLang="en-US" sz="2400" dirty="0" smtClean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に会います。</a:t>
            </a:r>
            <a:endParaRPr lang="en-US" altLang="ja-JP" sz="2400" dirty="0" smtClean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>
              <a:lnSpc>
                <a:spcPct val="200000"/>
              </a:lnSpc>
            </a:pPr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バイト</a:t>
            </a:r>
            <a:r>
              <a:rPr lang="ja-JP" altLang="en-US" sz="2400" dirty="0" smtClean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します。</a:t>
            </a:r>
            <a:endParaRPr lang="en-US" altLang="ja-JP" sz="2400" dirty="0" smtClean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>
              <a:lnSpc>
                <a:spcPct val="200000"/>
              </a:lnSpc>
            </a:pPr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友達</a:t>
            </a:r>
            <a:r>
              <a:rPr lang="ja-JP" altLang="en-US" sz="2400" dirty="0" smtClean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とご</a:t>
            </a:r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飯</a:t>
            </a:r>
            <a:r>
              <a:rPr lang="ja-JP" altLang="en-US" sz="2400" dirty="0" smtClean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を食べます。</a:t>
            </a:r>
            <a:endParaRPr lang="ko-KR" altLang="en-US" sz="2400" dirty="0">
              <a:latin typeface="HG正楷書体-PRO" panose="03000600000000000000" pitchFamily="66" charset="-128"/>
              <a:ea typeface="나눔손글씨 펜" panose="03040600000000000000" pitchFamily="66" charset="-127"/>
            </a:endParaRPr>
          </a:p>
        </p:txBody>
      </p:sp>
      <p:sp>
        <p:nvSpPr>
          <p:cNvPr id="20" name="タイトル 3"/>
          <p:cNvSpPr txBox="1">
            <a:spLocks/>
          </p:cNvSpPr>
          <p:nvPr/>
        </p:nvSpPr>
        <p:spPr>
          <a:xfrm>
            <a:off x="147918" y="-43541"/>
            <a:ext cx="11730620" cy="8337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2000" dirty="0">
              <a:solidFill>
                <a:srgbClr val="FF0000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sp>
        <p:nvSpPr>
          <p:cNvPr id="25" name="タイトル 3"/>
          <p:cNvSpPr txBox="1">
            <a:spLocks/>
          </p:cNvSpPr>
          <p:nvPr/>
        </p:nvSpPr>
        <p:spPr>
          <a:xfrm>
            <a:off x="300318" y="108859"/>
            <a:ext cx="11730620" cy="8337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ja-JP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文章</a:t>
            </a:r>
            <a:r>
              <a:rPr lang="ja-JP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の意味を考えながら一人で練習して</a:t>
            </a:r>
            <a:r>
              <a:rPr lang="ja-JP" altLang="ja-JP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みましょう</a:t>
            </a: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。</a:t>
            </a:r>
            <a:endParaRPr lang="ko-KR" altLang="en-US" sz="2400" dirty="0">
              <a:solidFill>
                <a:srgbClr val="FF0000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sp>
        <p:nvSpPr>
          <p:cNvPr id="26" name="タイトル 3"/>
          <p:cNvSpPr txBox="1">
            <a:spLocks/>
          </p:cNvSpPr>
          <p:nvPr/>
        </p:nvSpPr>
        <p:spPr>
          <a:xfrm>
            <a:off x="4952957" y="1225506"/>
            <a:ext cx="2855730" cy="57848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1800" dirty="0" smtClean="0"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Q.</a:t>
            </a:r>
            <a:r>
              <a:rPr lang="ja-JP" altLang="en-US" sz="1800" dirty="0" smtClean="0">
                <a:latin typeface="나눔손글씨 펜" panose="03040600000000000000" pitchFamily="66" charset="-127"/>
                <a:ea typeface="나눔고딕" panose="020D0604000000000000" pitchFamily="50" charset="-127"/>
              </a:rPr>
              <a:t> </a:t>
            </a:r>
            <a:r>
              <a:rPr lang="ko-KR" altLang="en-US" sz="3200" dirty="0" smtClean="0">
                <a:solidFill>
                  <a:srgbClr val="FF0000"/>
                </a:solidFill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오늘 뭐 해요</a:t>
            </a:r>
            <a:r>
              <a:rPr lang="en-US" altLang="ko-KR" sz="3200" dirty="0" smtClean="0">
                <a:solidFill>
                  <a:srgbClr val="FF0000"/>
                </a:solidFill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?</a:t>
            </a:r>
          </a:p>
          <a:p>
            <a:pPr>
              <a:lnSpc>
                <a:spcPct val="160000"/>
              </a:lnSpc>
            </a:pPr>
            <a:r>
              <a:rPr lang="en-US" altLang="ko-KR" sz="3200" dirty="0" smtClean="0"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TV</a:t>
            </a:r>
            <a:r>
              <a:rPr lang="ko-KR" altLang="en-US" sz="3200" dirty="0" smtClean="0"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를 봐요    </a:t>
            </a:r>
            <a:r>
              <a:rPr lang="ja-JP" altLang="en-US" sz="3200" dirty="0" smtClean="0"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　　</a:t>
            </a:r>
            <a:endParaRPr lang="en-US" altLang="ja-JP" sz="3200" dirty="0" smtClean="0">
              <a:latin typeface="나눔손글씨 펜" panose="03040600000000000000" pitchFamily="66" charset="-127"/>
              <a:ea typeface="나눔손글씨 펜" panose="03040600000000000000" pitchFamily="66" charset="-127"/>
            </a:endParaRPr>
          </a:p>
          <a:p>
            <a:pPr>
              <a:lnSpc>
                <a:spcPct val="160000"/>
              </a:lnSpc>
            </a:pPr>
            <a:r>
              <a:rPr lang="ko-KR" altLang="en-US" sz="3200" dirty="0" smtClean="0"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도서관에 가요</a:t>
            </a:r>
            <a:r>
              <a:rPr lang="ja-JP" altLang="en-US" sz="3200" dirty="0" smtClean="0"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　　</a:t>
            </a:r>
            <a:endParaRPr lang="en-US" altLang="ja-JP" sz="3200" dirty="0" smtClean="0">
              <a:latin typeface="나눔손글씨 펜" panose="03040600000000000000" pitchFamily="66" charset="-127"/>
              <a:ea typeface="나눔손글씨 펜" panose="03040600000000000000" pitchFamily="66" charset="-127"/>
            </a:endParaRPr>
          </a:p>
          <a:p>
            <a:pPr>
              <a:lnSpc>
                <a:spcPct val="160000"/>
              </a:lnSpc>
            </a:pPr>
            <a:r>
              <a:rPr lang="ko-KR" altLang="en-US" sz="3200" dirty="0" smtClean="0"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숙제를 해요</a:t>
            </a:r>
            <a:r>
              <a:rPr lang="ja-JP" altLang="en-US" sz="3200" dirty="0" smtClean="0"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　　　</a:t>
            </a:r>
            <a:endParaRPr lang="en-US" altLang="ja-JP" sz="3200" dirty="0" smtClean="0">
              <a:latin typeface="나눔손글씨 펜" panose="03040600000000000000" pitchFamily="66" charset="-127"/>
              <a:ea typeface="나눔손글씨 펜" panose="03040600000000000000" pitchFamily="66" charset="-127"/>
            </a:endParaRPr>
          </a:p>
          <a:p>
            <a:pPr>
              <a:lnSpc>
                <a:spcPct val="160000"/>
              </a:lnSpc>
            </a:pPr>
            <a:r>
              <a:rPr lang="ko-KR" altLang="en-US" sz="3200" dirty="0" smtClean="0"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친구를 만나요</a:t>
            </a:r>
            <a:r>
              <a:rPr lang="ja-JP" altLang="en-US" sz="3200" dirty="0" smtClean="0"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　　　</a:t>
            </a:r>
            <a:endParaRPr lang="en-US" altLang="ko-KR" sz="1800" dirty="0" smtClean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>
              <a:lnSpc>
                <a:spcPct val="160000"/>
              </a:lnSpc>
            </a:pPr>
            <a:r>
              <a:rPr lang="ko-KR" altLang="en-US" sz="3200" dirty="0" smtClean="0"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아르바이트해요</a:t>
            </a:r>
            <a:r>
              <a:rPr lang="ja-JP" altLang="en-US" sz="3200" dirty="0" smtClean="0"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　　　</a:t>
            </a:r>
            <a:endParaRPr lang="en-US" altLang="ja-JP" sz="3200" dirty="0" smtClean="0">
              <a:latin typeface="나눔손글씨 펜" panose="03040600000000000000" pitchFamily="66" charset="-127"/>
              <a:ea typeface="나눔손글씨 펜" panose="03040600000000000000" pitchFamily="66" charset="-127"/>
            </a:endParaRPr>
          </a:p>
          <a:p>
            <a:pPr>
              <a:lnSpc>
                <a:spcPct val="160000"/>
              </a:lnSpc>
            </a:pPr>
            <a:r>
              <a:rPr lang="ko-KR" altLang="en-US" sz="3200" dirty="0" smtClean="0"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친구하고 밥을 먹어요</a:t>
            </a:r>
            <a:r>
              <a:rPr lang="ja-JP" altLang="en-US" sz="3200" dirty="0" smtClean="0"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　</a:t>
            </a:r>
            <a:endParaRPr lang="ko-KR" altLang="en-US" sz="1600" dirty="0">
              <a:solidFill>
                <a:srgbClr val="FF0000"/>
              </a:solidFill>
              <a:latin typeface="HG正楷書体-PRO" panose="03000600000000000000" pitchFamily="66" charset="-128"/>
              <a:ea typeface="나눔손글씨 펜" panose="03040600000000000000" pitchFamily="66" charset="-127"/>
            </a:endParaRPr>
          </a:p>
        </p:txBody>
      </p:sp>
      <p:sp>
        <p:nvSpPr>
          <p:cNvPr id="3" name="右矢印 2"/>
          <p:cNvSpPr/>
          <p:nvPr/>
        </p:nvSpPr>
        <p:spPr>
          <a:xfrm>
            <a:off x="3657601" y="2772229"/>
            <a:ext cx="696686" cy="2002971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タイトル 3"/>
          <p:cNvSpPr txBox="1">
            <a:spLocks/>
          </p:cNvSpPr>
          <p:nvPr/>
        </p:nvSpPr>
        <p:spPr>
          <a:xfrm>
            <a:off x="1114018" y="1225507"/>
            <a:ext cx="3145926" cy="57848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1800" dirty="0"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Q.</a:t>
            </a:r>
            <a:r>
              <a:rPr lang="ja-JP" altLang="en-US" sz="1800" dirty="0">
                <a:latin typeface="나눔손글씨 펜" panose="03040600000000000000" pitchFamily="66" charset="-127"/>
                <a:ea typeface="나눔고딕" panose="020D0604000000000000" pitchFamily="50" charset="-127"/>
              </a:rPr>
              <a:t> </a:t>
            </a:r>
            <a:r>
              <a:rPr lang="ko-KR" altLang="en-US" sz="3200" dirty="0">
                <a:solidFill>
                  <a:srgbClr val="FF0000"/>
                </a:solidFill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오늘 뭐 </a:t>
            </a:r>
            <a:r>
              <a:rPr lang="ko-KR" altLang="en-US" sz="3200" dirty="0" smtClean="0">
                <a:solidFill>
                  <a:srgbClr val="FF0000"/>
                </a:solidFill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하다</a:t>
            </a:r>
            <a:r>
              <a:rPr lang="en-US" altLang="ko-KR" sz="3200" dirty="0" smtClean="0">
                <a:solidFill>
                  <a:srgbClr val="FF0000"/>
                </a:solidFill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?</a:t>
            </a:r>
          </a:p>
          <a:p>
            <a:pPr>
              <a:lnSpc>
                <a:spcPct val="160000"/>
              </a:lnSpc>
            </a:pPr>
            <a:r>
              <a:rPr lang="en-US" altLang="ko-KR" sz="3200" dirty="0" smtClean="0"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TV</a:t>
            </a:r>
            <a:r>
              <a:rPr lang="ko-KR" altLang="en-US" sz="3200" dirty="0" smtClean="0"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를 보다</a:t>
            </a:r>
            <a:endParaRPr lang="en-US" altLang="ko-KR" sz="3200" dirty="0" smtClean="0">
              <a:latin typeface="나눔손글씨 펜" panose="03040600000000000000" pitchFamily="66" charset="-127"/>
              <a:ea typeface="나눔손글씨 펜" panose="03040600000000000000" pitchFamily="66" charset="-127"/>
            </a:endParaRPr>
          </a:p>
          <a:p>
            <a:pPr>
              <a:lnSpc>
                <a:spcPct val="160000"/>
              </a:lnSpc>
            </a:pPr>
            <a:r>
              <a:rPr lang="ko-KR" altLang="en-US" sz="3200" dirty="0" smtClean="0"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도서관에 가다</a:t>
            </a:r>
            <a:endParaRPr lang="en-US" altLang="ko-KR" sz="3200" dirty="0" smtClean="0">
              <a:latin typeface="나눔손글씨 펜" panose="03040600000000000000" pitchFamily="66" charset="-127"/>
              <a:ea typeface="나눔손글씨 펜" panose="03040600000000000000" pitchFamily="66" charset="-127"/>
            </a:endParaRPr>
          </a:p>
          <a:p>
            <a:pPr>
              <a:lnSpc>
                <a:spcPct val="160000"/>
              </a:lnSpc>
            </a:pPr>
            <a:r>
              <a:rPr lang="ko-KR" altLang="en-US" sz="3200" dirty="0" smtClean="0"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숙제를 하다</a:t>
            </a:r>
            <a:endParaRPr lang="en-US" altLang="ko-KR" sz="3200" dirty="0" smtClean="0">
              <a:latin typeface="나눔손글씨 펜" panose="03040600000000000000" pitchFamily="66" charset="-127"/>
              <a:ea typeface="나눔손글씨 펜" panose="03040600000000000000" pitchFamily="66" charset="-127"/>
            </a:endParaRPr>
          </a:p>
          <a:p>
            <a:pPr>
              <a:lnSpc>
                <a:spcPct val="160000"/>
              </a:lnSpc>
            </a:pPr>
            <a:r>
              <a:rPr lang="ko-KR" altLang="en-US" sz="3200" dirty="0" smtClean="0"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친구를 만나다</a:t>
            </a:r>
            <a:endParaRPr lang="en-US" altLang="ko-KR" sz="3200" dirty="0" smtClean="0">
              <a:latin typeface="나눔손글씨 펜" panose="03040600000000000000" pitchFamily="66" charset="-127"/>
              <a:ea typeface="나눔손글씨 펜" panose="03040600000000000000" pitchFamily="66" charset="-127"/>
            </a:endParaRPr>
          </a:p>
          <a:p>
            <a:pPr>
              <a:lnSpc>
                <a:spcPct val="160000"/>
              </a:lnSpc>
            </a:pPr>
            <a:r>
              <a:rPr lang="ko-KR" altLang="en-US" sz="3200" dirty="0" smtClean="0"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아르바이트하다</a:t>
            </a:r>
            <a:endParaRPr lang="en-US" altLang="ko-KR" sz="3200" dirty="0" smtClean="0">
              <a:latin typeface="나눔손글씨 펜" panose="03040600000000000000" pitchFamily="66" charset="-127"/>
              <a:ea typeface="나눔손글씨 펜" panose="03040600000000000000" pitchFamily="66" charset="-127"/>
            </a:endParaRPr>
          </a:p>
          <a:p>
            <a:pPr>
              <a:lnSpc>
                <a:spcPct val="160000"/>
              </a:lnSpc>
            </a:pPr>
            <a:r>
              <a:rPr lang="ko-KR" altLang="en-US" sz="3200" dirty="0" smtClean="0"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친구하고 밥을 먹다</a:t>
            </a:r>
            <a:endParaRPr lang="ko-KR" altLang="en-US" sz="3200" dirty="0">
              <a:solidFill>
                <a:srgbClr val="FF0000"/>
              </a:solidFill>
              <a:latin typeface="나눔손글씨 펜" panose="03040600000000000000" pitchFamily="66" charset="-127"/>
              <a:ea typeface="나눔손글씨 펜" panose="03040600000000000000" pitchFamily="66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4704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5" grpId="0"/>
      <p:bldP spid="26" grpId="0"/>
      <p:bldP spid="3" grpId="0" animBg="1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タイトル 3"/>
          <p:cNvSpPr txBox="1">
            <a:spLocks/>
          </p:cNvSpPr>
          <p:nvPr/>
        </p:nvSpPr>
        <p:spPr>
          <a:xfrm>
            <a:off x="147918" y="-43541"/>
            <a:ext cx="11730620" cy="8337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ko-KR" altLang="en-US" sz="2000" dirty="0">
              <a:solidFill>
                <a:srgbClr val="FF0000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sp>
        <p:nvSpPr>
          <p:cNvPr id="25" name="タイトル 3"/>
          <p:cNvSpPr txBox="1">
            <a:spLocks/>
          </p:cNvSpPr>
          <p:nvPr/>
        </p:nvSpPr>
        <p:spPr>
          <a:xfrm>
            <a:off x="300318" y="108859"/>
            <a:ext cx="11730620" cy="8337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ja-JP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文章</a:t>
            </a:r>
            <a:r>
              <a:rPr lang="ja-JP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の意味を考えながら一人で練習して</a:t>
            </a:r>
            <a:r>
              <a:rPr lang="ja-JP" altLang="ja-JP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みましょう</a:t>
            </a: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。</a:t>
            </a:r>
            <a:endParaRPr lang="ko-KR" altLang="en-US" sz="2400" dirty="0">
              <a:solidFill>
                <a:srgbClr val="FF0000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sp>
        <p:nvSpPr>
          <p:cNvPr id="3" name="右矢印 2"/>
          <p:cNvSpPr/>
          <p:nvPr/>
        </p:nvSpPr>
        <p:spPr>
          <a:xfrm>
            <a:off x="5209193" y="2541107"/>
            <a:ext cx="613914" cy="1538514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タイトル 3"/>
          <p:cNvSpPr txBox="1">
            <a:spLocks/>
          </p:cNvSpPr>
          <p:nvPr/>
        </p:nvSpPr>
        <p:spPr>
          <a:xfrm>
            <a:off x="323711" y="2273700"/>
            <a:ext cx="5192439" cy="20755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ko-KR" sz="2000" i="1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Q.</a:t>
            </a:r>
            <a:r>
              <a:rPr lang="en-US" altLang="ko-KR" sz="3600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 </a:t>
            </a:r>
            <a:r>
              <a:rPr lang="ko-KR" altLang="en-US" sz="3200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오늘 </a:t>
            </a:r>
            <a:r>
              <a:rPr lang="en-US" altLang="ko-KR" sz="3200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TV</a:t>
            </a:r>
            <a:r>
              <a:rPr lang="ko-KR" altLang="en-US" sz="3200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를 봐요</a:t>
            </a:r>
            <a:r>
              <a:rPr lang="en-US" altLang="ko-KR" sz="3200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　　　今日</a:t>
            </a:r>
            <a:r>
              <a:rPr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テレビ</a:t>
            </a: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を</a:t>
            </a:r>
            <a:r>
              <a:rPr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見</a:t>
            </a: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ますか。</a:t>
            </a:r>
            <a:endParaRPr lang="ko-KR" altLang="en-US" sz="2800" dirty="0">
              <a:solidFill>
                <a:srgbClr val="FF0000"/>
              </a:solidFill>
              <a:latin typeface="나눔손글씨 펜" panose="03040600000000000000" pitchFamily="66" charset="-127"/>
              <a:ea typeface="나눔손글씨 펜" panose="03040600000000000000" pitchFamily="66" charset="-127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628" y="1189015"/>
            <a:ext cx="1742262" cy="1742262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427" y="3994252"/>
            <a:ext cx="1401211" cy="1727224"/>
          </a:xfrm>
          <a:prstGeom prst="rect">
            <a:avLst/>
          </a:prstGeom>
        </p:spPr>
      </p:pic>
      <p:sp>
        <p:nvSpPr>
          <p:cNvPr id="10" name="正方形/長方形 9"/>
          <p:cNvSpPr/>
          <p:nvPr/>
        </p:nvSpPr>
        <p:spPr>
          <a:xfrm>
            <a:off x="7907890" y="1682465"/>
            <a:ext cx="4133171" cy="124881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네</a:t>
            </a:r>
            <a:r>
              <a:rPr lang="en-US" altLang="ko-KR" sz="3200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, </a:t>
            </a:r>
            <a:r>
              <a:rPr lang="ko-KR" altLang="en-US" sz="3200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봐요</a:t>
            </a:r>
            <a:r>
              <a:rPr lang="en-US" altLang="ko-KR" sz="3200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.</a:t>
            </a:r>
          </a:p>
          <a:p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はい、見ます。</a:t>
            </a:r>
            <a:endParaRPr lang="ko-KR" altLang="en-US" sz="2000" dirty="0">
              <a:solidFill>
                <a:srgbClr val="00B050"/>
              </a:solidFill>
              <a:latin typeface="UD デジタル 教科書体 NK-R" panose="02020400000000000000" pitchFamily="18" charset="-128"/>
              <a:ea typeface="NanumMyeongjo" panose="02020603020101020101" pitchFamily="18" charset="-127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7897767" y="4233458"/>
            <a:ext cx="4133171" cy="124881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3200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아뇨</a:t>
            </a:r>
            <a:r>
              <a:rPr lang="en-US" altLang="ko-KR" sz="3200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, </a:t>
            </a:r>
            <a:r>
              <a:rPr lang="ko-KR" altLang="en-US" sz="3200" dirty="0" smtClean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안</a:t>
            </a:r>
            <a:r>
              <a:rPr lang="ko-KR" altLang="en-US" sz="3200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 봐요</a:t>
            </a:r>
            <a:r>
              <a:rPr lang="en-US" altLang="ko-KR" sz="3200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.</a:t>
            </a:r>
          </a:p>
          <a:p>
            <a:r>
              <a:rPr lang="ja-JP" altLang="en-US" sz="2000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いいえ、見ません。</a:t>
            </a:r>
            <a:endParaRPr lang="ko-KR" altLang="en-US" sz="2000" dirty="0">
              <a:solidFill>
                <a:srgbClr val="00B050"/>
              </a:solidFill>
              <a:latin typeface="UD デジタル 教科書体 NK-R" panose="02020400000000000000" pitchFamily="18" charset="-128"/>
              <a:ea typeface="NanumMyeongjo" panose="02020603020101020101" pitchFamily="18" charset="-127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1838053" y="5982952"/>
            <a:ext cx="10774861" cy="59226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000" dirty="0" smtClean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！！韓国語で、動詞、形容詞の否定は動詞・形容詞の前に</a:t>
            </a:r>
            <a:r>
              <a:rPr lang="ko-KR" altLang="en-US" sz="36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NanumMyeongjo" panose="02020603020101020101" pitchFamily="18" charset="-127"/>
              </a:rPr>
              <a:t>안</a:t>
            </a:r>
            <a:r>
              <a:rPr lang="ja-JP" altLang="en-US" sz="2000" dirty="0" smtClean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を置く</a:t>
            </a:r>
            <a:r>
              <a:rPr lang="ja-JP" altLang="en-US" sz="2400" dirty="0" smtClean="0">
                <a:solidFill>
                  <a:srgbClr val="00B050"/>
                </a:solidFill>
                <a:latin typeface="UD デジタル 教科書体 NK-R" panose="02020400000000000000" pitchFamily="18" charset="-128"/>
                <a:ea typeface="NanumMyeongjo" panose="02020603020101020101" pitchFamily="18" charset="-127"/>
              </a:rPr>
              <a:t>。</a:t>
            </a:r>
            <a:endParaRPr lang="ko-KR" altLang="en-US" sz="2400" dirty="0">
              <a:solidFill>
                <a:srgbClr val="00B050"/>
              </a:solidFill>
              <a:latin typeface="UD デジタル 教科書体 NK-R" panose="02020400000000000000" pitchFamily="18" charset="-128"/>
              <a:ea typeface="NanumMyeongjo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47383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" grpId="0" animBg="1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04299" y="-9"/>
            <a:ext cx="10515600" cy="833718"/>
          </a:xfrm>
        </p:spPr>
        <p:txBody>
          <a:bodyPr>
            <a:normAutofit/>
          </a:bodyPr>
          <a:lstStyle/>
          <a:p>
            <a:r>
              <a:rPr lang="ja-JP" altLang="en-US" sz="28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＜追加＞ </a:t>
            </a:r>
            <a:r>
              <a:rPr lang="en-US" altLang="ko-KR" sz="2000" dirty="0">
                <a:latin typeface="Meiryo UI" panose="020B0604030504040204" pitchFamily="34" charset="-128"/>
              </a:rPr>
              <a:t>N</a:t>
            </a:r>
            <a:r>
              <a:rPr lang="ko-KR" altLang="en-US" sz="4000" b="1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에 </a:t>
            </a:r>
            <a:r>
              <a:rPr lang="en-US" altLang="ja-JP" sz="2400" b="1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(</a:t>
            </a:r>
            <a:r>
              <a:rPr lang="ja-JP" altLang="en-US" sz="2400" b="1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～に）の使い分け</a:t>
            </a:r>
            <a:endParaRPr lang="ko-KR" altLang="en-US" sz="1600" b="1" dirty="0">
              <a:solidFill>
                <a:srgbClr val="FF0000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833709"/>
            <a:ext cx="10515600" cy="591670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ko-KR" sz="24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ko-KR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  </a:t>
            </a:r>
            <a:endParaRPr lang="en-US" altLang="ko-KR" sz="24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7548050" y="2079800"/>
            <a:ext cx="1822150" cy="424842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sz="3200" b="1" dirty="0">
                <a:latin typeface="나눔명조" panose="02020603020101020101" pitchFamily="18" charset="-127"/>
                <a:ea typeface="나눔명조" panose="02020603020101020101" pitchFamily="18" charset="-127"/>
              </a:rPr>
              <a:t>어제</a:t>
            </a:r>
            <a:endParaRPr lang="en-US" altLang="ko-KR" sz="3200" b="1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3200" b="1" dirty="0">
                <a:latin typeface="나눔명조" panose="02020603020101020101" pitchFamily="18" charset="-127"/>
                <a:ea typeface="나눔명조" panose="02020603020101020101" pitchFamily="18" charset="-127"/>
              </a:rPr>
              <a:t>오늘</a:t>
            </a:r>
            <a:endParaRPr lang="en-US" altLang="ko-KR" sz="3200" b="1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3200" b="1" dirty="0">
                <a:latin typeface="나눔명조" panose="02020603020101020101" pitchFamily="18" charset="-127"/>
                <a:ea typeface="나눔명조" panose="02020603020101020101" pitchFamily="18" charset="-127"/>
              </a:rPr>
              <a:t>내일</a:t>
            </a:r>
            <a:endParaRPr lang="en-US" altLang="ko-KR" sz="3200" b="1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3200" b="1" dirty="0">
                <a:latin typeface="나눔명조" panose="02020603020101020101" pitchFamily="18" charset="-127"/>
                <a:ea typeface="나눔명조" panose="02020603020101020101" pitchFamily="18" charset="-127"/>
              </a:rPr>
              <a:t>매일</a:t>
            </a:r>
            <a:endParaRPr lang="en-US" altLang="ko-KR" sz="3200" b="1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3200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지금</a:t>
            </a:r>
            <a:endParaRPr lang="en-US" altLang="ko-KR" sz="3200" b="1" dirty="0" smtClean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3200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언제</a:t>
            </a:r>
            <a:endParaRPr lang="en-US" altLang="ko-KR" sz="3200" b="1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8960788" y="3533411"/>
            <a:ext cx="831096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에</a:t>
            </a: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9211" y="906279"/>
            <a:ext cx="1401211" cy="1727224"/>
          </a:xfrm>
          <a:prstGeom prst="rect">
            <a:avLst/>
          </a:prstGeom>
        </p:spPr>
      </p:pic>
      <p:sp>
        <p:nvSpPr>
          <p:cNvPr id="14" name="正方形/長方形 13"/>
          <p:cNvSpPr/>
          <p:nvPr/>
        </p:nvSpPr>
        <p:spPr>
          <a:xfrm>
            <a:off x="2634704" y="2079800"/>
            <a:ext cx="2037716" cy="424842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sz="3200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아침</a:t>
            </a:r>
            <a:endParaRPr lang="en-US" altLang="ko-KR" sz="3200" b="1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3200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점심</a:t>
            </a:r>
            <a:endParaRPr lang="en-US" altLang="ko-KR" sz="3200" b="1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3200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저녁</a:t>
            </a:r>
            <a:endParaRPr lang="en-US" altLang="ko-KR" sz="3200" b="1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3200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밤</a:t>
            </a:r>
            <a:endParaRPr lang="en-US" altLang="ko-KR" sz="3200" b="1" dirty="0" smtClean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3200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1</a:t>
            </a:r>
            <a:r>
              <a:rPr lang="ko-KR" altLang="en-US" sz="3200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시</a:t>
            </a:r>
            <a:endParaRPr lang="en-US" altLang="ko-KR" sz="3200" b="1" dirty="0" smtClean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3200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9</a:t>
            </a:r>
            <a:r>
              <a:rPr lang="ko-KR" altLang="en-US" sz="3200" b="1" dirty="0" smtClean="0">
                <a:latin typeface="나눔명조" panose="02020603020101020101" pitchFamily="18" charset="-127"/>
                <a:ea typeface="나눔명조" panose="02020603020101020101" pitchFamily="18" charset="-127"/>
              </a:rPr>
              <a:t>시</a:t>
            </a:r>
            <a:endParaRPr lang="en-US" altLang="ko-KR" sz="3200" b="1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4212361" y="3530196"/>
            <a:ext cx="831096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40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에</a:t>
            </a:r>
          </a:p>
        </p:txBody>
      </p:sp>
      <p:pic>
        <p:nvPicPr>
          <p:cNvPr id="2050" name="Picture 2" descr="mig (678Ã738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3009" y="1046309"/>
            <a:ext cx="1391484" cy="1514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0176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33718"/>
          </a:xfrm>
        </p:spPr>
        <p:txBody>
          <a:bodyPr>
            <a:normAutofit/>
          </a:bodyPr>
          <a:lstStyle/>
          <a:p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＜追加＞ </a:t>
            </a:r>
            <a:r>
              <a:rPr lang="en-US" altLang="ko-KR" sz="2000" dirty="0">
                <a:latin typeface="Meiryo UI" panose="020B0604030504040204" pitchFamily="34" charset="-128"/>
              </a:rPr>
              <a:t>N</a:t>
            </a:r>
            <a:r>
              <a:rPr lang="ko-KR" altLang="en-US" sz="4000" b="1" dirty="0">
                <a:latin typeface="Meiryo UI" panose="020B0604030504040204" pitchFamily="34" charset="-128"/>
              </a:rPr>
              <a:t>에</a:t>
            </a:r>
            <a:endParaRPr lang="ko-KR" altLang="en-US" sz="2800" b="1" dirty="0">
              <a:solidFill>
                <a:srgbClr val="FF0000"/>
              </a:solidFill>
              <a:latin typeface="Meiryo UI" panose="020B0604030504040204" pitchFamily="34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833709"/>
            <a:ext cx="10515600" cy="591670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ko-KR" sz="24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ko-KR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  </a:t>
            </a:r>
            <a:endParaRPr lang="en-US" altLang="ko-KR" sz="24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2" t="69540" r="75807" b="3221"/>
          <a:stretch/>
        </p:blipFill>
        <p:spPr>
          <a:xfrm>
            <a:off x="2850336" y="2268330"/>
            <a:ext cx="716691" cy="700217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4025569" y="3370717"/>
            <a:ext cx="1666604" cy="84268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66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에</a:t>
            </a:r>
            <a:endParaRPr lang="ko-KR" altLang="en-US" sz="4000" b="1" dirty="0">
              <a:solidFill>
                <a:schemeClr val="tx1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5333414" y="1209610"/>
            <a:ext cx="3774142" cy="84268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400" b="1" dirty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V-</a:t>
            </a:r>
            <a:r>
              <a:rPr lang="ko-KR" altLang="en-US" sz="40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아</a:t>
            </a:r>
            <a:r>
              <a:rPr lang="en-US" altLang="ko-KR" sz="40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/</a:t>
            </a:r>
            <a:r>
              <a:rPr lang="ko-KR" altLang="en-US" sz="40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어</a:t>
            </a:r>
            <a:r>
              <a:rPr lang="en-US" altLang="ko-KR" sz="40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/</a:t>
            </a:r>
            <a:r>
              <a:rPr lang="ko-KR" altLang="en-US" sz="40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해요</a:t>
            </a:r>
            <a:r>
              <a:rPr lang="en-US" altLang="ko-KR" sz="40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.</a:t>
            </a:r>
            <a:endParaRPr lang="ko-KR" altLang="en-US" sz="4000" b="1" dirty="0">
              <a:solidFill>
                <a:schemeClr val="tx1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5795097" y="2242884"/>
            <a:ext cx="5438960" cy="403834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일어나요</a:t>
            </a:r>
            <a:r>
              <a:rPr lang="en-US" altLang="ko-KR" sz="2800" b="1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.</a:t>
            </a:r>
            <a:r>
              <a:rPr lang="ja-JP" altLang="en-US" sz="2800" b="1" dirty="0" smtClean="0">
                <a:solidFill>
                  <a:srgbClr val="00B05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　　　</a:t>
            </a:r>
            <a:r>
              <a:rPr lang="ja-JP" altLang="en-US" sz="2000" dirty="0" smtClean="0">
                <a:solidFill>
                  <a:srgbClr val="00B05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起きます</a:t>
            </a:r>
            <a:endParaRPr lang="en-US" altLang="ko-KR" sz="2000" dirty="0">
              <a:solidFill>
                <a:srgbClr val="00B05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아침을 먹어요</a:t>
            </a:r>
            <a:r>
              <a:rPr lang="en-US" altLang="ko-KR" sz="2800" b="1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.</a:t>
            </a:r>
            <a:r>
              <a:rPr lang="ja-JP" altLang="en-US" sz="2800" b="1" dirty="0" smtClean="0">
                <a:solidFill>
                  <a:srgbClr val="00B05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　</a:t>
            </a:r>
            <a:r>
              <a:rPr lang="ja-JP" altLang="en-US" sz="2000" dirty="0" smtClean="0">
                <a:solidFill>
                  <a:srgbClr val="00B05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朝食を食べます</a:t>
            </a:r>
            <a:endParaRPr lang="en-US" altLang="ko-KR" sz="2000" dirty="0">
              <a:solidFill>
                <a:srgbClr val="00B05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학교에 와요</a:t>
            </a:r>
            <a:r>
              <a:rPr lang="en-US" altLang="ko-KR" sz="2800" b="1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.</a:t>
            </a:r>
            <a:r>
              <a:rPr lang="ja-JP" altLang="en-US" sz="2800" b="1" dirty="0" smtClean="0">
                <a:solidFill>
                  <a:srgbClr val="00B05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　　</a:t>
            </a:r>
            <a:r>
              <a:rPr lang="ja-JP" altLang="en-US" sz="2000" dirty="0" smtClean="0">
                <a:solidFill>
                  <a:srgbClr val="00B05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学校に来ます</a:t>
            </a:r>
            <a:endParaRPr lang="en-US" altLang="ko-KR" sz="2000" dirty="0">
              <a:solidFill>
                <a:srgbClr val="00B05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점심을 먹어요</a:t>
            </a:r>
            <a:r>
              <a:rPr lang="en-US" altLang="ko-KR" sz="2800" b="1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.</a:t>
            </a:r>
            <a:r>
              <a:rPr lang="ja-JP" altLang="en-US" sz="2800" b="1" dirty="0" smtClean="0">
                <a:solidFill>
                  <a:srgbClr val="00B05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　</a:t>
            </a:r>
            <a:r>
              <a:rPr lang="ja-JP" altLang="en-US" sz="2000" dirty="0" smtClean="0">
                <a:solidFill>
                  <a:srgbClr val="00B05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昼ご</a:t>
            </a:r>
            <a:r>
              <a:rPr lang="ja-JP" altLang="en-US" sz="2000" dirty="0">
                <a:solidFill>
                  <a:srgbClr val="00B05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飯</a:t>
            </a:r>
            <a:r>
              <a:rPr lang="ja-JP" altLang="en-US" sz="2000" dirty="0" smtClean="0">
                <a:solidFill>
                  <a:srgbClr val="00B05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を食べる</a:t>
            </a:r>
            <a:endParaRPr lang="en-US" altLang="ko-KR" sz="2000" dirty="0">
              <a:solidFill>
                <a:srgbClr val="00B05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저녁을 먹어요</a:t>
            </a:r>
            <a:r>
              <a:rPr lang="en-US" altLang="ko-KR" sz="2800" b="1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.</a:t>
            </a:r>
            <a:r>
              <a:rPr lang="ja-JP" altLang="en-US" sz="2800" b="1" dirty="0" smtClean="0">
                <a:solidFill>
                  <a:srgbClr val="00B05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　</a:t>
            </a:r>
            <a:r>
              <a:rPr lang="ja-JP" altLang="en-US" sz="2000" dirty="0" smtClean="0">
                <a:solidFill>
                  <a:srgbClr val="00B05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夕食を食べます</a:t>
            </a:r>
            <a:endParaRPr lang="en-US" altLang="ko-KR" sz="2000" dirty="0">
              <a:solidFill>
                <a:srgbClr val="00B05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ko-KR" altLang="en-US" sz="2800" b="1" dirty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자요</a:t>
            </a:r>
            <a:r>
              <a:rPr lang="en-US" altLang="ko-KR" sz="2800" b="1" dirty="0" smtClean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.</a:t>
            </a:r>
            <a:r>
              <a:rPr lang="ja-JP" altLang="en-US" sz="2800" b="1" dirty="0" smtClean="0">
                <a:solidFill>
                  <a:srgbClr val="00B05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　　</a:t>
            </a:r>
            <a:r>
              <a:rPr lang="ja-JP" altLang="en-US" sz="2000" dirty="0" smtClean="0">
                <a:solidFill>
                  <a:srgbClr val="00B05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寝ます</a:t>
            </a:r>
            <a:endParaRPr lang="en-US" altLang="ko-KR" sz="2000" dirty="0">
              <a:solidFill>
                <a:srgbClr val="00B050"/>
              </a:solidFill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63" t="35571" r="2688" b="36869"/>
          <a:stretch/>
        </p:blipFill>
        <p:spPr>
          <a:xfrm>
            <a:off x="2850336" y="1392901"/>
            <a:ext cx="700216" cy="708454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24" t="69118" r="51455" b="3996"/>
          <a:stretch/>
        </p:blipFill>
        <p:spPr>
          <a:xfrm>
            <a:off x="2850336" y="3208392"/>
            <a:ext cx="733168" cy="70021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5" t="2632" r="75863" b="69532"/>
          <a:stretch/>
        </p:blipFill>
        <p:spPr>
          <a:xfrm>
            <a:off x="2850336" y="4113563"/>
            <a:ext cx="733168" cy="724929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9" t="35590" r="26076" b="36259"/>
          <a:stretch/>
        </p:blipFill>
        <p:spPr>
          <a:xfrm>
            <a:off x="2817385" y="4976635"/>
            <a:ext cx="799070" cy="733169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7" t="3009" r="75902" b="69156"/>
          <a:stretch/>
        </p:blipFill>
        <p:spPr>
          <a:xfrm>
            <a:off x="2833858" y="5837472"/>
            <a:ext cx="733169" cy="724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15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タイトル 3"/>
          <p:cNvSpPr txBox="1">
            <a:spLocks/>
          </p:cNvSpPr>
          <p:nvPr/>
        </p:nvSpPr>
        <p:spPr>
          <a:xfrm>
            <a:off x="439364" y="403413"/>
            <a:ext cx="6002625" cy="8337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800" dirty="0">
                <a:latin typeface="NanumGothic" panose="020D0604000000000000" pitchFamily="34" charset="-127"/>
                <a:ea typeface="NanumGothic" panose="020D0604000000000000" pitchFamily="34" charset="-127"/>
              </a:rPr>
              <a:t>Q.</a:t>
            </a:r>
            <a:r>
              <a:rPr lang="ja-JP" altLang="en-US" sz="2800" dirty="0">
                <a:latin typeface="NanumGothic" panose="020D0604000000000000" pitchFamily="34" charset="-127"/>
                <a:ea typeface="NanumGothic" panose="020D0604000000000000" pitchFamily="34" charset="-127"/>
              </a:rPr>
              <a:t> </a:t>
            </a:r>
            <a:r>
              <a:rPr lang="ko-KR" altLang="en-US" sz="3800" dirty="0">
                <a:latin typeface="NanumGothic" panose="020D0604000000000000" pitchFamily="34" charset="-127"/>
                <a:ea typeface="NanumGothic" panose="020D0604000000000000" pitchFamily="34" charset="-127"/>
              </a:rPr>
              <a:t>몇 시</a:t>
            </a:r>
            <a:r>
              <a:rPr lang="ko-KR" altLang="en-US" sz="3800" dirty="0">
                <a:solidFill>
                  <a:srgbClr val="00B0F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에</a:t>
            </a:r>
            <a:r>
              <a:rPr lang="ko-KR" altLang="en-US" sz="3800" dirty="0">
                <a:latin typeface="NanumGothic" panose="020D0604000000000000" pitchFamily="34" charset="-127"/>
                <a:ea typeface="NanumGothic" panose="020D0604000000000000" pitchFamily="34" charset="-127"/>
              </a:rPr>
              <a:t> </a:t>
            </a:r>
            <a:r>
              <a:rPr lang="en-US" altLang="ko-KR" sz="2000" dirty="0">
                <a:latin typeface="NanumGothic" panose="020D0604000000000000" pitchFamily="34" charset="-127"/>
                <a:ea typeface="NanumGothic" panose="020D0604000000000000" pitchFamily="34" charset="-127"/>
              </a:rPr>
              <a:t>V</a:t>
            </a:r>
            <a:r>
              <a:rPr lang="en-US" altLang="ko-KR" sz="3800" dirty="0">
                <a:latin typeface="NanumGothic" panose="020D0604000000000000" pitchFamily="34" charset="-127"/>
                <a:ea typeface="NanumGothic" panose="020D0604000000000000" pitchFamily="34" charset="-127"/>
              </a:rPr>
              <a:t>-</a:t>
            </a:r>
            <a:r>
              <a:rPr lang="ko-KR" altLang="en-US" sz="3800" dirty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아</a:t>
            </a:r>
            <a:r>
              <a:rPr lang="en-US" altLang="ko-KR" sz="3800" dirty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/</a:t>
            </a:r>
            <a:r>
              <a:rPr lang="ko-KR" altLang="en-US" sz="3800" dirty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어</a:t>
            </a:r>
            <a:r>
              <a:rPr lang="en-US" altLang="ko-KR" sz="3800" dirty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/</a:t>
            </a:r>
            <a:r>
              <a:rPr lang="ko-KR" altLang="en-US" sz="3800" dirty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해요</a:t>
            </a:r>
            <a:r>
              <a:rPr lang="en-US" altLang="ko-KR" sz="3800" dirty="0">
                <a:latin typeface="NanumGothic" panose="020D0604000000000000" pitchFamily="34" charset="-127"/>
                <a:ea typeface="NanumGothic" panose="020D0604000000000000" pitchFamily="34" charset="-127"/>
              </a:rPr>
              <a:t>?</a:t>
            </a:r>
            <a:endParaRPr lang="ko-KR" altLang="en-US" sz="3800" dirty="0">
              <a:solidFill>
                <a:srgbClr val="FF0000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1084822" y="2408237"/>
            <a:ext cx="4132637" cy="8149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②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몇 시</a:t>
            </a:r>
            <a:r>
              <a:rPr lang="ko-KR" altLang="en-US" sz="2800" b="1" dirty="0">
                <a:solidFill>
                  <a:srgbClr val="00B0F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에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 </a:t>
            </a:r>
            <a:r>
              <a:rPr lang="ko-KR" altLang="en-US" sz="28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아침을 먹어요</a:t>
            </a:r>
            <a:r>
              <a:rPr lang="en-US" altLang="ko-KR" sz="28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?</a:t>
            </a:r>
            <a:endParaRPr lang="ko-KR" altLang="en-US" sz="2800" b="1" dirty="0">
              <a:solidFill>
                <a:srgbClr val="FF0000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1084822" y="3223214"/>
            <a:ext cx="4011613" cy="8149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③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몇 시</a:t>
            </a:r>
            <a:r>
              <a:rPr lang="ko-KR" altLang="en-US" sz="2800" b="1" dirty="0">
                <a:solidFill>
                  <a:srgbClr val="00B0F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에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 </a:t>
            </a:r>
            <a:r>
              <a:rPr lang="ko-KR" altLang="en-US" sz="28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학교에 와요</a:t>
            </a:r>
            <a:r>
              <a:rPr lang="en-US" altLang="ko-KR" sz="28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?</a:t>
            </a:r>
            <a:endParaRPr lang="ko-KR" altLang="en-US" sz="2800" b="1" dirty="0">
              <a:solidFill>
                <a:srgbClr val="FF0000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1084822" y="4038191"/>
            <a:ext cx="4226766" cy="8149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④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몇 시</a:t>
            </a:r>
            <a:r>
              <a:rPr lang="ko-KR" altLang="en-US" sz="2800" b="1" dirty="0">
                <a:solidFill>
                  <a:srgbClr val="00B0F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에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 </a:t>
            </a:r>
            <a:r>
              <a:rPr lang="ko-KR" altLang="en-US" sz="28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점심을 먹어요</a:t>
            </a:r>
            <a:r>
              <a:rPr lang="en-US" altLang="ko-KR" sz="28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?</a:t>
            </a:r>
            <a:endParaRPr lang="ko-KR" altLang="en-US" sz="2800" b="1" dirty="0">
              <a:solidFill>
                <a:srgbClr val="FF0000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1084822" y="4853168"/>
            <a:ext cx="4607524" cy="8149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⑤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몇 시</a:t>
            </a:r>
            <a:r>
              <a:rPr lang="ko-KR" altLang="en-US" sz="2800" b="1" dirty="0">
                <a:solidFill>
                  <a:srgbClr val="00B0F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에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 </a:t>
            </a:r>
            <a:r>
              <a:rPr lang="ko-KR" altLang="en-US" sz="28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저녁을 먹어요</a:t>
            </a:r>
            <a:r>
              <a:rPr lang="en-US" altLang="ko-KR" sz="28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?</a:t>
            </a:r>
            <a:endParaRPr lang="ko-KR" altLang="en-US" sz="2800" b="1" dirty="0">
              <a:solidFill>
                <a:srgbClr val="FF0000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1084822" y="5697077"/>
            <a:ext cx="3594753" cy="8149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⑥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몇 시</a:t>
            </a:r>
            <a:r>
              <a:rPr lang="ko-KR" altLang="en-US" sz="2800" b="1" dirty="0">
                <a:solidFill>
                  <a:srgbClr val="00B0F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에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 </a:t>
            </a:r>
            <a:r>
              <a:rPr lang="ko-KR" altLang="en-US" sz="28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자요</a:t>
            </a:r>
            <a:r>
              <a:rPr lang="en-US" altLang="ko-KR" sz="28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?</a:t>
            </a:r>
            <a:endParaRPr lang="ko-KR" altLang="en-US" sz="2800" b="1" dirty="0">
              <a:solidFill>
                <a:srgbClr val="FF0000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1084821" y="1578794"/>
            <a:ext cx="3594753" cy="81497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ja-JP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①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몇 시</a:t>
            </a:r>
            <a:r>
              <a:rPr lang="ko-KR" altLang="en-US" sz="2800" b="1" dirty="0">
                <a:solidFill>
                  <a:srgbClr val="00B0F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에</a:t>
            </a:r>
            <a:r>
              <a:rPr lang="ko-KR" altLang="en-US" sz="28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 </a:t>
            </a:r>
            <a:r>
              <a:rPr lang="ko-KR" altLang="en-US" sz="28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일어나요</a:t>
            </a:r>
            <a:r>
              <a:rPr lang="en-US" altLang="ko-KR" sz="28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?</a:t>
            </a:r>
            <a:endParaRPr lang="ko-KR" altLang="en-US" sz="2800" b="1" dirty="0">
              <a:solidFill>
                <a:srgbClr val="FF0000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pic>
        <p:nvPicPr>
          <p:cNvPr id="2052" name="Picture 4" descr="happy-salary-girl-daily-life-routine-cartoon-character-vector-id589118848 (1502×2048)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7" r="6311" b="8772"/>
          <a:stretch/>
        </p:blipFill>
        <p:spPr bwMode="auto">
          <a:xfrm>
            <a:off x="7068456" y="0"/>
            <a:ext cx="4659087" cy="6851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802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48343" y="43543"/>
            <a:ext cx="11005457" cy="833718"/>
          </a:xfrm>
        </p:spPr>
        <p:txBody>
          <a:bodyPr>
            <a:normAutofit/>
          </a:bodyPr>
          <a:lstStyle/>
          <a:p>
            <a:r>
              <a:rPr lang="ja-JP" altLang="en-US" sz="2800" dirty="0">
                <a:latin typeface="NanumGothic" panose="020D0604000000000000" pitchFamily="34" charset="-127"/>
                <a:ea typeface="NanumGothic" panose="020D0604000000000000" pitchFamily="34" charset="-127"/>
              </a:rPr>
              <a:t>❺</a:t>
            </a:r>
            <a:r>
              <a:rPr lang="ja-JP" altLang="en-US" sz="2800" dirty="0">
                <a:latin typeface="Meiryo UI" panose="020B0604030504040204" pitchFamily="34" charset="-128"/>
              </a:rPr>
              <a:t> </a:t>
            </a:r>
            <a:r>
              <a:rPr lang="en-US" altLang="ko-KR" sz="2800" dirty="0">
                <a:latin typeface="NanumGothic" panose="020D0604000000000000" pitchFamily="34" charset="-127"/>
                <a:ea typeface="NanumGothic" panose="020D0604000000000000" pitchFamily="34" charset="-127"/>
              </a:rPr>
              <a:t>N</a:t>
            </a:r>
            <a:r>
              <a:rPr lang="ko-KR" altLang="en-US" sz="4000" b="1" dirty="0">
                <a:solidFill>
                  <a:srgbClr val="FF0000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에 가다</a:t>
            </a:r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～に行く</a:t>
            </a:r>
            <a:r>
              <a:rPr lang="ko-KR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 </a:t>
            </a:r>
            <a:r>
              <a:rPr lang="en-US" altLang="ko-KR" sz="4000" b="1" dirty="0">
                <a:latin typeface="NanumGothic" panose="020D0604000000000000" pitchFamily="34" charset="-127"/>
                <a:ea typeface="NanumGothic" panose="020D0604000000000000" pitchFamily="34" charset="-127"/>
              </a:rPr>
              <a:t>/ </a:t>
            </a:r>
            <a:r>
              <a:rPr lang="ko-KR" altLang="en-US" sz="4000" b="1" dirty="0">
                <a:latin typeface="NanumGothic" panose="020D0604000000000000" pitchFamily="34" charset="-127"/>
                <a:ea typeface="NanumGothic" panose="020D0604000000000000" pitchFamily="34" charset="-127"/>
              </a:rPr>
              <a:t>오다</a:t>
            </a:r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来る</a:t>
            </a:r>
            <a:r>
              <a:rPr lang="ja-JP" altLang="en-US" sz="28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 </a:t>
            </a:r>
            <a:r>
              <a:rPr lang="en-US" altLang="ko-KR" sz="4000" b="1" dirty="0">
                <a:latin typeface="NanumGothic" panose="020D0604000000000000" pitchFamily="34" charset="-127"/>
                <a:ea typeface="NanumGothic" panose="020D0604000000000000" pitchFamily="34" charset="-127"/>
              </a:rPr>
              <a:t>/ </a:t>
            </a:r>
            <a:r>
              <a:rPr lang="ko-KR" altLang="en-US" sz="4000" b="1" dirty="0">
                <a:latin typeface="NanumGothic" panose="020D0604000000000000" pitchFamily="34" charset="-127"/>
                <a:ea typeface="NanumGothic" panose="020D0604000000000000" pitchFamily="34" charset="-127"/>
              </a:rPr>
              <a:t>다니다</a:t>
            </a:r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通う</a:t>
            </a:r>
            <a:endParaRPr lang="ko-KR" altLang="en-US" sz="1600" dirty="0">
              <a:latin typeface="HG正楷書体-PRO" panose="03000600000000000000" pitchFamily="66" charset="-128"/>
              <a:ea typeface="NanumGothic" panose="020D0604000000000000" pitchFamily="34" charset="-127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833709"/>
            <a:ext cx="10515600" cy="591670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ko-KR" sz="24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ko-KR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  </a:t>
            </a:r>
            <a:endParaRPr lang="en-US" altLang="ko-KR" sz="24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99" y="1667427"/>
            <a:ext cx="1691260" cy="1287472"/>
          </a:xfrm>
          <a:prstGeom prst="rect">
            <a:avLst/>
          </a:prstGeom>
        </p:spPr>
      </p:pic>
      <p:sp>
        <p:nvSpPr>
          <p:cNvPr id="7" name="正方形/長方形 6"/>
          <p:cNvSpPr/>
          <p:nvPr/>
        </p:nvSpPr>
        <p:spPr>
          <a:xfrm>
            <a:off x="2490228" y="1961545"/>
            <a:ext cx="2702027" cy="81579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48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에 가요</a:t>
            </a:r>
            <a:r>
              <a:rPr lang="en-US" altLang="ko-KR" sz="48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.</a:t>
            </a:r>
            <a:endParaRPr lang="ko-KR" altLang="en-US" sz="2800" b="1" dirty="0">
              <a:solidFill>
                <a:schemeClr val="tx1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631" y="4265854"/>
            <a:ext cx="1652028" cy="1040705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2490227" y="4378309"/>
            <a:ext cx="2702027" cy="81579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48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에 와요</a:t>
            </a:r>
            <a:r>
              <a:rPr lang="en-US" altLang="ko-KR" sz="48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.</a:t>
            </a:r>
            <a:endParaRPr lang="ko-KR" altLang="en-US" sz="2800" b="1" dirty="0">
              <a:solidFill>
                <a:schemeClr val="tx1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875" y="1613925"/>
            <a:ext cx="1709422" cy="2178135"/>
          </a:xfrm>
          <a:prstGeom prst="rect">
            <a:avLst/>
          </a:prstGeom>
        </p:spPr>
      </p:pic>
      <p:sp>
        <p:nvSpPr>
          <p:cNvPr id="11" name="正方形/長方形 10"/>
          <p:cNvSpPr/>
          <p:nvPr/>
        </p:nvSpPr>
        <p:spPr>
          <a:xfrm>
            <a:off x="7974297" y="2224283"/>
            <a:ext cx="4019216" cy="110611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ko-KR" sz="24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A:</a:t>
            </a:r>
            <a:r>
              <a:rPr lang="en-US" altLang="ko-KR" sz="36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 </a:t>
            </a:r>
            <a:r>
              <a:rPr lang="ko-KR" altLang="en-US" sz="36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어디</a:t>
            </a:r>
            <a:r>
              <a:rPr lang="ko-KR" altLang="en-US" sz="36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에 가요</a:t>
            </a:r>
            <a:r>
              <a:rPr lang="en-US" altLang="ko-KR" sz="36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?</a:t>
            </a:r>
          </a:p>
          <a:p>
            <a:r>
              <a:rPr lang="en-US" altLang="ko-KR" sz="24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B:</a:t>
            </a:r>
            <a:r>
              <a:rPr lang="en-US" altLang="ko-KR" sz="36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 </a:t>
            </a:r>
            <a:r>
              <a:rPr lang="ko-KR" altLang="en-US" sz="36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집</a:t>
            </a:r>
            <a:r>
              <a:rPr lang="ko-KR" altLang="en-US" sz="36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에 가요</a:t>
            </a:r>
            <a:r>
              <a:rPr lang="en-US" altLang="ko-KR" sz="3600" b="1" dirty="0">
                <a:solidFill>
                  <a:srgbClr val="FF0000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.</a:t>
            </a:r>
            <a:endParaRPr lang="ko-KR" altLang="en-US" b="1" dirty="0">
              <a:solidFill>
                <a:schemeClr val="tx1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0517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9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48343" y="43543"/>
            <a:ext cx="11509828" cy="833718"/>
          </a:xfrm>
        </p:spPr>
        <p:txBody>
          <a:bodyPr>
            <a:normAutofit/>
          </a:bodyPr>
          <a:lstStyle/>
          <a:p>
            <a:r>
              <a:rPr lang="ja-JP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質問に答えなさい。それから友達とも尋ね合いましょう</a:t>
            </a:r>
            <a:r>
              <a:rPr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(</a:t>
            </a:r>
            <a:r>
              <a:rPr lang="ja-JP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聞き手はテキストを見ないこと</a:t>
            </a:r>
            <a:r>
              <a:rPr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)</a:t>
            </a:r>
            <a:r>
              <a:rPr lang="ja-JP" altLang="ja-JP" sz="2400" dirty="0" err="1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。</a:t>
            </a:r>
            <a:endParaRPr lang="ko-KR" altLang="en-US" sz="1200" dirty="0"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493486" y="1410725"/>
            <a:ext cx="1060994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ja-JP" sz="3200" kern="100" dirty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① 오늘 집에 가요</a:t>
            </a:r>
            <a:r>
              <a:rPr lang="en-US" altLang="ja-JP" sz="3200" kern="100" dirty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?	</a:t>
            </a:r>
            <a:r>
              <a:rPr lang="ja-JP" altLang="en-US" sz="3200" kern="100" dirty="0" smtClean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　　　</a:t>
            </a:r>
            <a:r>
              <a:rPr lang="ja-JP" altLang="en-US" sz="2000" kern="1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Times New Roman" panose="02020603050405020304" pitchFamily="18" charset="0"/>
              </a:rPr>
              <a:t>今日家に帰りますか。</a:t>
            </a:r>
            <a:r>
              <a:rPr lang="en-US" altLang="ja-JP" sz="3200" kern="100" dirty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		</a:t>
            </a:r>
            <a:endParaRPr lang="en-US" altLang="ja-JP" sz="3200" kern="100" dirty="0" smtClean="0">
              <a:latin typeface="나눔명조" panose="02020603020101020101" pitchFamily="18" charset="-127"/>
              <a:ea typeface="나눔명조" panose="02020603020101020101" pitchFamily="18" charset="-127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ko-KR" altLang="ja-JP" sz="3200" kern="100" dirty="0" smtClean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② </a:t>
            </a:r>
            <a:r>
              <a:rPr lang="ko-KR" altLang="ja-JP" sz="3200" kern="100" dirty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점심에 식당에 가요</a:t>
            </a:r>
            <a:r>
              <a:rPr lang="en-US" altLang="ja-JP" sz="3200" kern="100" dirty="0" smtClean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?</a:t>
            </a:r>
            <a:r>
              <a:rPr lang="ja-JP" altLang="en-US" sz="3200" kern="100" dirty="0" smtClean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　　</a:t>
            </a:r>
            <a:r>
              <a:rPr lang="ja-JP" altLang="en-US" sz="2000" kern="1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Times New Roman" panose="02020603050405020304" pitchFamily="18" charset="0"/>
              </a:rPr>
              <a:t>お昼、食堂に行きますか。</a:t>
            </a:r>
            <a:r>
              <a:rPr lang="en-US" altLang="ja-JP" sz="3200" kern="100" dirty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		</a:t>
            </a:r>
            <a:endParaRPr lang="en-US" altLang="ja-JP" sz="3200" kern="100" dirty="0" smtClean="0">
              <a:latin typeface="나눔명조" panose="02020603020101020101" pitchFamily="18" charset="-127"/>
              <a:ea typeface="나눔명조" panose="02020603020101020101" pitchFamily="18" charset="-127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ko-KR" altLang="ja-JP" sz="3200" kern="100" dirty="0" smtClean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③ </a:t>
            </a:r>
            <a:r>
              <a:rPr lang="ko-KR" altLang="ja-JP" sz="3200" kern="100" dirty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오늘 도서관에 가요</a:t>
            </a:r>
            <a:r>
              <a:rPr lang="en-US" altLang="ja-JP" sz="3200" kern="100" dirty="0" smtClean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?</a:t>
            </a:r>
            <a:r>
              <a:rPr lang="ja-JP" altLang="en-US" sz="3200" kern="100" dirty="0" smtClean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　　</a:t>
            </a:r>
            <a:r>
              <a:rPr lang="ja-JP" altLang="en-US" sz="2000" kern="1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Times New Roman" panose="02020603050405020304" pitchFamily="18" charset="0"/>
              </a:rPr>
              <a:t>今日図書館に行きますか。</a:t>
            </a:r>
            <a:r>
              <a:rPr lang="en-US" altLang="ja-JP" sz="3200" kern="100" dirty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	</a:t>
            </a:r>
            <a:endParaRPr lang="en-US" altLang="ja-JP" sz="3200" kern="100" dirty="0" smtClean="0">
              <a:latin typeface="나눔명조" panose="02020603020101020101" pitchFamily="18" charset="-127"/>
              <a:ea typeface="나눔명조" panose="02020603020101020101" pitchFamily="18" charset="-127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ko-KR" altLang="ja-JP" sz="3200" kern="100" dirty="0" smtClean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④ </a:t>
            </a:r>
            <a:r>
              <a:rPr lang="ko-KR" altLang="ja-JP" sz="3200" kern="100" dirty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저녁에 시내에 가요</a:t>
            </a:r>
            <a:r>
              <a:rPr lang="en-US" altLang="ja-JP" sz="3200" kern="100" dirty="0" smtClean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?</a:t>
            </a:r>
            <a:r>
              <a:rPr lang="ja-JP" altLang="en-US" sz="3200" kern="100" dirty="0" smtClean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　　</a:t>
            </a:r>
            <a:r>
              <a:rPr lang="ja-JP" altLang="en-US" sz="2000" kern="1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Times New Roman" panose="02020603050405020304" pitchFamily="18" charset="0"/>
              </a:rPr>
              <a:t>夕方、市内に行きますか。</a:t>
            </a:r>
            <a:r>
              <a:rPr lang="en-US" altLang="ja-JP" sz="2000" kern="1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Times New Roman" panose="02020603050405020304" pitchFamily="18" charset="0"/>
              </a:rPr>
              <a:t>          </a:t>
            </a:r>
            <a:r>
              <a:rPr lang="ja-JP" altLang="en-US" sz="3200" kern="100" dirty="0" smtClean="0">
                <a:latin typeface="나눔명조" panose="02020603020101020101" pitchFamily="18" charset="-127"/>
                <a:ea typeface="나눔명조" panose="02020603020101020101" pitchFamily="18" charset="-127"/>
                <a:cs typeface="Times New Roman" panose="02020603050405020304" pitchFamily="18" charset="0"/>
              </a:rPr>
              <a:t>　</a:t>
            </a:r>
            <a:endParaRPr lang="en-US" altLang="ja-JP" sz="3200" kern="100" dirty="0" smtClean="0">
              <a:latin typeface="나눔명조" panose="02020603020101020101" pitchFamily="18" charset="-127"/>
              <a:ea typeface="나눔명조" panose="02020603020101020101" pitchFamily="18" charset="-127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ko-KR" altLang="ja-JP" sz="3200" dirty="0" smtClean="0">
                <a:ea typeface="나눔명조" panose="02020603020101020101" pitchFamily="18" charset="-127"/>
                <a:cs typeface="Times New Roman" panose="02020603050405020304" pitchFamily="18" charset="0"/>
              </a:rPr>
              <a:t>⑤ </a:t>
            </a:r>
            <a:r>
              <a:rPr lang="ko-KR" altLang="ja-JP" sz="3200" dirty="0">
                <a:ea typeface="나눔명조" panose="02020603020101020101" pitchFamily="18" charset="-127"/>
                <a:cs typeface="Times New Roman" panose="02020603050405020304" pitchFamily="18" charset="0"/>
              </a:rPr>
              <a:t>내일 학교에 와요</a:t>
            </a:r>
            <a:r>
              <a:rPr lang="en-US" altLang="ja-JP" sz="3200" dirty="0" smtClean="0">
                <a:latin typeface="나눔명조" panose="02020603020101020101" pitchFamily="18" charset="-127"/>
                <a:cs typeface="Times New Roman" panose="02020603050405020304" pitchFamily="18" charset="0"/>
              </a:rPr>
              <a:t>?</a:t>
            </a:r>
            <a:r>
              <a:rPr lang="ja-JP" altLang="en-US" sz="3200" dirty="0" smtClean="0">
                <a:latin typeface="나눔명조" panose="02020603020101020101" pitchFamily="18" charset="-127"/>
                <a:cs typeface="Times New Roman" panose="02020603050405020304" pitchFamily="18" charset="0"/>
              </a:rPr>
              <a:t>　　　　</a:t>
            </a:r>
            <a:r>
              <a:rPr lang="ja-JP" altLang="en-US" sz="20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  <a:cs typeface="Times New Roman" panose="02020603050405020304" pitchFamily="18" charset="0"/>
              </a:rPr>
              <a:t>明日学校に来ますか。</a:t>
            </a:r>
            <a:endParaRPr lang="ja-JP" altLang="en-US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439" y="1064732"/>
            <a:ext cx="1216361" cy="1216361"/>
          </a:xfrm>
          <a:prstGeom prst="rect">
            <a:avLst/>
          </a:prstGeom>
        </p:spPr>
      </p:pic>
      <p:sp>
        <p:nvSpPr>
          <p:cNvPr id="13" name="正方形/長方形 12"/>
          <p:cNvSpPr/>
          <p:nvPr/>
        </p:nvSpPr>
        <p:spPr>
          <a:xfrm>
            <a:off x="8384191" y="2515045"/>
            <a:ext cx="3473980" cy="81579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800" b="1" dirty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네</a:t>
            </a:r>
            <a:r>
              <a:rPr lang="en-US" altLang="ko-KR" sz="2800" b="1" dirty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, </a:t>
            </a:r>
            <a:r>
              <a:rPr lang="en-US" altLang="ko-KR" sz="1600" b="1" dirty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V</a:t>
            </a:r>
            <a:r>
              <a:rPr lang="en-US" altLang="ko-KR" sz="2800" b="1" dirty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-</a:t>
            </a:r>
            <a:r>
              <a:rPr lang="ko-KR" altLang="en-US" sz="2800" b="1" dirty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아</a:t>
            </a:r>
            <a:r>
              <a:rPr lang="en-US" altLang="ko-KR" sz="2800" b="1" dirty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/</a:t>
            </a:r>
            <a:r>
              <a:rPr lang="ko-KR" altLang="en-US" sz="2800" b="1" dirty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어</a:t>
            </a:r>
            <a:r>
              <a:rPr lang="en-US" altLang="ko-KR" sz="2800" b="1" dirty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/</a:t>
            </a:r>
            <a:r>
              <a:rPr lang="ko-KR" altLang="en-US" sz="2800" b="1" dirty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해요</a:t>
            </a:r>
            <a:r>
              <a:rPr lang="en-US" altLang="ko-KR" sz="2800" b="1" dirty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.</a:t>
            </a:r>
            <a:endParaRPr lang="ko-KR" altLang="en-US" sz="1400" b="1" dirty="0">
              <a:solidFill>
                <a:schemeClr val="tx1"/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pic>
        <p:nvPicPr>
          <p:cNvPr id="14" name="図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7141" y="3564790"/>
            <a:ext cx="973659" cy="1200195"/>
          </a:xfrm>
          <a:prstGeom prst="rect">
            <a:avLst/>
          </a:prstGeom>
        </p:spPr>
      </p:pic>
      <p:sp>
        <p:nvSpPr>
          <p:cNvPr id="15" name="正方形/長方形 14"/>
          <p:cNvSpPr/>
          <p:nvPr/>
        </p:nvSpPr>
        <p:spPr>
          <a:xfrm>
            <a:off x="8364439" y="4614536"/>
            <a:ext cx="3972704" cy="81579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ko-KR" altLang="en-US" sz="2800" b="1" dirty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아뇨</a:t>
            </a:r>
            <a:r>
              <a:rPr lang="en-US" altLang="ko-KR" sz="2800" b="1" dirty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, </a:t>
            </a:r>
            <a:r>
              <a:rPr lang="ko-KR" altLang="en-US" sz="2800" b="1" dirty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안 </a:t>
            </a:r>
            <a:r>
              <a:rPr lang="en-US" altLang="ko-KR" b="1" dirty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V</a:t>
            </a:r>
            <a:r>
              <a:rPr lang="en-US" altLang="ko-KR" sz="2800" b="1" dirty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-</a:t>
            </a:r>
            <a:r>
              <a:rPr lang="ko-KR" altLang="en-US" sz="2800" b="1" dirty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아</a:t>
            </a:r>
            <a:r>
              <a:rPr lang="en-US" altLang="ko-KR" sz="2800" b="1" dirty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/</a:t>
            </a:r>
            <a:r>
              <a:rPr lang="ko-KR" altLang="en-US" sz="2800" b="1" dirty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어</a:t>
            </a:r>
            <a:r>
              <a:rPr lang="en-US" altLang="ko-KR" sz="2800" b="1" dirty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/</a:t>
            </a:r>
            <a:r>
              <a:rPr lang="ko-KR" altLang="en-US" sz="2800" b="1" dirty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해요</a:t>
            </a:r>
            <a:r>
              <a:rPr lang="en-US" altLang="ko-KR" sz="2800" b="1" dirty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.</a:t>
            </a:r>
            <a:endParaRPr lang="ko-KR" altLang="en-US" sz="1400" b="1" dirty="0">
              <a:solidFill>
                <a:schemeClr val="tx1"/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688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33718"/>
          </a:xfrm>
        </p:spPr>
        <p:txBody>
          <a:bodyPr>
            <a:normAutofit/>
          </a:bodyPr>
          <a:lstStyle/>
          <a:p>
            <a:endParaRPr lang="ko-KR" altLang="en-US" sz="2800" dirty="0">
              <a:latin typeface="Meiryo UI" panose="020B0604030504040204" pitchFamily="34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833720"/>
            <a:ext cx="10515600" cy="59167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今日のテーマは</a:t>
            </a:r>
            <a:r>
              <a:rPr lang="ja-JP" altLang="en-US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「</a:t>
            </a:r>
            <a:r>
              <a:rPr lang="ko-KR" altLang="en-US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일과</a:t>
            </a:r>
            <a:r>
              <a:rPr lang="ja-JP" altLang="en-US" sz="20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日課</a:t>
            </a:r>
            <a:r>
              <a:rPr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」</a:t>
            </a:r>
            <a:r>
              <a:rPr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です。</a:t>
            </a:r>
            <a:endParaRPr lang="en-US" altLang="ja-JP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  <a:p>
            <a:endParaRPr lang="en-US" altLang="ja-JP" sz="2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pPr marL="0" indent="0">
              <a:buNone/>
            </a:pPr>
            <a:r>
              <a:rPr lang="ja-JP" altLang="en-US" sz="2400" dirty="0">
                <a:latin typeface="HG教科書体" panose="02020609000000000000" pitchFamily="17" charset="-128"/>
                <a:ea typeface="HG教科書体" panose="02020609000000000000" pitchFamily="17" charset="-128"/>
              </a:rPr>
              <a:t>①皆さんは、一日をどのように過ごしますか。</a:t>
            </a:r>
            <a:endParaRPr lang="en-US" altLang="ja-JP" sz="2400" dirty="0">
              <a:latin typeface="HG教科書体" panose="02020609000000000000" pitchFamily="17" charset="-128"/>
              <a:ea typeface="HG教科書体" panose="02020609000000000000" pitchFamily="17" charset="-128"/>
            </a:endParaRPr>
          </a:p>
          <a:p>
            <a:r>
              <a:rPr lang="ja-JP" altLang="en-US" sz="2400" dirty="0">
                <a:latin typeface="HG教科書体" panose="02020609000000000000" pitchFamily="17" charset="-128"/>
                <a:ea typeface="HG教科書体" panose="02020609000000000000" pitchFamily="17" charset="-128"/>
              </a:rPr>
              <a:t>何時に起きますか。</a:t>
            </a:r>
            <a:endParaRPr lang="en-US" altLang="ja-JP" sz="2400" dirty="0">
              <a:latin typeface="HG教科書体" panose="02020609000000000000" pitchFamily="17" charset="-128"/>
              <a:ea typeface="HG教科書体" panose="02020609000000000000" pitchFamily="17" charset="-128"/>
            </a:endParaRPr>
          </a:p>
          <a:p>
            <a:r>
              <a:rPr lang="ja-JP" altLang="en-US" sz="2400" dirty="0">
                <a:latin typeface="HG教科書体" panose="02020609000000000000" pitchFamily="17" charset="-128"/>
                <a:ea typeface="HG教科書体" panose="02020609000000000000" pitchFamily="17" charset="-128"/>
              </a:rPr>
              <a:t>何時に寝ますか。</a:t>
            </a:r>
            <a:endParaRPr lang="en-US" altLang="ja-JP" sz="2400" dirty="0">
              <a:latin typeface="HG教科書体" panose="02020609000000000000" pitchFamily="17" charset="-128"/>
              <a:ea typeface="HG教科書体" panose="02020609000000000000" pitchFamily="17" charset="-128"/>
            </a:endParaRPr>
          </a:p>
          <a:p>
            <a:pPr marL="0" indent="0">
              <a:buNone/>
            </a:pPr>
            <a:endParaRPr lang="en-US" altLang="ja-JP" sz="2400" dirty="0">
              <a:latin typeface="HG教科書体" panose="02020609000000000000" pitchFamily="17" charset="-128"/>
              <a:ea typeface="HG教科書体" panose="02020609000000000000" pitchFamily="17" charset="-128"/>
            </a:endParaRPr>
          </a:p>
          <a:p>
            <a:pPr marL="0" indent="0">
              <a:buNone/>
            </a:pPr>
            <a:endParaRPr lang="en-US" altLang="ja-JP" sz="2400" dirty="0">
              <a:latin typeface="HG教科書体" panose="02020609000000000000" pitchFamily="17" charset="-128"/>
              <a:ea typeface="HG教科書体" panose="02020609000000000000" pitchFamily="17" charset="-128"/>
            </a:endParaRPr>
          </a:p>
          <a:p>
            <a:pPr marL="0" indent="0">
              <a:buNone/>
            </a:pPr>
            <a:endParaRPr lang="en-US" altLang="ja-JP" sz="2400" dirty="0">
              <a:latin typeface="HG教科書体" panose="02020609000000000000" pitchFamily="17" charset="-128"/>
              <a:ea typeface="HG教科書体" panose="02020609000000000000" pitchFamily="17" charset="-128"/>
            </a:endParaRPr>
          </a:p>
          <a:p>
            <a:pPr marL="0" indent="0">
              <a:buNone/>
            </a:pPr>
            <a:r>
              <a:rPr lang="ja-JP" altLang="en-US" sz="2400" dirty="0">
                <a:latin typeface="HG教科書体" panose="02020609000000000000" pitchFamily="17" charset="-128"/>
                <a:ea typeface="HG教科書体" panose="02020609000000000000" pitchFamily="17" charset="-128"/>
              </a:rPr>
              <a:t>②韓国大学生の一日の時間割です。</a:t>
            </a:r>
            <a:endParaRPr lang="en-US" altLang="ja-JP" sz="2400" dirty="0">
              <a:latin typeface="HG教科書体" panose="02020609000000000000" pitchFamily="17" charset="-128"/>
              <a:ea typeface="HG教科書体" panose="02020609000000000000" pitchFamily="17" charset="-128"/>
            </a:endParaRPr>
          </a:p>
          <a:p>
            <a:r>
              <a:rPr lang="ja-JP" altLang="en-US" sz="2400" dirty="0">
                <a:latin typeface="HG教科書体" panose="02020609000000000000" pitchFamily="17" charset="-128"/>
                <a:ea typeface="HG教科書体" panose="02020609000000000000" pitchFamily="17" charset="-128"/>
              </a:rPr>
              <a:t>皆さんの一日と何が違いますか。</a:t>
            </a:r>
            <a:endParaRPr lang="en-US" altLang="ja-JP" sz="2400" dirty="0">
              <a:latin typeface="HG教科書体" panose="02020609000000000000" pitchFamily="17" charset="-128"/>
              <a:ea typeface="HG教科書体" panose="02020609000000000000" pitchFamily="17" charset="-128"/>
            </a:endParaRPr>
          </a:p>
          <a:p>
            <a:pPr marL="0" indent="0">
              <a:buNone/>
            </a:pPr>
            <a:endParaRPr lang="en-US" altLang="ja-JP" sz="2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graphicFrame>
        <p:nvGraphicFramePr>
          <p:cNvPr id="5" name="グラフ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9975076"/>
              </p:ext>
            </p:extLst>
          </p:nvPr>
        </p:nvGraphicFramePr>
        <p:xfrm>
          <a:off x="5674659" y="2218765"/>
          <a:ext cx="5369859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94635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Graphic spid="5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46743" y="262218"/>
            <a:ext cx="11698514" cy="524434"/>
          </a:xfrm>
        </p:spPr>
        <p:txBody>
          <a:bodyPr>
            <a:normAutofit/>
          </a:bodyPr>
          <a:lstStyle/>
          <a:p>
            <a:r>
              <a:rPr lang="en-US" altLang="ja-JP" sz="2400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  </a:t>
            </a:r>
            <a:r>
              <a:rPr lang="ja-JP" altLang="en-US" sz="2400" b="1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　　</a:t>
            </a:r>
            <a:r>
              <a:rPr lang="ja-JP" altLang="ja-JP" sz="2400" b="1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二人</a:t>
            </a:r>
            <a:r>
              <a:rPr lang="ja-JP" altLang="ja-JP" sz="2400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が自身の「日課」について話しています。よく聞いて質問に答えなさい。</a:t>
            </a:r>
            <a:endParaRPr lang="ja-JP" altLang="ja-JP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464457" y="1509486"/>
            <a:ext cx="10889343" cy="4107544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ja-JP" altLang="ja-JP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よく聞いて、</a:t>
            </a:r>
            <a:r>
              <a:rPr lang="en-US" altLang="ja-JP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___</a:t>
            </a:r>
            <a:r>
              <a:rPr lang="ja-JP" altLang="ja-JP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に入る適切な表現を書きなさい。</a:t>
            </a:r>
            <a:endParaRPr lang="en-US" altLang="ja-JP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ja-JP" sz="10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ko-KR" altLang="ja-JP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① 남자는 아침 </a:t>
            </a:r>
            <a:r>
              <a:rPr lang="en-US" altLang="ja-JP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_____</a:t>
            </a:r>
            <a:r>
              <a:rPr lang="ko-KR" altLang="ja-JP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시에 일어나요</a:t>
            </a:r>
            <a:r>
              <a:rPr lang="en-US" altLang="ja-JP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.</a:t>
            </a:r>
            <a:r>
              <a:rPr lang="ja-JP" altLang="en-US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　</a:t>
            </a:r>
            <a:r>
              <a:rPr lang="ja-JP" altLang="en-US" sz="2400" dirty="0" smtClean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男</a:t>
            </a:r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は朝</a:t>
            </a:r>
            <a:r>
              <a:rPr lang="ja-JP" altLang="en-US" sz="2400" u="sng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　　</a:t>
            </a:r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時に起きます。</a:t>
            </a:r>
            <a:endParaRPr lang="ja-JP" altLang="ja-JP" sz="24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ko-KR" altLang="ja-JP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② 여자는 아침 </a:t>
            </a:r>
            <a:r>
              <a:rPr lang="en-US" altLang="ja-JP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_____</a:t>
            </a:r>
            <a:r>
              <a:rPr lang="ko-KR" altLang="ja-JP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쯤 일어나요</a:t>
            </a:r>
            <a:r>
              <a:rPr lang="en-US" altLang="ja-JP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.</a:t>
            </a:r>
            <a:r>
              <a:rPr lang="ja-JP" altLang="en-US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　</a:t>
            </a:r>
            <a:r>
              <a:rPr lang="ja-JP" altLang="en-US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　</a:t>
            </a:r>
            <a:r>
              <a:rPr lang="ja-JP" altLang="en-US" sz="2400" dirty="0" smtClean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女</a:t>
            </a:r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は朝</a:t>
            </a:r>
            <a:r>
              <a:rPr lang="ja-JP" altLang="en-US" sz="2400" u="sng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　　</a:t>
            </a:r>
            <a:r>
              <a:rPr lang="ja-JP" altLang="en-US" sz="2400" dirty="0" err="1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ごろ</a:t>
            </a:r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起きます。</a:t>
            </a:r>
            <a:endParaRPr lang="ja-JP" altLang="ja-JP" sz="24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ko-KR" altLang="ja-JP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③ 여자는 보통 </a:t>
            </a:r>
            <a:r>
              <a:rPr lang="en-US" altLang="ja-JP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_____</a:t>
            </a:r>
            <a:r>
              <a:rPr lang="ko-KR" altLang="ja-JP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쯤 학교에 가요</a:t>
            </a:r>
            <a:r>
              <a:rPr lang="en-US" altLang="ja-JP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.</a:t>
            </a:r>
            <a:r>
              <a:rPr lang="ja-JP" altLang="en-US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　</a:t>
            </a:r>
            <a:r>
              <a:rPr lang="ja-JP" altLang="en-US" sz="2400" dirty="0" smtClean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女</a:t>
            </a:r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は普通</a:t>
            </a:r>
            <a:r>
              <a:rPr lang="ja-JP" altLang="en-US" sz="2400" u="sng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　　</a:t>
            </a:r>
            <a:r>
              <a:rPr lang="ja-JP" altLang="en-US" sz="2400" dirty="0" err="1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ごろ</a:t>
            </a:r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学校に行きます。</a:t>
            </a:r>
            <a:endParaRPr lang="ja-JP" altLang="ja-JP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ko-KR" altLang="ja-JP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④ 여자는 보통 밤 </a:t>
            </a:r>
            <a:r>
              <a:rPr lang="en-US" altLang="ja-JP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_____</a:t>
            </a:r>
            <a:r>
              <a:rPr lang="ko-KR" altLang="ja-JP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시쯤 자요</a:t>
            </a:r>
            <a:r>
              <a:rPr lang="en-US" altLang="ja-JP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.</a:t>
            </a:r>
            <a:r>
              <a:rPr lang="ja-JP" altLang="en-US" dirty="0" smtClean="0">
                <a:latin typeface="NanumMyeongjo" panose="02020603020101020101" pitchFamily="18" charset="-127"/>
                <a:ea typeface="NanumMyeongjo" panose="02020603020101020101" pitchFamily="18" charset="-127"/>
              </a:rPr>
              <a:t>　　</a:t>
            </a:r>
            <a:r>
              <a:rPr lang="ja-JP" altLang="en-US" sz="2400" dirty="0" smtClean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女</a:t>
            </a:r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は普通夜</a:t>
            </a:r>
            <a:r>
              <a:rPr lang="ja-JP" altLang="en-US" sz="2400" u="sng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　　</a:t>
            </a:r>
            <a:r>
              <a:rPr lang="ja-JP" altLang="en-US" sz="24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時ごろ寝ます。</a:t>
            </a:r>
            <a:endParaRPr lang="ja-JP" altLang="ja-JP" sz="2400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lnSpc>
                <a:spcPct val="100000"/>
              </a:lnSpc>
              <a:buNone/>
            </a:pPr>
            <a:endParaRPr lang="en-US" altLang="ko-KR" sz="1400" dirty="0"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pic>
        <p:nvPicPr>
          <p:cNvPr id="3" name="31_themedemanabukankokug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17394"/>
            <a:ext cx="798286" cy="798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64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477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188686" y="1"/>
            <a:ext cx="11698514" cy="524434"/>
          </a:xfrm>
        </p:spPr>
        <p:txBody>
          <a:bodyPr>
            <a:normAutofit/>
          </a:bodyPr>
          <a:lstStyle/>
          <a:p>
            <a:pPr algn="ctr"/>
            <a:r>
              <a:rPr lang="ja-JP" altLang="en-US" sz="2400" dirty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会話の状況と意味を意識し、学習した語彙と文法を確認しながらテキストを読みましょう。</a:t>
            </a:r>
            <a:endParaRPr lang="ko-KR" altLang="en-US" sz="2400" dirty="0">
              <a:latin typeface="UD デジタル 教科書体 NK-R" panose="02020400000000000000" pitchFamily="18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524435"/>
            <a:ext cx="10515600" cy="6225989"/>
          </a:xfrm>
        </p:spPr>
        <p:txBody>
          <a:bodyPr>
            <a:noAutofit/>
          </a:bodyPr>
          <a:lstStyle/>
          <a:p>
            <a:pPr marL="457200" indent="-457200">
              <a:lnSpc>
                <a:spcPct val="100000"/>
              </a:lnSpc>
              <a:buFont typeface="+mj-ea"/>
              <a:buAutoNum type="circleNumDbPlain"/>
            </a:pPr>
            <a:r>
              <a:rPr lang="ko-KR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영민 씨</a:t>
            </a:r>
            <a:r>
              <a:rPr lang="en-US" altLang="ko-KR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아침 </a:t>
            </a:r>
            <a:r>
              <a:rPr lang="ko-KR" altLang="en-US" sz="2400" dirty="0">
                <a:solidFill>
                  <a:schemeClr val="accent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몇 시</a:t>
            </a:r>
            <a:r>
              <a:rPr lang="ko-KR" altLang="en-US" sz="2400" dirty="0">
                <a:solidFill>
                  <a:schemeClr val="accent6">
                    <a:lumMod val="7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에</a:t>
            </a:r>
            <a:r>
              <a:rPr lang="ko-KR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 일어나요</a:t>
            </a:r>
            <a:r>
              <a:rPr lang="en-US" altLang="ko-KR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</a:p>
          <a:p>
            <a:pPr marL="0" indent="0">
              <a:buNone/>
            </a:pPr>
            <a:r>
              <a:rPr lang="en-US" altLang="ja-JP" sz="1800" dirty="0">
                <a:latin typeface="Yu Mincho" panose="02020400000000000000" pitchFamily="18" charset="-128"/>
                <a:ea typeface="Yu Mincho" panose="02020400000000000000" pitchFamily="18" charset="-128"/>
              </a:rPr>
              <a:t>       </a:t>
            </a:r>
            <a:r>
              <a:rPr lang="ja-JP" altLang="ko-KR" sz="1800" dirty="0">
                <a:latin typeface="Yu Mincho" panose="02020400000000000000" pitchFamily="18" charset="-128"/>
                <a:ea typeface="Yu Mincho" panose="02020400000000000000" pitchFamily="18" charset="-128"/>
              </a:rPr>
              <a:t>ヨンミンさん、</a:t>
            </a:r>
            <a:r>
              <a:rPr lang="ja-JP" altLang="en-US" sz="1800" dirty="0">
                <a:latin typeface="Yu Mincho" panose="02020400000000000000" pitchFamily="18" charset="-128"/>
                <a:ea typeface="Yu Mincho" panose="02020400000000000000" pitchFamily="18" charset="-128"/>
              </a:rPr>
              <a:t>朝何時に起きますか</a:t>
            </a:r>
            <a:r>
              <a:rPr lang="ja-JP" altLang="ko-KR" sz="1800" dirty="0">
                <a:latin typeface="Yu Mincho" panose="02020400000000000000" pitchFamily="18" charset="-128"/>
                <a:ea typeface="Yu Mincho" panose="02020400000000000000" pitchFamily="18" charset="-128"/>
              </a:rPr>
              <a:t>。</a:t>
            </a:r>
            <a:endParaRPr lang="ko-KR" altLang="ko-KR" sz="1800" dirty="0">
              <a:latin typeface="Yu Mincho" panose="02020400000000000000" pitchFamily="18" charset="-128"/>
              <a:ea typeface="나눔명조" panose="02020603020101020101" pitchFamily="18" charset="-127"/>
            </a:endParaRPr>
          </a:p>
          <a:p>
            <a:pPr marL="457200" indent="-457200">
              <a:lnSpc>
                <a:spcPct val="100000"/>
              </a:lnSpc>
              <a:buFont typeface="+mj-ea"/>
              <a:buAutoNum type="circleNumDbPlain" startAt="2"/>
            </a:pPr>
            <a:r>
              <a:rPr lang="en-US" altLang="ko-KR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7</a:t>
            </a:r>
            <a:r>
              <a:rPr lang="ko-KR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시에 일어나요</a:t>
            </a:r>
            <a:r>
              <a:rPr lang="en-US" altLang="ko-KR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. </a:t>
            </a:r>
            <a:r>
              <a:rPr lang="ko-KR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하나 씨는요</a:t>
            </a:r>
            <a:r>
              <a:rPr lang="en-US" altLang="ko-KR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</a:p>
          <a:p>
            <a:pPr marL="0" indent="0">
              <a:buNone/>
            </a:pPr>
            <a:r>
              <a:rPr lang="en-US" altLang="ja-JP" sz="1800" dirty="0">
                <a:latin typeface="Yu Mincho" panose="02020400000000000000" pitchFamily="18" charset="-128"/>
                <a:ea typeface="Yu Mincho" panose="02020400000000000000" pitchFamily="18" charset="-128"/>
              </a:rPr>
              <a:t>       7</a:t>
            </a:r>
            <a:r>
              <a:rPr lang="ja-JP" altLang="en-US" sz="1800" dirty="0">
                <a:latin typeface="Yu Mincho" panose="02020400000000000000" pitchFamily="18" charset="-128"/>
                <a:ea typeface="Yu Mincho" panose="02020400000000000000" pitchFamily="18" charset="-128"/>
              </a:rPr>
              <a:t>時に起きます。ハナさんは？</a:t>
            </a:r>
            <a:endParaRPr lang="ko-KR" altLang="ko-KR" sz="1800" dirty="0">
              <a:latin typeface="Yu Mincho" panose="02020400000000000000" pitchFamily="18" charset="-128"/>
              <a:ea typeface="나눔명조" panose="02020603020101020101" pitchFamily="18" charset="-127"/>
            </a:endParaRPr>
          </a:p>
          <a:p>
            <a:pPr marL="457200" indent="-457200">
              <a:lnSpc>
                <a:spcPct val="100000"/>
              </a:lnSpc>
              <a:buFont typeface="+mj-ea"/>
              <a:buAutoNum type="circleNumDbPlain" startAt="3"/>
            </a:pPr>
            <a:r>
              <a:rPr lang="ko-KR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저는 </a:t>
            </a:r>
            <a:r>
              <a:rPr lang="en-US" altLang="ko-KR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6</a:t>
            </a:r>
            <a:r>
              <a:rPr lang="ko-KR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시 반쯤 일어나요</a:t>
            </a:r>
            <a:r>
              <a:rPr lang="en-US" altLang="ko-KR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en-US" altLang="ko-KR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ja-JP" sz="1800" dirty="0">
                <a:latin typeface="Yu Mincho" panose="02020400000000000000" pitchFamily="18" charset="-128"/>
                <a:ea typeface="Yu Mincho" panose="02020400000000000000" pitchFamily="18" charset="-128"/>
              </a:rPr>
              <a:t>       </a:t>
            </a:r>
            <a:r>
              <a:rPr lang="ja-JP" altLang="en-US" sz="1800" dirty="0">
                <a:latin typeface="Yu Mincho" panose="02020400000000000000" pitchFamily="18" charset="-128"/>
                <a:ea typeface="Yu Mincho" panose="02020400000000000000" pitchFamily="18" charset="-128"/>
              </a:rPr>
              <a:t>私は</a:t>
            </a:r>
            <a:r>
              <a:rPr lang="en-US" altLang="ja-JP" sz="1800" dirty="0">
                <a:latin typeface="Yu Mincho" panose="02020400000000000000" pitchFamily="18" charset="-128"/>
                <a:ea typeface="Yu Mincho" panose="02020400000000000000" pitchFamily="18" charset="-128"/>
              </a:rPr>
              <a:t>6</a:t>
            </a:r>
            <a:r>
              <a:rPr lang="ja-JP" altLang="en-US" sz="1800" dirty="0">
                <a:latin typeface="Yu Mincho" panose="02020400000000000000" pitchFamily="18" charset="-128"/>
                <a:ea typeface="Yu Mincho" panose="02020400000000000000" pitchFamily="18" charset="-128"/>
              </a:rPr>
              <a:t>時半頃起きます。</a:t>
            </a:r>
            <a:endParaRPr lang="ko-KR" altLang="ko-KR" sz="1800" dirty="0">
              <a:latin typeface="Yu Mincho" panose="02020400000000000000" pitchFamily="18" charset="-128"/>
              <a:ea typeface="나눔명조" panose="02020603020101020101" pitchFamily="18" charset="-127"/>
            </a:endParaRPr>
          </a:p>
          <a:p>
            <a:pPr marL="457200" indent="-457200">
              <a:lnSpc>
                <a:spcPct val="100000"/>
              </a:lnSpc>
              <a:buFont typeface="+mj-ea"/>
              <a:buAutoNum type="circleNumDbPlain" startAt="4"/>
            </a:pPr>
            <a:r>
              <a:rPr lang="ko-KR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그럼</a:t>
            </a:r>
            <a:r>
              <a:rPr lang="en-US" altLang="ko-KR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, </a:t>
            </a:r>
            <a:r>
              <a:rPr lang="ko-KR" altLang="en-US" sz="2400" dirty="0">
                <a:solidFill>
                  <a:schemeClr val="accent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몇 시</a:t>
            </a:r>
            <a:r>
              <a:rPr lang="ko-KR" altLang="en-US" sz="2400" dirty="0">
                <a:solidFill>
                  <a:schemeClr val="accent6">
                    <a:lumMod val="7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에</a:t>
            </a:r>
            <a:r>
              <a:rPr lang="ko-KR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 학교</a:t>
            </a:r>
            <a:r>
              <a:rPr lang="ko-KR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에 와요</a:t>
            </a:r>
            <a:r>
              <a:rPr lang="en-US" altLang="ko-KR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</a:p>
          <a:p>
            <a:pPr marL="0" indent="0">
              <a:buNone/>
            </a:pPr>
            <a:r>
              <a:rPr lang="en-US" altLang="ja-JP" sz="1800" dirty="0">
                <a:latin typeface="Yu Mincho" panose="02020400000000000000" pitchFamily="18" charset="-128"/>
                <a:ea typeface="Yu Mincho" panose="02020400000000000000" pitchFamily="18" charset="-128"/>
              </a:rPr>
              <a:t>       </a:t>
            </a:r>
            <a:r>
              <a:rPr lang="ja-JP" altLang="en-US" sz="1800" dirty="0">
                <a:latin typeface="Yu Mincho" panose="02020400000000000000" pitchFamily="18" charset="-128"/>
                <a:ea typeface="Yu Mincho" panose="02020400000000000000" pitchFamily="18" charset="-128"/>
              </a:rPr>
              <a:t>では、何時に学校に来ますか？</a:t>
            </a:r>
            <a:endParaRPr lang="ko-KR" altLang="ko-KR" sz="1800" dirty="0">
              <a:latin typeface="Yu Mincho" panose="02020400000000000000" pitchFamily="18" charset="-128"/>
              <a:ea typeface="나눔명조" panose="02020603020101020101" pitchFamily="18" charset="-127"/>
            </a:endParaRPr>
          </a:p>
          <a:p>
            <a:pPr marL="457200" indent="-457200">
              <a:lnSpc>
                <a:spcPct val="100000"/>
              </a:lnSpc>
              <a:buFont typeface="+mj-ea"/>
              <a:buAutoNum type="circleNumDbPlain" startAt="5"/>
            </a:pPr>
            <a:r>
              <a:rPr lang="en-US" altLang="ko-KR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8</a:t>
            </a:r>
            <a:r>
              <a:rPr lang="ko-KR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시 </a:t>
            </a:r>
            <a:r>
              <a:rPr lang="en-US" altLang="ko-KR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50</a:t>
            </a:r>
            <a:r>
              <a:rPr lang="ko-KR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분쯤</a:t>
            </a:r>
            <a:r>
              <a:rPr lang="ko-KR" altLang="en-US" sz="2400" dirty="0">
                <a:solidFill>
                  <a:schemeClr val="accent6">
                    <a:lumMod val="7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에</a:t>
            </a:r>
            <a:r>
              <a:rPr lang="ko-KR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 와요</a:t>
            </a:r>
            <a:r>
              <a:rPr lang="en-US" altLang="ko-KR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  <a:endParaRPr lang="en-US" altLang="ko-KR" sz="2400" dirty="0">
              <a:solidFill>
                <a:srgbClr val="FF0000"/>
              </a:solidFill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buNone/>
            </a:pPr>
            <a:r>
              <a:rPr lang="en-US" altLang="ja-JP" sz="1800" dirty="0">
                <a:latin typeface="Yu Mincho" panose="02020400000000000000" pitchFamily="18" charset="-128"/>
                <a:ea typeface="Yu Mincho" panose="02020400000000000000" pitchFamily="18" charset="-128"/>
              </a:rPr>
              <a:t>       8</a:t>
            </a:r>
            <a:r>
              <a:rPr lang="ja-JP" altLang="en-US" sz="1800" dirty="0">
                <a:latin typeface="Yu Mincho" panose="02020400000000000000" pitchFamily="18" charset="-128"/>
                <a:ea typeface="Yu Mincho" panose="02020400000000000000" pitchFamily="18" charset="-128"/>
              </a:rPr>
              <a:t>時</a:t>
            </a:r>
            <a:r>
              <a:rPr lang="en-US" altLang="ja-JP" sz="1800" dirty="0">
                <a:latin typeface="Yu Mincho" panose="02020400000000000000" pitchFamily="18" charset="-128"/>
                <a:ea typeface="Yu Mincho" panose="02020400000000000000" pitchFamily="18" charset="-128"/>
              </a:rPr>
              <a:t>50</a:t>
            </a:r>
            <a:r>
              <a:rPr lang="ja-JP" altLang="en-US" sz="1800" dirty="0">
                <a:latin typeface="Yu Mincho" panose="02020400000000000000" pitchFamily="18" charset="-128"/>
                <a:ea typeface="Yu Mincho" panose="02020400000000000000" pitchFamily="18" charset="-128"/>
              </a:rPr>
              <a:t>分頃に来ます。</a:t>
            </a:r>
            <a:endParaRPr lang="ko-KR" altLang="ko-KR" sz="1800" dirty="0">
              <a:latin typeface="Yu Mincho" panose="02020400000000000000" pitchFamily="18" charset="-128"/>
              <a:ea typeface="나눔명조" panose="02020603020101020101" pitchFamily="18" charset="-127"/>
            </a:endParaRPr>
          </a:p>
          <a:p>
            <a:pPr marL="457200" indent="-457200">
              <a:lnSpc>
                <a:spcPct val="100000"/>
              </a:lnSpc>
              <a:buFont typeface="+mj-ea"/>
              <a:buAutoNum type="circleNumDbPlain" startAt="6"/>
            </a:pPr>
            <a:r>
              <a:rPr lang="ko-KR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보통 </a:t>
            </a:r>
            <a:r>
              <a:rPr lang="ko-KR" altLang="en-US" sz="2400" dirty="0">
                <a:solidFill>
                  <a:schemeClr val="accent1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몇 시</a:t>
            </a:r>
            <a:r>
              <a:rPr lang="ko-KR" altLang="en-US" sz="2400" dirty="0">
                <a:solidFill>
                  <a:schemeClr val="accent6">
                    <a:lumMod val="75000"/>
                  </a:schemeClr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에</a:t>
            </a:r>
            <a:r>
              <a:rPr lang="ko-KR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 자요</a:t>
            </a:r>
            <a:r>
              <a:rPr lang="en-US" altLang="ko-KR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?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ja-JP" altLang="en-US" sz="18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　</a:t>
            </a:r>
            <a:r>
              <a:rPr lang="ja-JP" altLang="en-US" sz="1800" dirty="0">
                <a:latin typeface="Yu Mincho" panose="02020400000000000000" pitchFamily="18" charset="-128"/>
                <a:ea typeface="Yu Mincho" panose="02020400000000000000" pitchFamily="18" charset="-128"/>
              </a:rPr>
              <a:t>　普段何時に寝ますか？</a:t>
            </a:r>
            <a:endParaRPr lang="en-US" altLang="ko-KR" sz="1800" dirty="0">
              <a:latin typeface="Yu Mincho" panose="02020400000000000000" pitchFamily="18" charset="-128"/>
              <a:ea typeface="Yu Mincho" panose="02020400000000000000" pitchFamily="18" charset="-128"/>
            </a:endParaRPr>
          </a:p>
          <a:p>
            <a:pPr marL="457200" indent="-457200">
              <a:lnSpc>
                <a:spcPct val="100000"/>
              </a:lnSpc>
              <a:buFont typeface="+mj-ea"/>
              <a:buAutoNum type="circleNumDbPlain" startAt="7"/>
            </a:pPr>
            <a:r>
              <a:rPr lang="ko-KR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밤 </a:t>
            </a:r>
            <a:r>
              <a:rPr lang="en-US" altLang="ko-KR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12</a:t>
            </a:r>
            <a:r>
              <a:rPr lang="ko-KR" altLang="en-US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시쯤 자요</a:t>
            </a:r>
            <a:r>
              <a:rPr lang="en-US" altLang="ko-KR" sz="2400" dirty="0">
                <a:latin typeface="나눔명조" panose="02020603020101020101" pitchFamily="18" charset="-127"/>
                <a:ea typeface="나눔명조" panose="02020603020101020101" pitchFamily="18" charset="-127"/>
              </a:rPr>
              <a:t>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ja-JP" altLang="en-US" sz="1800" dirty="0">
                <a:latin typeface="Yu Mincho" panose="02020400000000000000" pitchFamily="18" charset="-128"/>
                <a:ea typeface="Yu Mincho" panose="02020400000000000000" pitchFamily="18" charset="-128"/>
              </a:rPr>
              <a:t>　　夜</a:t>
            </a:r>
            <a:r>
              <a:rPr lang="en-US" altLang="ja-JP" sz="1800" dirty="0">
                <a:latin typeface="Yu Mincho" panose="02020400000000000000" pitchFamily="18" charset="-128"/>
                <a:ea typeface="Yu Mincho" panose="02020400000000000000" pitchFamily="18" charset="-128"/>
              </a:rPr>
              <a:t>12</a:t>
            </a:r>
            <a:r>
              <a:rPr lang="ja-JP" altLang="en-US" sz="1800" dirty="0">
                <a:latin typeface="Yu Mincho" panose="02020400000000000000" pitchFamily="18" charset="-128"/>
                <a:ea typeface="Yu Mincho" panose="02020400000000000000" pitchFamily="18" charset="-128"/>
              </a:rPr>
              <a:t>時頃寝ます。</a:t>
            </a:r>
            <a:endParaRPr lang="en-US" altLang="ko-KR" sz="1400" dirty="0">
              <a:latin typeface="Yu Mincho" panose="02020400000000000000" pitchFamily="18" charset="-128"/>
              <a:ea typeface="Yu Mincho" panose="02020400000000000000" pitchFamily="18" charset="-128"/>
            </a:endParaRPr>
          </a:p>
        </p:txBody>
      </p:sp>
      <p:pic>
        <p:nvPicPr>
          <p:cNvPr id="1026" name="Picture 2" descr="Daily_Life_by_Ennokni_m.png (400×399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366" y="524435"/>
            <a:ext cx="6241591" cy="6225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31_themedemanabukankokug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712810" y="3138805"/>
            <a:ext cx="997247" cy="99724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764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477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0" y="1"/>
            <a:ext cx="11353800" cy="833718"/>
          </a:xfrm>
        </p:spPr>
        <p:txBody>
          <a:bodyPr>
            <a:noAutofit/>
          </a:bodyPr>
          <a:lstStyle/>
          <a:p>
            <a:r>
              <a:rPr lang="ja-JP" altLang="en-US" sz="28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  </a:t>
            </a:r>
            <a:r>
              <a:rPr lang="en-US" altLang="ja-JP" sz="2000" dirty="0">
                <a:latin typeface="NanumGothic" panose="020D0604000000000000" pitchFamily="34" charset="-127"/>
                <a:ea typeface="NanumGothic" panose="020D0604000000000000" pitchFamily="34" charset="-127"/>
              </a:rPr>
              <a:t>Task1. </a:t>
            </a:r>
            <a:r>
              <a:rPr lang="ja-JP" altLang="en-US" sz="28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友達とお互いの日課について話したり、尋ね合ったりしましょう。</a:t>
            </a:r>
            <a:endParaRPr lang="ko-KR" altLang="ko-KR" sz="2800" dirty="0">
              <a:latin typeface="UD デジタル 教科書体 NK-R" panose="02020400000000000000" pitchFamily="18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90286" y="833720"/>
            <a:ext cx="11684000" cy="59167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ja-JP" altLang="ja-JP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①</a:t>
            </a:r>
            <a:r>
              <a:rPr lang="en-US" altLang="ja-JP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[</a:t>
            </a:r>
            <a:r>
              <a:rPr lang="ko-KR" altLang="ja-JP" sz="2400" dirty="0">
                <a:latin typeface="HGP教科書体" panose="02020600000000000000" pitchFamily="18" charset="-128"/>
              </a:rPr>
              <a:t>하는 일</a:t>
            </a:r>
            <a:r>
              <a:rPr lang="en-US" altLang="ja-JP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]</a:t>
            </a:r>
            <a:r>
              <a:rPr lang="ja-JP" altLang="ja-JP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を参考にして、</a:t>
            </a:r>
            <a:r>
              <a:rPr lang="en-US" altLang="ja-JP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[</a:t>
            </a:r>
            <a:r>
              <a:rPr lang="ko-KR" altLang="ja-JP" sz="2400" dirty="0">
                <a:latin typeface="HGP教科書体" panose="02020600000000000000" pitchFamily="18" charset="-128"/>
              </a:rPr>
              <a:t>나의 하루</a:t>
            </a:r>
            <a:r>
              <a:rPr lang="en-US" altLang="ja-JP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]</a:t>
            </a:r>
            <a:r>
              <a:rPr lang="ja-JP" altLang="ja-JP" sz="2400" dirty="0" err="1">
                <a:latin typeface="HGP教科書体" panose="02020600000000000000" pitchFamily="18" charset="-128"/>
                <a:ea typeface="HGP教科書体" panose="02020600000000000000" pitchFamily="18" charset="-128"/>
              </a:rPr>
              <a:t>を完</a:t>
            </a:r>
            <a:r>
              <a:rPr lang="ja-JP" altLang="ja-JP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成させなさい。</a:t>
            </a:r>
          </a:p>
          <a:p>
            <a:pPr marL="0" indent="0">
              <a:buNone/>
            </a:pPr>
            <a:r>
              <a:rPr lang="ja-JP" altLang="ja-JP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②友達に日課について尋ね、</a:t>
            </a:r>
            <a:r>
              <a:rPr lang="en-US" altLang="ja-JP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[</a:t>
            </a:r>
            <a:r>
              <a:rPr lang="ko-KR" altLang="ja-JP" sz="2400" dirty="0">
                <a:latin typeface="HGP教科書体" panose="02020600000000000000" pitchFamily="18" charset="-128"/>
              </a:rPr>
              <a:t>친구</a:t>
            </a:r>
            <a:r>
              <a:rPr lang="en-US" altLang="ja-JP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1</a:t>
            </a:r>
            <a:r>
              <a:rPr lang="ko-KR" altLang="ja-JP" sz="2400" dirty="0">
                <a:latin typeface="HGP教科書体" panose="02020600000000000000" pitchFamily="18" charset="-128"/>
              </a:rPr>
              <a:t>의 하루</a:t>
            </a:r>
            <a:r>
              <a:rPr lang="en-US" altLang="ja-JP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]</a:t>
            </a:r>
            <a:r>
              <a:rPr lang="ja-JP" altLang="ja-JP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と</a:t>
            </a:r>
            <a:r>
              <a:rPr lang="en-US" altLang="ja-JP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[</a:t>
            </a:r>
            <a:r>
              <a:rPr lang="ko-KR" altLang="ja-JP" sz="2400" dirty="0">
                <a:latin typeface="HGP教科書体" panose="02020600000000000000" pitchFamily="18" charset="-128"/>
              </a:rPr>
              <a:t>친구</a:t>
            </a:r>
            <a:r>
              <a:rPr lang="en-US" altLang="ja-JP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2</a:t>
            </a:r>
            <a:r>
              <a:rPr lang="ko-KR" altLang="ja-JP" sz="2400" dirty="0">
                <a:latin typeface="HGP教科書体" panose="02020600000000000000" pitchFamily="18" charset="-128"/>
              </a:rPr>
              <a:t>의 하루</a:t>
            </a:r>
            <a:r>
              <a:rPr lang="en-US" altLang="ja-JP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]</a:t>
            </a:r>
            <a:r>
              <a:rPr lang="ja-JP" altLang="en-US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の</a:t>
            </a:r>
            <a:r>
              <a:rPr lang="ja-JP" altLang="ja-JP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「</a:t>
            </a:r>
            <a:r>
              <a:rPr lang="ko-KR" altLang="ja-JP" sz="2400" dirty="0">
                <a:latin typeface="HGP教科書体" panose="02020600000000000000" pitchFamily="18" charset="-128"/>
              </a:rPr>
              <a:t>시간</a:t>
            </a:r>
            <a:r>
              <a:rPr lang="ja-JP" altLang="ja-JP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時間」</a:t>
            </a:r>
            <a:r>
              <a:rPr lang="ja-JP" altLang="en-US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を</a:t>
            </a:r>
            <a:r>
              <a:rPr lang="ja-JP" altLang="ja-JP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完成させなさい</a:t>
            </a:r>
            <a:r>
              <a:rPr lang="en-US" altLang="ja-JP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(</a:t>
            </a:r>
            <a:r>
              <a:rPr lang="ja-JP" altLang="ja-JP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聞き手はテキストを見ないこと</a:t>
            </a:r>
            <a:r>
              <a:rPr lang="en-US" altLang="ja-JP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)</a:t>
            </a:r>
            <a:r>
              <a:rPr lang="ja-JP" altLang="ja-JP" sz="2400" dirty="0" err="1">
                <a:latin typeface="HGP教科書体" panose="02020600000000000000" pitchFamily="18" charset="-128"/>
                <a:ea typeface="HGP教科書体" panose="02020600000000000000" pitchFamily="18" charset="-128"/>
              </a:rPr>
              <a:t>。</a:t>
            </a:r>
            <a:r>
              <a:rPr lang="ja-JP" altLang="ja-JP" sz="2400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必ず意味を考えながらやりましょう！</a:t>
            </a:r>
          </a:p>
          <a:p>
            <a:pPr marL="0" indent="0">
              <a:buNone/>
            </a:pPr>
            <a:endParaRPr lang="en-US" altLang="ko-KR" sz="2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pPr marL="0" indent="0">
              <a:buNone/>
            </a:pPr>
            <a:r>
              <a:rPr lang="en-US" altLang="ja-JP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A: 00 </a:t>
            </a:r>
            <a:r>
              <a:rPr lang="ko-KR" altLang="en-US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씨</a:t>
            </a:r>
            <a:r>
              <a:rPr lang="en-US" altLang="ko-KR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몇 시에 </a:t>
            </a:r>
            <a:r>
              <a:rPr lang="en-US" altLang="ko-KR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_____?</a:t>
            </a:r>
          </a:p>
          <a:p>
            <a:pPr marL="0" indent="0">
              <a:buNone/>
            </a:pPr>
            <a:r>
              <a:rPr lang="en-US" altLang="ja-JP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B: ____</a:t>
            </a:r>
            <a:r>
              <a:rPr lang="ko-KR" altLang="en-US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시에 </a:t>
            </a:r>
            <a:r>
              <a:rPr lang="en-US" altLang="ko-KR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_____.</a:t>
            </a:r>
            <a:endParaRPr lang="en-US" altLang="ja-JP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400" dirty="0"/>
          </a:p>
        </p:txBody>
      </p:sp>
      <p:graphicFrame>
        <p:nvGraphicFramePr>
          <p:cNvPr id="13" name="表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0664732"/>
              </p:ext>
            </p:extLst>
          </p:nvPr>
        </p:nvGraphicFramePr>
        <p:xfrm>
          <a:off x="6386285" y="2032004"/>
          <a:ext cx="5138058" cy="47184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36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44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2633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ja-JP" altLang="en-US" sz="2400" kern="100" dirty="0">
                          <a:effectLst/>
                          <a:latin typeface="HGP教科書体" panose="02020600000000000000" pitchFamily="18" charset="-128"/>
                          <a:ea typeface="HGP教科書体" panose="02020600000000000000" pitchFamily="18" charset="-128"/>
                          <a:cs typeface="+mn-cs"/>
                        </a:rPr>
                        <a:t>時間</a:t>
                      </a:r>
                      <a:endParaRPr lang="ja-JP" sz="2400" kern="100" dirty="0">
                        <a:effectLst/>
                        <a:latin typeface="HGP教科書体" panose="02020600000000000000" pitchFamily="18" charset="-128"/>
                        <a:ea typeface="HGP教科書体" panose="020206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ja-JP" altLang="en-US" sz="2400" kern="100" dirty="0">
                          <a:effectLst/>
                          <a:latin typeface="HGP教科書体" panose="02020600000000000000" pitchFamily="18" charset="-128"/>
                          <a:ea typeface="HGP教科書体" panose="02020600000000000000" pitchFamily="18" charset="-128"/>
                        </a:rPr>
                        <a:t>すること</a:t>
                      </a:r>
                      <a:endParaRPr lang="ja-JP" sz="2400" kern="100" dirty="0">
                        <a:effectLst/>
                        <a:latin typeface="HGP教科書体" panose="02020600000000000000" pitchFamily="18" charset="-128"/>
                        <a:ea typeface="HGP教科書体" panose="020206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9208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400" kern="100" dirty="0">
                        <a:effectLst/>
                        <a:latin typeface="NanumMyeongjo" panose="02020603020101020101" pitchFamily="18" charset="-127"/>
                        <a:ea typeface="나눔명조" panose="0202060302010102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4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일어나다</a:t>
                      </a:r>
                      <a:r>
                        <a:rPr lang="ja-JP" altLang="en-US" sz="24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　</a:t>
                      </a:r>
                      <a:r>
                        <a:rPr lang="ja-JP" altLang="en-US" sz="1800" kern="100" dirty="0">
                          <a:effectLst/>
                          <a:latin typeface="HG正楷書体-PRO" panose="03000600000000000000" pitchFamily="66" charset="-128"/>
                          <a:ea typeface="HG正楷書体-PRO" panose="03000600000000000000" pitchFamily="66" charset="-128"/>
                        </a:rPr>
                        <a:t>起きる</a:t>
                      </a:r>
                      <a:endParaRPr lang="ja-JP" sz="1800" kern="100" dirty="0">
                        <a:effectLst/>
                        <a:latin typeface="HG正楷書体-PRO" panose="03000600000000000000" pitchFamily="66" charset="-128"/>
                        <a:ea typeface="HG正楷書体-PRO" panose="03000600000000000000" pitchFamily="66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9208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400" kern="100" dirty="0">
                        <a:effectLst/>
                        <a:latin typeface="NanumMyeongjo" panose="02020603020101020101" pitchFamily="18" charset="-127"/>
                        <a:ea typeface="나눔명조" panose="0202060302010102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24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  <a:cs typeface="+mn-cs"/>
                        </a:rPr>
                        <a:t>세수하다</a:t>
                      </a:r>
                      <a:r>
                        <a:rPr lang="ja-JP" altLang="en-US" sz="24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  <a:cs typeface="+mn-cs"/>
                        </a:rPr>
                        <a:t>　</a:t>
                      </a:r>
                      <a:r>
                        <a:rPr lang="ja-JP" altLang="en-US" sz="2000" kern="100" dirty="0">
                          <a:effectLst/>
                          <a:latin typeface="HG正楷書体-PRO" panose="03000600000000000000" pitchFamily="66" charset="-128"/>
                          <a:ea typeface="HG正楷書体-PRO" panose="03000600000000000000" pitchFamily="66" charset="-128"/>
                          <a:cs typeface="+mn-cs"/>
                        </a:rPr>
                        <a:t>顔を洗う</a:t>
                      </a:r>
                      <a:endParaRPr lang="ja-JP" sz="2000" kern="100" dirty="0">
                        <a:effectLst/>
                        <a:latin typeface="HG正楷書体-PRO" panose="03000600000000000000" pitchFamily="66" charset="-128"/>
                        <a:ea typeface="HG正楷書体-PRO" panose="03000600000000000000" pitchFamily="66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9208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400" kern="100">
                        <a:effectLst/>
                        <a:latin typeface="NanumMyeongjo" panose="02020603020101020101" pitchFamily="18" charset="-127"/>
                        <a:ea typeface="나눔명조" panose="0202060302010102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24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  <a:cs typeface="+mn-cs"/>
                        </a:rPr>
                        <a:t>아침을 먹다</a:t>
                      </a:r>
                      <a:r>
                        <a:rPr lang="ja-JP" altLang="en-US" sz="24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  <a:cs typeface="+mn-cs"/>
                        </a:rPr>
                        <a:t>　</a:t>
                      </a:r>
                      <a:r>
                        <a:rPr lang="ja-JP" altLang="en-US" sz="2000" kern="100" dirty="0">
                          <a:effectLst/>
                          <a:latin typeface="HG正楷書体-PRO" panose="03000600000000000000" pitchFamily="66" charset="-128"/>
                          <a:ea typeface="HG正楷書体-PRO" panose="03000600000000000000" pitchFamily="66" charset="-128"/>
                          <a:cs typeface="+mn-cs"/>
                        </a:rPr>
                        <a:t>朝食を食べる</a:t>
                      </a:r>
                      <a:endParaRPr lang="ja-JP" sz="2000" kern="100" dirty="0">
                        <a:effectLst/>
                        <a:latin typeface="HG正楷書体-PRO" panose="03000600000000000000" pitchFamily="66" charset="-128"/>
                        <a:ea typeface="HG正楷書体-PRO" panose="03000600000000000000" pitchFamily="66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9208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400" kern="100">
                        <a:effectLst/>
                        <a:latin typeface="NanumMyeongjo" panose="02020603020101020101" pitchFamily="18" charset="-127"/>
                        <a:ea typeface="나눔명조" panose="0202060302010102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24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  <a:cs typeface="+mn-cs"/>
                        </a:rPr>
                        <a:t>학교에 오다</a:t>
                      </a:r>
                      <a:r>
                        <a:rPr lang="ja-JP" altLang="en-US" sz="24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  <a:cs typeface="+mn-cs"/>
                        </a:rPr>
                        <a:t>　</a:t>
                      </a:r>
                      <a:r>
                        <a:rPr lang="ja-JP" altLang="en-US" sz="2000" kern="100" dirty="0">
                          <a:effectLst/>
                          <a:latin typeface="HG正楷書体-PRO" panose="03000600000000000000" pitchFamily="66" charset="-128"/>
                          <a:ea typeface="HG正楷書体-PRO" panose="03000600000000000000" pitchFamily="66" charset="-128"/>
                          <a:cs typeface="+mn-cs"/>
                        </a:rPr>
                        <a:t>学校に来る</a:t>
                      </a:r>
                      <a:endParaRPr lang="ja-JP" sz="2000" kern="100" dirty="0">
                        <a:effectLst/>
                        <a:latin typeface="HG正楷書体-PRO" panose="03000600000000000000" pitchFamily="66" charset="-128"/>
                        <a:ea typeface="HG正楷書体-PRO" panose="03000600000000000000" pitchFamily="66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29208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400" kern="100">
                        <a:effectLst/>
                        <a:latin typeface="NanumMyeongjo" panose="02020603020101020101" pitchFamily="18" charset="-127"/>
                        <a:ea typeface="나눔명조" panose="0202060302010102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24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  <a:cs typeface="+mn-cs"/>
                        </a:rPr>
                        <a:t>점심을 먹다</a:t>
                      </a:r>
                      <a:r>
                        <a:rPr lang="ja-JP" altLang="en-US" sz="24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  <a:cs typeface="+mn-cs"/>
                        </a:rPr>
                        <a:t>　</a:t>
                      </a:r>
                      <a:r>
                        <a:rPr lang="ja-JP" altLang="en-US" sz="2000" kern="100" dirty="0">
                          <a:effectLst/>
                          <a:latin typeface="HG正楷書体-PRO" panose="03000600000000000000" pitchFamily="66" charset="-128"/>
                          <a:ea typeface="HG正楷書体-PRO" panose="03000600000000000000" pitchFamily="66" charset="-128"/>
                          <a:cs typeface="+mn-cs"/>
                        </a:rPr>
                        <a:t>昼食を食べる</a:t>
                      </a:r>
                      <a:endParaRPr lang="ja-JP" sz="2000" kern="100" dirty="0">
                        <a:effectLst/>
                        <a:latin typeface="HG正楷書体-PRO" panose="03000600000000000000" pitchFamily="66" charset="-128"/>
                        <a:ea typeface="HG正楷書体-PRO" panose="03000600000000000000" pitchFamily="66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29208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400" kern="100" dirty="0">
                        <a:effectLst/>
                        <a:latin typeface="NanumMyeongjo" panose="02020603020101020101" pitchFamily="18" charset="-127"/>
                        <a:ea typeface="나눔명조" panose="0202060302010102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24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  <a:cs typeface="+mn-cs"/>
                        </a:rPr>
                        <a:t>아르바이트하다</a:t>
                      </a:r>
                      <a:r>
                        <a:rPr lang="ja-JP" altLang="en-US" sz="2000" kern="100" dirty="0">
                          <a:effectLst/>
                          <a:latin typeface="HG正楷書体-PRO" panose="03000600000000000000" pitchFamily="66" charset="-128"/>
                          <a:ea typeface="HG正楷書体-PRO" panose="03000600000000000000" pitchFamily="66" charset="-128"/>
                          <a:cs typeface="+mn-cs"/>
                        </a:rPr>
                        <a:t>バイトする</a:t>
                      </a:r>
                      <a:endParaRPr lang="ja-JP" sz="2000" kern="100" dirty="0">
                        <a:effectLst/>
                        <a:latin typeface="HG正楷書体-PRO" panose="03000600000000000000" pitchFamily="66" charset="-128"/>
                        <a:ea typeface="HG正楷書体-PRO" panose="03000600000000000000" pitchFamily="66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29208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400" kern="100">
                        <a:effectLst/>
                        <a:latin typeface="NanumMyeongjo" panose="02020603020101020101" pitchFamily="18" charset="-127"/>
                        <a:ea typeface="나눔명조" panose="0202060302010102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24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  <a:cs typeface="+mn-cs"/>
                        </a:rPr>
                        <a:t>저녁을 먹다</a:t>
                      </a:r>
                      <a:r>
                        <a:rPr lang="ja-JP" altLang="en-US" sz="24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  <a:cs typeface="+mn-cs"/>
                        </a:rPr>
                        <a:t>　</a:t>
                      </a:r>
                      <a:r>
                        <a:rPr lang="ja-JP" altLang="en-US" sz="2000" kern="100" dirty="0">
                          <a:effectLst/>
                          <a:latin typeface="HG正楷書体-PRO" panose="03000600000000000000" pitchFamily="66" charset="-128"/>
                          <a:ea typeface="HG正楷書体-PRO" panose="03000600000000000000" pitchFamily="66" charset="-128"/>
                          <a:cs typeface="+mn-cs"/>
                        </a:rPr>
                        <a:t>夕食を食べる</a:t>
                      </a:r>
                      <a:endParaRPr lang="ja-JP" sz="2000" kern="100" dirty="0">
                        <a:effectLst/>
                        <a:latin typeface="HG正楷書体-PRO" panose="03000600000000000000" pitchFamily="66" charset="-128"/>
                        <a:ea typeface="HG正楷書体-PRO" panose="03000600000000000000" pitchFamily="66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29208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400" kern="100">
                        <a:effectLst/>
                        <a:latin typeface="NanumMyeongjo" panose="02020603020101020101" pitchFamily="18" charset="-127"/>
                        <a:ea typeface="나눔명조" panose="0202060302010102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altLang="en-US" sz="24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  <a:cs typeface="+mn-cs"/>
                        </a:rPr>
                        <a:t>샤워하다</a:t>
                      </a:r>
                      <a:r>
                        <a:rPr lang="ja-JP" altLang="en-US" sz="24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  <a:cs typeface="+mn-cs"/>
                        </a:rPr>
                        <a:t>　</a:t>
                      </a:r>
                      <a:r>
                        <a:rPr lang="ja-JP" altLang="en-US" sz="2000" kern="100" dirty="0">
                          <a:effectLst/>
                          <a:latin typeface="HG正楷書体-PRO" panose="03000600000000000000" pitchFamily="66" charset="-128"/>
                          <a:ea typeface="HG正楷書体-PRO" panose="03000600000000000000" pitchFamily="66" charset="-128"/>
                          <a:cs typeface="+mn-cs"/>
                        </a:rPr>
                        <a:t>シャワーする</a:t>
                      </a:r>
                      <a:endParaRPr lang="ja-JP" sz="2000" kern="100" dirty="0">
                        <a:effectLst/>
                        <a:latin typeface="HG正楷書体-PRO" panose="03000600000000000000" pitchFamily="66" charset="-128"/>
                        <a:ea typeface="HG正楷書体-PRO" panose="03000600000000000000" pitchFamily="66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29208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400" kern="100">
                        <a:effectLst/>
                        <a:latin typeface="NanumMyeongjo" panose="02020603020101020101" pitchFamily="18" charset="-127"/>
                        <a:ea typeface="나눔명조" panose="0202060302010102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TV</a:t>
                      </a:r>
                      <a:r>
                        <a:rPr lang="ko-KR" sz="24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를 보다</a:t>
                      </a:r>
                      <a:r>
                        <a:rPr lang="ja-JP" altLang="en-US" sz="24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　</a:t>
                      </a:r>
                      <a:r>
                        <a:rPr lang="ja-JP" altLang="en-US" sz="2000" kern="100" dirty="0">
                          <a:effectLst/>
                          <a:latin typeface="HG正楷書体-PRO" panose="03000600000000000000" pitchFamily="66" charset="-128"/>
                          <a:ea typeface="HG正楷書体-PRO" panose="03000600000000000000" pitchFamily="66" charset="-128"/>
                        </a:rPr>
                        <a:t>テレビを見る</a:t>
                      </a:r>
                      <a:endParaRPr lang="ja-JP" sz="2000" kern="100" dirty="0">
                        <a:effectLst/>
                        <a:latin typeface="HG正楷書体-PRO" panose="03000600000000000000" pitchFamily="66" charset="-128"/>
                        <a:ea typeface="HG正楷書体-PRO" panose="03000600000000000000" pitchFamily="66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29208"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 </a:t>
                      </a:r>
                      <a:endParaRPr lang="ja-JP" sz="2400" kern="100">
                        <a:effectLst/>
                        <a:latin typeface="NanumMyeongjo" panose="02020603020101020101" pitchFamily="18" charset="-127"/>
                        <a:ea typeface="나눔명조" panose="0202060302010102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4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자다</a:t>
                      </a:r>
                      <a:r>
                        <a:rPr lang="ja-JP" altLang="en-US" sz="2400" kern="100" dirty="0">
                          <a:effectLst/>
                          <a:latin typeface="NanumMyeongjo" panose="02020603020101020101" pitchFamily="18" charset="-127"/>
                          <a:ea typeface="NanumMyeongjo" panose="02020603020101020101" pitchFamily="18" charset="-127"/>
                        </a:rPr>
                        <a:t>　</a:t>
                      </a:r>
                      <a:r>
                        <a:rPr lang="ja-JP" altLang="en-US" sz="2000" kern="100" dirty="0">
                          <a:effectLst/>
                          <a:latin typeface="HG正楷書体-PRO" panose="03000600000000000000" pitchFamily="66" charset="-128"/>
                          <a:ea typeface="HG正楷書体-PRO" panose="03000600000000000000" pitchFamily="66" charset="-128"/>
                        </a:rPr>
                        <a:t>寝る</a:t>
                      </a:r>
                      <a:endParaRPr lang="ja-JP" sz="2000" kern="100" dirty="0">
                        <a:effectLst/>
                        <a:latin typeface="HG正楷書体-PRO" panose="03000600000000000000" pitchFamily="66" charset="-128"/>
                        <a:ea typeface="HG正楷書体-PRO" panose="03000600000000000000" pitchFamily="66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957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32229" y="29033"/>
            <a:ext cx="11785600" cy="1349824"/>
          </a:xfrm>
        </p:spPr>
        <p:txBody>
          <a:bodyPr>
            <a:normAutofit/>
          </a:bodyPr>
          <a:lstStyle/>
          <a:p>
            <a:r>
              <a:rPr lang="en-US" altLang="ja-JP" sz="1800" b="1" dirty="0">
                <a:latin typeface="HGP教科書体" panose="02020600000000000000" pitchFamily="18" charset="-128"/>
                <a:ea typeface="HGP教科書体" panose="02020600000000000000" pitchFamily="18" charset="-128"/>
              </a:rPr>
              <a:t>Task2.</a:t>
            </a:r>
            <a:r>
              <a:rPr lang="en-US" altLang="ja-JP" sz="2400" b="1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</a:t>
            </a:r>
            <a:r>
              <a:rPr lang="en-US" altLang="ja-JP" sz="24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Task1</a:t>
            </a:r>
            <a:r>
              <a:rPr lang="ja-JP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を参考にして、自分の一日や友達の一日について整理し、</a:t>
            </a:r>
            <a:r>
              <a:rPr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[</a:t>
            </a:r>
            <a:r>
              <a:rPr lang="ko-KR" altLang="ja-JP" sz="2400" dirty="0">
                <a:latin typeface="UD デジタル 教科書体 NK-R" panose="02020400000000000000" pitchFamily="18" charset="-128"/>
              </a:rPr>
              <a:t>보기</a:t>
            </a:r>
            <a:r>
              <a:rPr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]</a:t>
            </a:r>
            <a:r>
              <a:rPr lang="ja-JP" altLang="ja-JP" sz="2400" dirty="0" err="1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のように</a:t>
            </a:r>
            <a:r>
              <a:rPr lang="ja-JP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発表してみましょう。</a:t>
            </a: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333829" y="941296"/>
            <a:ext cx="11684000" cy="5916704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endParaRPr lang="en-US" altLang="ja-JP" sz="2300" dirty="0" smtClean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ja-JP" sz="2300" dirty="0" smtClean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  <a:p>
            <a:pPr marL="0" indent="0">
              <a:buNone/>
            </a:pPr>
            <a:endParaRPr lang="en-US" altLang="ja-JP" sz="1800" dirty="0" smtClean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4549909" y="1412325"/>
            <a:ext cx="6713178" cy="41365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ja-JP" sz="2000" dirty="0">
                <a:latin typeface="NanumGothic" panose="020D0604000000000000" pitchFamily="34" charset="-127"/>
                <a:ea typeface="NanumGothic" panose="020D0604000000000000" pitchFamily="34" charset="-127"/>
              </a:rPr>
              <a:t>[</a:t>
            </a:r>
            <a:r>
              <a:rPr lang="ko-KR" altLang="ja-JP" sz="2000" dirty="0">
                <a:latin typeface="NanumGothic" panose="020D0604000000000000" pitchFamily="34" charset="-127"/>
                <a:ea typeface="NanumGothic" panose="020D0604000000000000" pitchFamily="34" charset="-127"/>
              </a:rPr>
              <a:t>보기</a:t>
            </a:r>
            <a:r>
              <a:rPr lang="en-US" altLang="ja-JP" sz="2000" dirty="0">
                <a:latin typeface="NanumGothic" panose="020D0604000000000000" pitchFamily="34" charset="-127"/>
                <a:ea typeface="NanumGothic" panose="020D0604000000000000" pitchFamily="34" charset="-127"/>
              </a:rPr>
              <a:t>] </a:t>
            </a:r>
            <a:endParaRPr lang="ja-JP" altLang="ja-JP" sz="2000" dirty="0">
              <a:latin typeface="NanumGothic" panose="020D0604000000000000" pitchFamily="34" charset="-127"/>
              <a:ea typeface="NanumGothic" panose="020D0604000000000000" pitchFamily="34" charset="-127"/>
            </a:endParaRPr>
          </a:p>
          <a:p>
            <a:pPr>
              <a:lnSpc>
                <a:spcPct val="150000"/>
              </a:lnSpc>
            </a:pPr>
            <a:endParaRPr lang="en-US" altLang="ko-KR" sz="1000" dirty="0" smtClean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  <a:p>
            <a:pPr>
              <a:lnSpc>
                <a:spcPct val="150000"/>
              </a:lnSpc>
            </a:pPr>
            <a:r>
              <a:rPr lang="ko-KR" altLang="ja-JP" sz="2800" dirty="0">
                <a:latin typeface="NanumGothic" panose="020D0604000000000000" pitchFamily="34" charset="-127"/>
                <a:ea typeface="NanumGothic" panose="020D0604000000000000" pitchFamily="34" charset="-127"/>
              </a:rPr>
              <a:t>저는 아침 </a:t>
            </a:r>
            <a:r>
              <a:rPr lang="en-US" altLang="ja-JP" sz="2800" dirty="0">
                <a:latin typeface="NanumGothic" panose="020D0604000000000000" pitchFamily="34" charset="-127"/>
                <a:ea typeface="NanumGothic" panose="020D0604000000000000" pitchFamily="34" charset="-127"/>
              </a:rPr>
              <a:t>6</a:t>
            </a:r>
            <a:r>
              <a:rPr lang="ko-KR" altLang="ja-JP" sz="2800" dirty="0">
                <a:latin typeface="NanumGothic" panose="020D0604000000000000" pitchFamily="34" charset="-127"/>
                <a:ea typeface="NanumGothic" panose="020D0604000000000000" pitchFamily="34" charset="-127"/>
              </a:rPr>
              <a:t>시에 일어나요</a:t>
            </a:r>
            <a:r>
              <a:rPr lang="en-US" altLang="ja-JP" sz="28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ja-JP" altLang="en-US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私</a:t>
            </a:r>
            <a:r>
              <a:rPr lang="ja-JP" altLang="en-US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は朝</a:t>
            </a:r>
            <a:r>
              <a:rPr lang="en-US" altLang="ja-JP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6</a:t>
            </a:r>
            <a:r>
              <a:rPr lang="ja-JP" altLang="en-US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時に起きます。</a:t>
            </a:r>
            <a:r>
              <a:rPr lang="en-US" altLang="ja-JP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altLang="ja-JP" sz="28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6</a:t>
            </a:r>
            <a:r>
              <a:rPr lang="ko-KR" altLang="ja-JP" sz="2800" dirty="0">
                <a:latin typeface="NanumGothic" panose="020D0604000000000000" pitchFamily="34" charset="-127"/>
                <a:ea typeface="NanumGothic" panose="020D0604000000000000" pitchFamily="34" charset="-127"/>
              </a:rPr>
              <a:t>시 </a:t>
            </a:r>
            <a:r>
              <a:rPr lang="en-US" altLang="ja-JP" sz="2800" dirty="0">
                <a:latin typeface="NanumGothic" panose="020D0604000000000000" pitchFamily="34" charset="-127"/>
                <a:ea typeface="NanumGothic" panose="020D0604000000000000" pitchFamily="34" charset="-127"/>
              </a:rPr>
              <a:t>10</a:t>
            </a:r>
            <a:r>
              <a:rPr lang="ko-KR" altLang="ja-JP" sz="2800" dirty="0">
                <a:latin typeface="NanumGothic" panose="020D0604000000000000" pitchFamily="34" charset="-127"/>
                <a:ea typeface="NanumGothic" panose="020D0604000000000000" pitchFamily="34" charset="-127"/>
              </a:rPr>
              <a:t>분에 화장실에 가요</a:t>
            </a:r>
            <a:r>
              <a:rPr lang="en-US" altLang="ja-JP" sz="28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ja-JP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6</a:t>
            </a:r>
            <a:r>
              <a:rPr lang="ja-JP" altLang="en-US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時</a:t>
            </a:r>
            <a:r>
              <a:rPr lang="en-US" altLang="ja-JP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10</a:t>
            </a:r>
            <a:r>
              <a:rPr lang="ja-JP" altLang="en-US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分にトイレに行きます。</a:t>
            </a:r>
            <a:r>
              <a:rPr lang="en-US" altLang="ja-JP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ko-KR" altLang="ja-JP" sz="28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그리고 </a:t>
            </a:r>
            <a:r>
              <a:rPr lang="ko-KR" altLang="ja-JP" sz="2800" dirty="0">
                <a:latin typeface="NanumGothic" panose="020D0604000000000000" pitchFamily="34" charset="-127"/>
                <a:ea typeface="NanumGothic" panose="020D0604000000000000" pitchFamily="34" charset="-127"/>
              </a:rPr>
              <a:t>세수해요</a:t>
            </a:r>
            <a:r>
              <a:rPr lang="en-US" altLang="ja-JP" sz="2800" dirty="0">
                <a:latin typeface="NanumGothic" panose="020D0604000000000000" pitchFamily="34" charset="-127"/>
                <a:ea typeface="NanumGothic" panose="020D0604000000000000" pitchFamily="34" charset="-127"/>
              </a:rPr>
              <a:t>. </a:t>
            </a:r>
            <a:r>
              <a:rPr lang="en-US" altLang="ja-JP" sz="2800" dirty="0" smtClean="0">
                <a:latin typeface="NanumGothic" panose="020D0604000000000000" pitchFamily="34" charset="-127"/>
                <a:ea typeface="NanumGothic" panose="020D0604000000000000" pitchFamily="34" charset="-127"/>
              </a:rPr>
              <a:t>…</a:t>
            </a:r>
          </a:p>
          <a:p>
            <a:pPr>
              <a:lnSpc>
                <a:spcPct val="150000"/>
              </a:lnSpc>
            </a:pPr>
            <a:r>
              <a:rPr lang="ja-JP" altLang="en-US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そして顔を洗います。</a:t>
            </a:r>
            <a:endParaRPr lang="ko-KR" altLang="en-US" dirty="0"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  <p:pic>
        <p:nvPicPr>
          <p:cNvPr id="6" name="図 5" descr="C:\Users\CKIM\Desktop\Scan0136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47" y="2291120"/>
            <a:ext cx="2564901" cy="23789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244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620486" y="203201"/>
            <a:ext cx="10515600" cy="833718"/>
          </a:xfrm>
        </p:spPr>
        <p:txBody>
          <a:bodyPr>
            <a:normAutofit/>
          </a:bodyPr>
          <a:lstStyle/>
          <a:p>
            <a:r>
              <a:rPr lang="ja-JP" altLang="en-US" sz="3200" dirty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学習目標の</a:t>
            </a:r>
            <a:r>
              <a:rPr lang="en-US" altLang="ja-JP" sz="3200" dirty="0">
                <a:solidFill>
                  <a:srgbClr val="FF0000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Check</a:t>
            </a:r>
            <a:endParaRPr lang="ko-KR" altLang="en-US" sz="3200" dirty="0">
              <a:latin typeface="UD デジタル 教科書体 NK-R" panose="02020400000000000000" pitchFamily="18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833720"/>
            <a:ext cx="10515600" cy="591670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ja-JP" sz="2000" dirty="0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pPr marL="0" indent="0">
              <a:buNone/>
            </a:pPr>
            <a:endParaRPr lang="en-US" altLang="ja-JP" sz="2000" dirty="0">
              <a:solidFill>
                <a:srgbClr val="FF0000"/>
              </a:solidFill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pPr marL="0" indent="0">
              <a:buNone/>
            </a:pPr>
            <a:r>
              <a:rPr lang="ja-JP" altLang="ko-KR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①</a:t>
            </a:r>
            <a:r>
              <a:rPr lang="ja-JP" altLang="en-US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時間表現と多様な動詞を用いて、友達とお互いの日課について話したり、尋ねたりできる。</a:t>
            </a:r>
            <a:endParaRPr lang="en-US" altLang="ja-JP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buNone/>
            </a:pPr>
            <a:endParaRPr lang="ko-KR" altLang="ko-KR" dirty="0">
              <a:latin typeface="HG正楷書体-PRO" panose="03000600000000000000" pitchFamily="66" charset="-128"/>
            </a:endParaRPr>
          </a:p>
          <a:p>
            <a:pPr marL="0" indent="0">
              <a:buNone/>
            </a:pPr>
            <a:r>
              <a:rPr lang="ja-JP" altLang="ko-KR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②｢</a:t>
            </a:r>
            <a:r>
              <a:rPr lang="ja-JP" altLang="en-US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日課</a:t>
            </a:r>
            <a:r>
              <a:rPr lang="ja-JP" altLang="ko-KR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｣</a:t>
            </a:r>
            <a:r>
              <a:rPr lang="ja-JP" altLang="en-US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「固有数詞</a:t>
            </a:r>
            <a:r>
              <a:rPr lang="en-US" altLang="ja-JP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+</a:t>
            </a:r>
            <a:r>
              <a:rPr lang="ja-JP" altLang="en-US" dirty="0">
                <a:solidFill>
                  <a:srgbClr val="FF0000"/>
                </a:solidFill>
                <a:latin typeface="HG正楷書体-PRO" panose="03000600000000000000" pitchFamily="66" charset="-128"/>
                <a:ea typeface="HG正楷書体-PRO" panose="03000600000000000000" pitchFamily="66" charset="-128"/>
              </a:rPr>
              <a:t>時</a:t>
            </a:r>
            <a:r>
              <a:rPr lang="ja-JP" altLang="en-US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」・「漢数詞</a:t>
            </a:r>
            <a:r>
              <a:rPr lang="en-US" altLang="ja-JP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+</a:t>
            </a:r>
            <a:r>
              <a:rPr lang="ja-JP" altLang="en-US" dirty="0">
                <a:solidFill>
                  <a:srgbClr val="FF0000"/>
                </a:solidFill>
                <a:latin typeface="HG正楷書体-PRO" panose="03000600000000000000" pitchFamily="66" charset="-128"/>
                <a:ea typeface="HG正楷書体-PRO" panose="03000600000000000000" pitchFamily="66" charset="-128"/>
              </a:rPr>
              <a:t>分</a:t>
            </a:r>
            <a:r>
              <a:rPr lang="ja-JP" altLang="en-US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」</a:t>
            </a:r>
            <a:r>
              <a:rPr lang="ja-JP" altLang="ko-KR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｢</a:t>
            </a:r>
            <a:r>
              <a:rPr lang="ja-JP" altLang="en-US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時間副詞</a:t>
            </a:r>
            <a:r>
              <a:rPr lang="en-US" altLang="ja-JP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(</a:t>
            </a:r>
            <a:r>
              <a:rPr lang="ja-JP" altLang="en-US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今・毎日・朝など</a:t>
            </a:r>
            <a:r>
              <a:rPr lang="en-US" altLang="ja-JP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)</a:t>
            </a:r>
            <a:r>
              <a:rPr lang="ja-JP" altLang="en-US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」に関わる表現について考えてみましょう。</a:t>
            </a:r>
            <a:endParaRPr lang="en-US" altLang="ja-JP" dirty="0">
              <a:latin typeface="HG正楷書体-PRO" panose="03000600000000000000" pitchFamily="66" charset="-128"/>
              <a:ea typeface="HG正楷書体-PRO" panose="03000600000000000000" pitchFamily="66" charset="-128"/>
            </a:endParaRPr>
          </a:p>
          <a:p>
            <a:pPr marL="0" indent="0">
              <a:buNone/>
            </a:pPr>
            <a:endParaRPr lang="ko-KR" altLang="ko-KR" dirty="0">
              <a:latin typeface="HG正楷書体-PRO" panose="03000600000000000000" pitchFamily="66" charset="-128"/>
            </a:endParaRPr>
          </a:p>
          <a:p>
            <a:pPr marL="0" indent="0">
              <a:buNone/>
            </a:pPr>
            <a:r>
              <a:rPr lang="ja-JP" altLang="ko-KR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③｢～</a:t>
            </a:r>
            <a:r>
              <a:rPr lang="ja-JP" altLang="en-US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ます・です</a:t>
            </a:r>
            <a:r>
              <a:rPr lang="ja-JP" altLang="ko-KR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｣｢</a:t>
            </a:r>
            <a:r>
              <a:rPr lang="en-US" altLang="ja-JP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(</a:t>
            </a:r>
            <a:r>
              <a:rPr lang="ja-JP" altLang="en-US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時間</a:t>
            </a:r>
            <a:r>
              <a:rPr lang="en-US" altLang="ja-JP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)</a:t>
            </a:r>
            <a:r>
              <a:rPr lang="ja-JP" altLang="en-US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に」</a:t>
            </a:r>
            <a:r>
              <a:rPr lang="ja-JP" altLang="ko-KR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｢</a:t>
            </a:r>
            <a:r>
              <a:rPr lang="en-US" altLang="ja-JP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(</a:t>
            </a:r>
            <a:r>
              <a:rPr lang="ja-JP" altLang="en-US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場所</a:t>
            </a:r>
            <a:r>
              <a:rPr lang="en-US" altLang="ja-JP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)</a:t>
            </a:r>
            <a:r>
              <a:rPr lang="ja-JP" altLang="en-US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に行く・来る</a:t>
            </a:r>
            <a:r>
              <a:rPr lang="ja-JP" altLang="ko-KR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｣を表す</a:t>
            </a:r>
            <a:r>
              <a:rPr lang="ja-JP" altLang="en-US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表現を言ってみましょう。</a:t>
            </a:r>
            <a:endParaRPr lang="ko-KR" altLang="ko-KR" dirty="0">
              <a:latin typeface="HG正楷書体-PRO" panose="03000600000000000000" pitchFamily="66" charset="-128"/>
            </a:endParaRPr>
          </a:p>
          <a:p>
            <a:pPr marL="0" indent="0">
              <a:buNone/>
            </a:pPr>
            <a:endParaRPr lang="en-US" altLang="ja-JP" sz="24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pPr marL="457200" indent="-457200">
              <a:buFont typeface="+mj-ea"/>
              <a:buAutoNum type="circleNumDbPlain"/>
            </a:pPr>
            <a:endParaRPr lang="ko-KR" altLang="en-US" sz="2400" dirty="0">
              <a:latin typeface="Meiryo UI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9597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522514" y="59431"/>
            <a:ext cx="10863082" cy="833718"/>
          </a:xfrm>
        </p:spPr>
        <p:txBody>
          <a:bodyPr>
            <a:normAutofit/>
          </a:bodyPr>
          <a:lstStyle/>
          <a:p>
            <a:r>
              <a:rPr lang="ja-JP" altLang="en-US" sz="2800" dirty="0" smtClean="0">
                <a:latin typeface="NanumMyeongjo" panose="02020603020101020101" pitchFamily="18" charset="-127"/>
                <a:ea typeface="HGP教科書体" panose="02020600000000000000" pitchFamily="18" charset="-128"/>
              </a:rPr>
              <a:t>❶「日課」関連</a:t>
            </a:r>
            <a:r>
              <a:rPr lang="ja-JP" altLang="en-US" sz="2800" dirty="0">
                <a:latin typeface="NanumMyeongjo" panose="02020603020101020101" pitchFamily="18" charset="-127"/>
                <a:ea typeface="HGP教科書体" panose="02020600000000000000" pitchFamily="18" charset="-128"/>
              </a:rPr>
              <a:t>表現です。</a:t>
            </a:r>
            <a:endParaRPr lang="ko-KR" altLang="en-US" sz="2800" dirty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833720"/>
            <a:ext cx="10515600" cy="5916704"/>
          </a:xfrm>
        </p:spPr>
        <p:txBody>
          <a:bodyPr>
            <a:normAutofit/>
          </a:bodyPr>
          <a:lstStyle/>
          <a:p>
            <a:endParaRPr lang="en-US" altLang="ja-JP" sz="2000" dirty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  <a:p>
            <a:endParaRPr lang="en-US" altLang="ja-JP" sz="2000" dirty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  <a:p>
            <a:endParaRPr lang="en-US" altLang="ja-JP" sz="2000" dirty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404227" y="3163729"/>
            <a:ext cx="1903779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200" b="1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일어나다</a:t>
            </a:r>
          </a:p>
        </p:txBody>
      </p:sp>
      <p:sp>
        <p:nvSpPr>
          <p:cNvPr id="31" name="正方形/長方形 30"/>
          <p:cNvSpPr/>
          <p:nvPr/>
        </p:nvSpPr>
        <p:spPr>
          <a:xfrm>
            <a:off x="4736234" y="3115697"/>
            <a:ext cx="1903779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200" b="1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자다</a:t>
            </a:r>
          </a:p>
        </p:txBody>
      </p:sp>
      <p:sp>
        <p:nvSpPr>
          <p:cNvPr id="32" name="正方形/長方形 31"/>
          <p:cNvSpPr/>
          <p:nvPr/>
        </p:nvSpPr>
        <p:spPr>
          <a:xfrm>
            <a:off x="7384767" y="3115697"/>
            <a:ext cx="2464681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200" b="1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학교</a:t>
            </a:r>
            <a:r>
              <a:rPr lang="ko-KR" altLang="en-US" sz="3200" b="1" dirty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에 오다</a:t>
            </a:r>
          </a:p>
        </p:txBody>
      </p:sp>
      <p:sp>
        <p:nvSpPr>
          <p:cNvPr id="34" name="正方形/長方形 33"/>
          <p:cNvSpPr/>
          <p:nvPr/>
        </p:nvSpPr>
        <p:spPr>
          <a:xfrm>
            <a:off x="1379465" y="5895532"/>
            <a:ext cx="2090946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200" b="1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집</a:t>
            </a:r>
            <a:r>
              <a:rPr lang="ko-KR" altLang="en-US" sz="3200" b="1" dirty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에</a:t>
            </a:r>
            <a:r>
              <a:rPr lang="ko-KR" altLang="en-US" sz="3200" b="1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 </a:t>
            </a:r>
            <a:r>
              <a:rPr lang="ko-KR" altLang="en-US" sz="3200" b="1" dirty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가다</a:t>
            </a:r>
          </a:p>
        </p:txBody>
      </p:sp>
      <p:sp>
        <p:nvSpPr>
          <p:cNvPr id="36" name="正方形/長方形 35"/>
          <p:cNvSpPr/>
          <p:nvPr/>
        </p:nvSpPr>
        <p:spPr>
          <a:xfrm>
            <a:off x="4383741" y="5895532"/>
            <a:ext cx="2840869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200" b="1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친구</a:t>
            </a:r>
            <a:r>
              <a:rPr lang="ko-KR" altLang="en-US" sz="3200" b="1" dirty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를 만나다</a:t>
            </a:r>
            <a:endParaRPr lang="ko-KR" altLang="en-US" sz="2800" b="1" dirty="0">
              <a:solidFill>
                <a:srgbClr val="FF0000"/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7553378" y="5895532"/>
            <a:ext cx="2841198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200" b="1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커피</a:t>
            </a:r>
            <a:r>
              <a:rPr lang="ko-KR" altLang="en-US" sz="3200" b="1" dirty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를 마시다</a:t>
            </a:r>
          </a:p>
        </p:txBody>
      </p:sp>
      <p:pic>
        <p:nvPicPr>
          <p:cNvPr id="2050" name="Picture 2" descr="bed_boy_wake.png (745×800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915" y="1081583"/>
            <a:ext cx="1800405" cy="193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bd_girl_sleep.png (750×760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178" y="1138848"/>
            <a:ext cx="1803079" cy="182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kodomo_boy2_illust_soft_17.jpg (500×500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1978" y="1093219"/>
            <a:ext cx="1670260" cy="1670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kodomo_girl_illust_soft19.jpg (500×450)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127" y="4072084"/>
            <a:ext cx="1807696" cy="1626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a1564828aa843efefd6fd14f63640fd2_16341.jpeg (542×375)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375" y="3938869"/>
            <a:ext cx="2163384" cy="1496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afe_snow.png (680×767)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0311" y="3878926"/>
            <a:ext cx="1601983" cy="1806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7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1" grpId="0" animBg="1"/>
      <p:bldP spid="32" grpId="0" animBg="1"/>
      <p:bldP spid="34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69996" y="-13139"/>
            <a:ext cx="10515600" cy="833718"/>
          </a:xfrm>
        </p:spPr>
        <p:txBody>
          <a:bodyPr>
            <a:normAutofit/>
          </a:bodyPr>
          <a:lstStyle/>
          <a:p>
            <a:endParaRPr lang="ko-KR" altLang="en-US" sz="2800" dirty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833720"/>
            <a:ext cx="10515600" cy="5916704"/>
          </a:xfrm>
        </p:spPr>
        <p:txBody>
          <a:bodyPr>
            <a:normAutofit/>
          </a:bodyPr>
          <a:lstStyle/>
          <a:p>
            <a:endParaRPr lang="en-US" altLang="ja-JP" sz="2000" dirty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  <a:p>
            <a:endParaRPr lang="en-US" altLang="ja-JP" sz="2000" dirty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  <a:p>
            <a:endParaRPr lang="en-US" altLang="ja-JP" sz="2000" dirty="0"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156447" y="3227735"/>
            <a:ext cx="2484317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200" b="1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숙제</a:t>
            </a:r>
            <a:r>
              <a:rPr lang="ko-KR" altLang="en-US" sz="3200" b="1" dirty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를</a:t>
            </a:r>
            <a:r>
              <a:rPr lang="ko-KR" altLang="en-US" sz="3200" b="1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 </a:t>
            </a:r>
            <a:r>
              <a:rPr lang="ko-KR" altLang="en-US" sz="3200" b="1" dirty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하다</a:t>
            </a:r>
          </a:p>
        </p:txBody>
      </p:sp>
      <p:sp>
        <p:nvSpPr>
          <p:cNvPr id="31" name="正方形/長方形 30"/>
          <p:cNvSpPr/>
          <p:nvPr/>
        </p:nvSpPr>
        <p:spPr>
          <a:xfrm>
            <a:off x="4572000" y="3115697"/>
            <a:ext cx="2278743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TV</a:t>
            </a:r>
            <a:r>
              <a:rPr lang="ko-KR" altLang="en-US" sz="3200" b="1" dirty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를 보다</a:t>
            </a:r>
          </a:p>
        </p:txBody>
      </p:sp>
      <p:sp>
        <p:nvSpPr>
          <p:cNvPr id="32" name="正方形/長方形 31"/>
          <p:cNvSpPr/>
          <p:nvPr/>
        </p:nvSpPr>
        <p:spPr>
          <a:xfrm>
            <a:off x="7781978" y="3115697"/>
            <a:ext cx="2146740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200" b="1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책</a:t>
            </a:r>
            <a:r>
              <a:rPr lang="ko-KR" altLang="en-US" sz="3200" b="1" dirty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을</a:t>
            </a:r>
            <a:r>
              <a:rPr lang="ko-KR" altLang="en-US" sz="3200" b="1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 </a:t>
            </a:r>
            <a:r>
              <a:rPr lang="ko-KR" altLang="en-US" sz="3200" b="1" dirty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읽다</a:t>
            </a:r>
          </a:p>
        </p:txBody>
      </p:sp>
      <p:sp>
        <p:nvSpPr>
          <p:cNvPr id="34" name="正方形/長方形 33"/>
          <p:cNvSpPr/>
          <p:nvPr/>
        </p:nvSpPr>
        <p:spPr>
          <a:xfrm>
            <a:off x="1478085" y="5895532"/>
            <a:ext cx="1903779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200" b="1" dirty="0">
                <a:solidFill>
                  <a:schemeClr val="tx1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일하다</a:t>
            </a:r>
          </a:p>
        </p:txBody>
      </p:sp>
      <p:sp>
        <p:nvSpPr>
          <p:cNvPr id="36" name="正方形/長方形 35"/>
          <p:cNvSpPr/>
          <p:nvPr/>
        </p:nvSpPr>
        <p:spPr>
          <a:xfrm>
            <a:off x="4705178" y="5895532"/>
            <a:ext cx="2519432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200" b="1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밥</a:t>
            </a:r>
            <a:r>
              <a:rPr lang="ko-KR" altLang="en-US" sz="3200" b="1" dirty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을</a:t>
            </a:r>
            <a:r>
              <a:rPr lang="ko-KR" altLang="en-US" sz="3200" b="1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 </a:t>
            </a:r>
            <a:r>
              <a:rPr lang="ko-KR" altLang="en-US" sz="3200" b="1" dirty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먹다</a:t>
            </a:r>
          </a:p>
        </p:txBody>
      </p:sp>
      <p:pic>
        <p:nvPicPr>
          <p:cNvPr id="3074" name="Picture 2" descr="syukudai_boy.png (540×506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227" y="1191050"/>
            <a:ext cx="1707791" cy="1600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amily_tv_soccer.png (707×676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178" y="1157181"/>
            <a:ext cx="1709069" cy="1634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dokusyo_aki_woman.png (756×800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8512" y="1191050"/>
            <a:ext cx="1534298" cy="1623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sogashii_man.png (800×716)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227" y="3885595"/>
            <a:ext cx="1977637" cy="176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oishii1_boy.png (800×800)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732" y="3818493"/>
            <a:ext cx="1809281" cy="1809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雲形吹き出し 20"/>
          <p:cNvSpPr/>
          <p:nvPr/>
        </p:nvSpPr>
        <p:spPr>
          <a:xfrm>
            <a:off x="9082109" y="1882791"/>
            <a:ext cx="2134791" cy="1021365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[</a:t>
            </a:r>
            <a:r>
              <a:rPr lang="ko-KR" altLang="en-US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익따</a:t>
            </a:r>
            <a:r>
              <a:rPr lang="en-US" altLang="ko-K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]</a:t>
            </a:r>
            <a:endParaRPr lang="ko-KR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NanumMyeongjo" panose="02020603020101020101" pitchFamily="18" charset="-127"/>
              <a:ea typeface="NanumMyeongjo" panose="02020603020101020101" pitchFamily="18" charset="-127"/>
            </a:endParaRPr>
          </a:p>
        </p:txBody>
      </p:sp>
      <p:sp>
        <p:nvSpPr>
          <p:cNvPr id="22" name="雲形吹き出し 21"/>
          <p:cNvSpPr/>
          <p:nvPr/>
        </p:nvSpPr>
        <p:spPr>
          <a:xfrm>
            <a:off x="7965447" y="4246152"/>
            <a:ext cx="1748118" cy="524435"/>
          </a:xfrm>
          <a:prstGeom prst="cloudCallou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아침</a:t>
            </a:r>
          </a:p>
        </p:txBody>
      </p:sp>
      <p:sp>
        <p:nvSpPr>
          <p:cNvPr id="23" name="雲形吹き出し 22"/>
          <p:cNvSpPr/>
          <p:nvPr/>
        </p:nvSpPr>
        <p:spPr>
          <a:xfrm>
            <a:off x="8012017" y="4860097"/>
            <a:ext cx="1748118" cy="524435"/>
          </a:xfrm>
          <a:prstGeom prst="cloudCallou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점심</a:t>
            </a:r>
          </a:p>
        </p:txBody>
      </p:sp>
      <p:sp>
        <p:nvSpPr>
          <p:cNvPr id="24" name="雲形吹き出し 23"/>
          <p:cNvSpPr/>
          <p:nvPr/>
        </p:nvSpPr>
        <p:spPr>
          <a:xfrm>
            <a:off x="8074626" y="5474042"/>
            <a:ext cx="1748118" cy="524435"/>
          </a:xfrm>
          <a:prstGeom prst="cloudCallou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latin typeface="NanumMyeongjo" panose="02020603020101020101" pitchFamily="18" charset="-127"/>
                <a:ea typeface="NanumMyeongjo" panose="02020603020101020101" pitchFamily="18" charset="-127"/>
              </a:rPr>
              <a:t>저녁</a:t>
            </a:r>
          </a:p>
        </p:txBody>
      </p:sp>
      <p:sp>
        <p:nvSpPr>
          <p:cNvPr id="25" name="正方形/長方形 24"/>
          <p:cNvSpPr/>
          <p:nvPr/>
        </p:nvSpPr>
        <p:spPr>
          <a:xfrm>
            <a:off x="9928718" y="4770587"/>
            <a:ext cx="1783670" cy="71158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200" b="1" dirty="0">
                <a:solidFill>
                  <a:srgbClr val="FF0000"/>
                </a:solidFill>
                <a:latin typeface="NanumMyeongjo" panose="02020603020101020101" pitchFamily="18" charset="-127"/>
                <a:ea typeface="NanumMyeongjo" panose="02020603020101020101" pitchFamily="18" charset="-127"/>
              </a:rPr>
              <a:t>을 먹다</a:t>
            </a:r>
          </a:p>
        </p:txBody>
      </p:sp>
    </p:spTree>
    <p:extLst>
      <p:ext uri="{BB962C8B-B14F-4D97-AF65-F5344CB8AC3E}">
        <p14:creationId xmlns:p14="http://schemas.microsoft.com/office/powerpoint/2010/main" val="33976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1" grpId="0" animBg="1"/>
      <p:bldP spid="32" grpId="0" animBg="1"/>
      <p:bldP spid="34" grpId="0" animBg="1"/>
      <p:bldP spid="36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726140"/>
          </a:xfrm>
        </p:spPr>
        <p:txBody>
          <a:bodyPr>
            <a:normAutofit/>
          </a:bodyPr>
          <a:lstStyle/>
          <a:p>
            <a:r>
              <a:rPr lang="ja-JP" altLang="en-US" sz="2400" b="1" dirty="0" smtClean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❷</a:t>
            </a:r>
            <a:r>
              <a:rPr lang="ja-JP" altLang="en-US" sz="3200" b="1" dirty="0" smtClean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固有</a:t>
            </a:r>
            <a:r>
              <a:rPr lang="ja-JP" altLang="en-US" sz="3200" b="1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数詞</a:t>
            </a:r>
            <a:r>
              <a:rPr lang="en-US" altLang="ko-KR" sz="40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+</a:t>
            </a:r>
            <a:r>
              <a:rPr lang="ko-KR" altLang="en-US" sz="4000" b="1" dirty="0">
                <a:solidFill>
                  <a:srgbClr val="FF0000"/>
                </a:solidFill>
                <a:latin typeface="HG正楷書体-PRO" panose="03000600000000000000" pitchFamily="66" charset="-128"/>
              </a:rPr>
              <a:t>시</a:t>
            </a:r>
            <a:r>
              <a:rPr lang="ja-JP" altLang="en-US" sz="3200" dirty="0">
                <a:solidFill>
                  <a:srgbClr val="FF0000"/>
                </a:solidFill>
                <a:latin typeface="HG正楷書体-PRO" panose="03000600000000000000" pitchFamily="66" charset="-128"/>
                <a:ea typeface="HG正楷書体-PRO" panose="03000600000000000000" pitchFamily="66" charset="-128"/>
              </a:rPr>
              <a:t>時</a:t>
            </a:r>
            <a:endParaRPr lang="ko-KR" altLang="en-US" sz="3200" dirty="0">
              <a:latin typeface="HG正楷書体-PRO" panose="03000600000000000000" pitchFamily="66" charset="-128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199" y="1250575"/>
            <a:ext cx="5199529" cy="5607424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1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2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3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4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5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6	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250575"/>
            <a:ext cx="5181600" cy="560742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7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8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9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10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11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12	</a:t>
            </a:r>
          </a:p>
          <a:p>
            <a:pPr marL="0" indent="0">
              <a:lnSpc>
                <a:spcPct val="120000"/>
              </a:lnSpc>
              <a:buNone/>
            </a:pPr>
            <a:endParaRPr lang="en-US" altLang="ko-KR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1555378" y="4844305"/>
            <a:ext cx="1084729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00B050"/>
                </a:solidFill>
                <a:latin typeface="+mn-ea"/>
              </a:rPr>
              <a:t>다섯</a:t>
            </a:r>
          </a:p>
        </p:txBody>
      </p:sp>
      <p:sp>
        <p:nvSpPr>
          <p:cNvPr id="45" name="正方形/長方形 44"/>
          <p:cNvSpPr/>
          <p:nvPr/>
        </p:nvSpPr>
        <p:spPr>
          <a:xfrm>
            <a:off x="1550894" y="1389529"/>
            <a:ext cx="1084729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00B050"/>
                </a:solidFill>
                <a:latin typeface="+mn-ea"/>
              </a:rPr>
              <a:t>하나</a:t>
            </a:r>
          </a:p>
        </p:txBody>
      </p:sp>
      <p:sp>
        <p:nvSpPr>
          <p:cNvPr id="46" name="正方形/長方形 45"/>
          <p:cNvSpPr/>
          <p:nvPr/>
        </p:nvSpPr>
        <p:spPr>
          <a:xfrm>
            <a:off x="1546413" y="2218758"/>
            <a:ext cx="1084729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00B050"/>
                </a:solidFill>
                <a:latin typeface="+mn-ea"/>
              </a:rPr>
              <a:t>둘</a:t>
            </a:r>
          </a:p>
        </p:txBody>
      </p:sp>
      <p:sp>
        <p:nvSpPr>
          <p:cNvPr id="47" name="正方形/長方形 46"/>
          <p:cNvSpPr/>
          <p:nvPr/>
        </p:nvSpPr>
        <p:spPr>
          <a:xfrm>
            <a:off x="1555379" y="3108511"/>
            <a:ext cx="1084729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00B050"/>
                </a:solidFill>
                <a:latin typeface="+mn-ea"/>
              </a:rPr>
              <a:t>셋</a:t>
            </a:r>
          </a:p>
        </p:txBody>
      </p:sp>
      <p:sp>
        <p:nvSpPr>
          <p:cNvPr id="48" name="正方形/長方形 47"/>
          <p:cNvSpPr/>
          <p:nvPr/>
        </p:nvSpPr>
        <p:spPr>
          <a:xfrm>
            <a:off x="1555378" y="4021788"/>
            <a:ext cx="1084729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00B050"/>
                </a:solidFill>
                <a:latin typeface="+mn-ea"/>
              </a:rPr>
              <a:t>넷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1555378" y="5688105"/>
            <a:ext cx="1084729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00B050"/>
                </a:solidFill>
                <a:latin typeface="+mn-ea"/>
              </a:rPr>
              <a:t>여섯</a:t>
            </a:r>
          </a:p>
        </p:txBody>
      </p:sp>
      <p:sp>
        <p:nvSpPr>
          <p:cNvPr id="50" name="正方形/長方形 49"/>
          <p:cNvSpPr/>
          <p:nvPr/>
        </p:nvSpPr>
        <p:spPr>
          <a:xfrm>
            <a:off x="6934200" y="1389529"/>
            <a:ext cx="1084729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00B050"/>
                </a:solidFill>
                <a:latin typeface="+mn-ea"/>
              </a:rPr>
              <a:t>일곱</a:t>
            </a:r>
          </a:p>
        </p:txBody>
      </p:sp>
      <p:sp>
        <p:nvSpPr>
          <p:cNvPr id="51" name="正方形/長方形 50"/>
          <p:cNvSpPr/>
          <p:nvPr/>
        </p:nvSpPr>
        <p:spPr>
          <a:xfrm>
            <a:off x="6934200" y="2218758"/>
            <a:ext cx="1084729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00B050"/>
                </a:solidFill>
                <a:latin typeface="+mn-ea"/>
              </a:rPr>
              <a:t>여덟</a:t>
            </a:r>
          </a:p>
        </p:txBody>
      </p:sp>
      <p:sp>
        <p:nvSpPr>
          <p:cNvPr id="52" name="正方形/長方形 51"/>
          <p:cNvSpPr/>
          <p:nvPr/>
        </p:nvSpPr>
        <p:spPr>
          <a:xfrm>
            <a:off x="6934200" y="3106265"/>
            <a:ext cx="1084729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00B050"/>
                </a:solidFill>
                <a:latin typeface="+mn-ea"/>
              </a:rPr>
              <a:t>아홉</a:t>
            </a:r>
          </a:p>
        </p:txBody>
      </p:sp>
      <p:sp>
        <p:nvSpPr>
          <p:cNvPr id="53" name="正方形/長方形 52"/>
          <p:cNvSpPr/>
          <p:nvPr/>
        </p:nvSpPr>
        <p:spPr>
          <a:xfrm>
            <a:off x="6934200" y="4021788"/>
            <a:ext cx="1084729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00B050"/>
                </a:solidFill>
                <a:latin typeface="+mn-ea"/>
              </a:rPr>
              <a:t>열</a:t>
            </a:r>
          </a:p>
        </p:txBody>
      </p:sp>
      <p:sp>
        <p:nvSpPr>
          <p:cNvPr id="54" name="正方形/長方形 53"/>
          <p:cNvSpPr/>
          <p:nvPr/>
        </p:nvSpPr>
        <p:spPr>
          <a:xfrm>
            <a:off x="6934200" y="4851017"/>
            <a:ext cx="1214718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>
                <a:solidFill>
                  <a:srgbClr val="00B050"/>
                </a:solidFill>
                <a:latin typeface="+mn-ea"/>
              </a:rPr>
              <a:t>열하나</a:t>
            </a:r>
            <a:endParaRPr lang="ko-KR" altLang="en-US" sz="2400" dirty="0">
              <a:solidFill>
                <a:srgbClr val="00B050"/>
              </a:solidFill>
              <a:latin typeface="+mn-ea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6934200" y="5671263"/>
            <a:ext cx="1084729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00B050"/>
                </a:solidFill>
                <a:latin typeface="+mn-ea"/>
              </a:rPr>
              <a:t>열둘</a:t>
            </a:r>
          </a:p>
        </p:txBody>
      </p:sp>
      <p:sp>
        <p:nvSpPr>
          <p:cNvPr id="56" name="正方形/長方形 55"/>
          <p:cNvSpPr/>
          <p:nvPr/>
        </p:nvSpPr>
        <p:spPr>
          <a:xfrm>
            <a:off x="2895598" y="1389529"/>
            <a:ext cx="143435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한 시</a:t>
            </a:r>
            <a:endParaRPr lang="ko-KR" altLang="en-US" sz="28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57" name="正方形/長方形 56"/>
          <p:cNvSpPr/>
          <p:nvPr/>
        </p:nvSpPr>
        <p:spPr>
          <a:xfrm>
            <a:off x="8252009" y="1389529"/>
            <a:ext cx="143435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일곱 시</a:t>
            </a:r>
            <a:endParaRPr lang="ko-KR" altLang="en-US" sz="28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58" name="正方形/長方形 57"/>
          <p:cNvSpPr/>
          <p:nvPr/>
        </p:nvSpPr>
        <p:spPr>
          <a:xfrm>
            <a:off x="2904562" y="3106265"/>
            <a:ext cx="143435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세 시</a:t>
            </a:r>
            <a:endParaRPr lang="ko-KR" altLang="en-US" sz="28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2904562" y="4021788"/>
            <a:ext cx="143435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네 시</a:t>
            </a:r>
            <a:endParaRPr lang="ko-KR" altLang="en-US" sz="28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2895597" y="4851017"/>
            <a:ext cx="143435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다섯 시</a:t>
            </a:r>
            <a:endParaRPr lang="ko-KR" altLang="en-US" sz="28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76" name="正方形/長方形 75"/>
          <p:cNvSpPr/>
          <p:nvPr/>
        </p:nvSpPr>
        <p:spPr>
          <a:xfrm>
            <a:off x="2904561" y="5657807"/>
            <a:ext cx="143435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여섯 시</a:t>
            </a:r>
            <a:endParaRPr lang="ko-KR" altLang="en-US" sz="28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78" name="正方形/長方形 77"/>
          <p:cNvSpPr/>
          <p:nvPr/>
        </p:nvSpPr>
        <p:spPr>
          <a:xfrm>
            <a:off x="2904561" y="2277036"/>
            <a:ext cx="143435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두 시</a:t>
            </a:r>
            <a:endParaRPr lang="ko-KR" altLang="en-US" sz="28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79" name="正方形/長方形 78"/>
          <p:cNvSpPr/>
          <p:nvPr/>
        </p:nvSpPr>
        <p:spPr>
          <a:xfrm>
            <a:off x="8252008" y="2218758"/>
            <a:ext cx="143435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여덟 시</a:t>
            </a:r>
            <a:endParaRPr lang="ko-KR" altLang="en-US" sz="28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0" name="正方形/長方形 79"/>
          <p:cNvSpPr/>
          <p:nvPr/>
        </p:nvSpPr>
        <p:spPr>
          <a:xfrm>
            <a:off x="8252008" y="3112997"/>
            <a:ext cx="143435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아홉 시</a:t>
            </a:r>
            <a:endParaRPr lang="ko-KR" altLang="en-US" sz="28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1" name="正方形/長方形 80"/>
          <p:cNvSpPr/>
          <p:nvPr/>
        </p:nvSpPr>
        <p:spPr>
          <a:xfrm>
            <a:off x="8252007" y="3994885"/>
            <a:ext cx="143435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열 시</a:t>
            </a:r>
            <a:endParaRPr lang="ko-KR" altLang="en-US" sz="28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8283390" y="4851017"/>
            <a:ext cx="143435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열한 시</a:t>
            </a:r>
            <a:endParaRPr lang="ko-KR" altLang="en-US" sz="28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3" name="正方形/長方形 82"/>
          <p:cNvSpPr/>
          <p:nvPr/>
        </p:nvSpPr>
        <p:spPr>
          <a:xfrm>
            <a:off x="8283390" y="5657807"/>
            <a:ext cx="143435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열두 시</a:t>
            </a:r>
            <a:endParaRPr lang="ko-KR" altLang="en-US" sz="28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4" name="雲形吹き出し 83"/>
          <p:cNvSpPr/>
          <p:nvPr/>
        </p:nvSpPr>
        <p:spPr>
          <a:xfrm>
            <a:off x="4312026" y="518000"/>
            <a:ext cx="2241174" cy="1053416"/>
          </a:xfrm>
          <a:prstGeom prst="cloudCallo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몇 시</a:t>
            </a:r>
            <a:r>
              <a:rPr lang="en-US" altLang="ko-KR" sz="2400" b="1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?</a:t>
            </a:r>
            <a:endParaRPr lang="ko-KR" altLang="en-US" sz="2400" b="1" dirty="0">
              <a:solidFill>
                <a:srgbClr val="FF0000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2326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74" grpId="0" animBg="1"/>
      <p:bldP spid="75" grpId="0" animBg="1"/>
      <p:bldP spid="76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833709"/>
            <a:ext cx="10515600" cy="591670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ko-KR" sz="24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ko-KR" altLang="en-US" sz="2400" dirty="0">
                <a:solidFill>
                  <a:srgbClr val="FF0000"/>
                </a:solidFill>
                <a:latin typeface="나눔명조" panose="02020603020101020101" pitchFamily="18" charset="-127"/>
                <a:ea typeface="나눔명조" panose="02020603020101020101" pitchFamily="18" charset="-127"/>
              </a:rPr>
              <a:t>  </a:t>
            </a:r>
            <a:endParaRPr lang="en-US" altLang="ko-KR" sz="2400" dirty="0">
              <a:latin typeface="나눔명조" panose="02020603020101020101" pitchFamily="18" charset="-127"/>
              <a:ea typeface="나눔명조" panose="02020603020101020101" pitchFamily="18" charset="-127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661" y="572823"/>
            <a:ext cx="7823453" cy="5758612"/>
          </a:xfrm>
          <a:prstGeom prst="rect">
            <a:avLst/>
          </a:prstGeom>
        </p:spPr>
      </p:pic>
      <p:sp>
        <p:nvSpPr>
          <p:cNvPr id="33" name="正方形/長方形 32"/>
          <p:cNvSpPr/>
          <p:nvPr/>
        </p:nvSpPr>
        <p:spPr>
          <a:xfrm>
            <a:off x="131391" y="670982"/>
            <a:ext cx="3868270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36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(</a:t>
            </a:r>
            <a:r>
              <a:rPr lang="ko-KR" altLang="en-US" sz="36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지금</a:t>
            </a:r>
            <a:r>
              <a:rPr lang="en-US" altLang="ko-KR" sz="36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) </a:t>
            </a:r>
            <a:r>
              <a:rPr lang="ko-KR" altLang="en-US" sz="36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몇 시예요</a:t>
            </a:r>
            <a:r>
              <a:rPr lang="en-US" altLang="ko-KR" sz="36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?</a:t>
            </a:r>
            <a:endParaRPr lang="ko-KR" altLang="en-US" sz="3600" b="1" dirty="0">
              <a:solidFill>
                <a:schemeClr val="tx1"/>
              </a:solidFill>
              <a:latin typeface="HY신명조" panose="02030600000101010101" pitchFamily="18" charset="-127"/>
              <a:ea typeface="HY신명조" panose="02030600000101010101" pitchFamily="18" charset="-127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6952213" y="391785"/>
            <a:ext cx="148803" cy="2865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latin typeface="AR ADGothicJP Medium" panose="020B0609000000000000" pitchFamily="49" charset="-128"/>
                <a:ea typeface="문체부 제목 바탕체" panose="02030609000101010101" pitchFamily="17" charset="-127"/>
              </a:rPr>
              <a:t>②</a:t>
            </a:r>
            <a:endParaRPr lang="ko-KR" altLang="en-US" sz="1400" b="1" dirty="0">
              <a:latin typeface="AR ADGothicJP Medium" panose="020B0609000000000000" pitchFamily="49" charset="-128"/>
              <a:ea typeface="문체부 제목 바탕체" panose="02030609000101010101" pitchFamily="17" charset="-127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5012203" y="384452"/>
            <a:ext cx="148803" cy="2865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latin typeface="AR ADGothicJP Medium" panose="020B0609000000000000" pitchFamily="49" charset="-128"/>
                <a:ea typeface="AR ADGothicJP Medium" panose="020B0609000000000000" pitchFamily="49" charset="-128"/>
              </a:rPr>
              <a:t>①</a:t>
            </a:r>
            <a:endParaRPr lang="ko-KR" altLang="en-US" sz="1400" b="1" dirty="0">
              <a:latin typeface="AR ADGothicJP Medium" panose="020B0609000000000000" pitchFamily="49" charset="-128"/>
              <a:ea typeface="문체부 제목 바탕체" panose="02030609000101010101" pitchFamily="17" charset="-127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5012202" y="2357815"/>
            <a:ext cx="148803" cy="2865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latin typeface="AR ADGothicJP Medium" panose="020B0609000000000000" pitchFamily="49" charset="-128"/>
                <a:ea typeface="AR ADGothicJP Medium" panose="020B0609000000000000" pitchFamily="49" charset="-128"/>
              </a:rPr>
              <a:t>⑤</a:t>
            </a:r>
            <a:endParaRPr lang="ko-KR" altLang="en-US" sz="1400" b="1" dirty="0">
              <a:latin typeface="AR ADGothicJP Medium" panose="020B0609000000000000" pitchFamily="49" charset="-128"/>
              <a:ea typeface="문체부 제목 바탕체" panose="02030609000101010101" pitchFamily="17" charset="-127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8743420" y="410142"/>
            <a:ext cx="148803" cy="2865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latin typeface="AR ADGothicJP Medium" panose="020B0609000000000000" pitchFamily="49" charset="-128"/>
                <a:ea typeface="AR ADGothicJP Medium" panose="020B0609000000000000" pitchFamily="49" charset="-128"/>
              </a:rPr>
              <a:t>③</a:t>
            </a:r>
            <a:endParaRPr lang="ko-KR" altLang="en-US" sz="1400" b="1" dirty="0">
              <a:latin typeface="AR ADGothicJP Medium" panose="020B0609000000000000" pitchFamily="49" charset="-128"/>
              <a:ea typeface="문체부 제목 바탕체" panose="02030609000101010101" pitchFamily="17" charset="-127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10721024" y="410142"/>
            <a:ext cx="169398" cy="2865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latin typeface="AR ADGothicJP Medium" panose="020B0609000000000000" pitchFamily="49" charset="-128"/>
                <a:ea typeface="문체부 제목 바탕체" panose="02030609000101010101" pitchFamily="17" charset="-127"/>
              </a:rPr>
              <a:t>④</a:t>
            </a:r>
            <a:endParaRPr lang="ko-KR" altLang="en-US" sz="1400" b="1" dirty="0">
              <a:latin typeface="AR ADGothicJP Medium" panose="020B0609000000000000" pitchFamily="49" charset="-128"/>
              <a:ea typeface="문체부 제목 바탕체" panose="02030609000101010101" pitchFamily="17" charset="-127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6952212" y="2357815"/>
            <a:ext cx="148803" cy="2865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latin typeface="AR ADGothicJP Medium" panose="020B0609000000000000" pitchFamily="49" charset="-128"/>
                <a:ea typeface="문체부 제목 바탕체" panose="02030609000101010101" pitchFamily="17" charset="-127"/>
              </a:rPr>
              <a:t>⑥</a:t>
            </a:r>
            <a:endParaRPr lang="ko-KR" altLang="en-US" sz="1400" b="1" dirty="0">
              <a:latin typeface="AR ADGothicJP Medium" panose="020B0609000000000000" pitchFamily="49" charset="-128"/>
              <a:ea typeface="문체부 제목 바탕체" panose="02030609000101010101" pitchFamily="17" charset="-127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8743420" y="2357815"/>
            <a:ext cx="148803" cy="2865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latin typeface="AR ADGothicJP Medium" panose="020B0609000000000000" pitchFamily="49" charset="-128"/>
                <a:ea typeface="AR ADGothicJP Medium" panose="020B0609000000000000" pitchFamily="49" charset="-128"/>
              </a:rPr>
              <a:t>⑦</a:t>
            </a:r>
            <a:endParaRPr lang="ko-KR" altLang="en-US" sz="1400" b="1" dirty="0">
              <a:latin typeface="AR ADGothicJP Medium" panose="020B0609000000000000" pitchFamily="49" charset="-128"/>
              <a:ea typeface="문체부 제목 바탕체" panose="02030609000101010101" pitchFamily="17" charset="-127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10805723" y="2357815"/>
            <a:ext cx="148803" cy="2865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latin typeface="AR ADGothicJP Medium" panose="020B0609000000000000" pitchFamily="49" charset="-128"/>
                <a:ea typeface="문체부 제목 바탕체" panose="02030609000101010101" pitchFamily="17" charset="-127"/>
              </a:rPr>
              <a:t>⑧</a:t>
            </a:r>
            <a:endParaRPr lang="ko-KR" altLang="en-US" sz="1400" b="1" dirty="0">
              <a:latin typeface="AR ADGothicJP Medium" panose="020B0609000000000000" pitchFamily="49" charset="-128"/>
              <a:ea typeface="문체부 제목 바탕체" panose="02030609000101010101" pitchFamily="17" charset="-127"/>
            </a:endParaRPr>
          </a:p>
        </p:txBody>
      </p:sp>
      <p:sp>
        <p:nvSpPr>
          <p:cNvPr id="16" name="正方形/長方形 15"/>
          <p:cNvSpPr/>
          <p:nvPr/>
        </p:nvSpPr>
        <p:spPr>
          <a:xfrm flipH="1">
            <a:off x="4975391" y="4358944"/>
            <a:ext cx="222423" cy="25789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latin typeface="AR ADGothicJP Medium" panose="020B0609000000000000" pitchFamily="49" charset="-128"/>
                <a:ea typeface="AR ADGothicJP Medium" panose="020B0609000000000000" pitchFamily="49" charset="-128"/>
              </a:rPr>
              <a:t>⑨</a:t>
            </a:r>
            <a:endParaRPr lang="ko-KR" altLang="en-US" sz="1400" b="1" dirty="0">
              <a:latin typeface="AR ADGothicJP Medium" panose="020B0609000000000000" pitchFamily="49" charset="-128"/>
              <a:ea typeface="문체부 제목 바탕체" panose="02030609000101010101" pitchFamily="17" charset="-127"/>
            </a:endParaRPr>
          </a:p>
        </p:txBody>
      </p:sp>
      <p:sp>
        <p:nvSpPr>
          <p:cNvPr id="17" name="正方形/長方形 16"/>
          <p:cNvSpPr/>
          <p:nvPr/>
        </p:nvSpPr>
        <p:spPr>
          <a:xfrm flipH="1">
            <a:off x="6894671" y="4334023"/>
            <a:ext cx="263611" cy="2865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latin typeface="AR ADGothicJP Medium" panose="020B0609000000000000" pitchFamily="49" charset="-128"/>
                <a:ea typeface="문체부 제목 바탕체" panose="02030609000101010101" pitchFamily="17" charset="-127"/>
              </a:rPr>
              <a:t>⑩</a:t>
            </a:r>
            <a:endParaRPr lang="ko-KR" altLang="en-US" sz="1400" b="1" dirty="0">
              <a:latin typeface="AR ADGothicJP Medium" panose="020B0609000000000000" pitchFamily="49" charset="-128"/>
              <a:ea typeface="문체부 제목 바탕체" panose="02030609000101010101" pitchFamily="17" charset="-127"/>
            </a:endParaRPr>
          </a:p>
        </p:txBody>
      </p:sp>
      <p:sp>
        <p:nvSpPr>
          <p:cNvPr id="18" name="正方形/長方形 17"/>
          <p:cNvSpPr/>
          <p:nvPr/>
        </p:nvSpPr>
        <p:spPr>
          <a:xfrm flipH="1">
            <a:off x="8855139" y="4324880"/>
            <a:ext cx="263611" cy="2865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latin typeface="AR ADGothicJP Medium" panose="020B0609000000000000" pitchFamily="49" charset="-128"/>
                <a:ea typeface="문체부 제목 바탕체" panose="02030609000101010101" pitchFamily="17" charset="-127"/>
              </a:rPr>
              <a:t>⑪</a:t>
            </a:r>
            <a:endParaRPr lang="ko-KR" altLang="en-US" sz="1400" b="1" dirty="0">
              <a:latin typeface="AR ADGothicJP Medium" panose="020B0609000000000000" pitchFamily="49" charset="-128"/>
              <a:ea typeface="문체부 제목 바탕체" panose="02030609000101010101" pitchFamily="17" charset="-127"/>
            </a:endParaRPr>
          </a:p>
        </p:txBody>
      </p:sp>
      <p:sp>
        <p:nvSpPr>
          <p:cNvPr id="19" name="正方形/長方形 18"/>
          <p:cNvSpPr/>
          <p:nvPr/>
        </p:nvSpPr>
        <p:spPr>
          <a:xfrm flipH="1">
            <a:off x="10721024" y="4324880"/>
            <a:ext cx="263611" cy="28653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latin typeface="AR ADGothicJP Medium" panose="020B0609000000000000" pitchFamily="49" charset="-128"/>
                <a:ea typeface="문체부 제목 바탕체" panose="02030609000101010101" pitchFamily="17" charset="-127"/>
              </a:rPr>
              <a:t>⑫</a:t>
            </a:r>
            <a:endParaRPr lang="ko-KR" altLang="en-US" sz="1400" b="1" dirty="0">
              <a:latin typeface="AR ADGothicJP Medium" panose="020B0609000000000000" pitchFamily="49" charset="-128"/>
              <a:ea typeface="문체부 제목 바탕체" panose="02030609000101010101" pitchFamily="17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5386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09172" y="58057"/>
            <a:ext cx="10515600" cy="726140"/>
          </a:xfrm>
        </p:spPr>
        <p:txBody>
          <a:bodyPr>
            <a:normAutofit/>
          </a:bodyPr>
          <a:lstStyle/>
          <a:p>
            <a:r>
              <a:rPr lang="ja-JP" altLang="en-US" sz="2800" dirty="0" smtClean="0">
                <a:latin typeface="HG正楷書体-PRO" panose="03000600000000000000" pitchFamily="66" charset="-128"/>
                <a:ea typeface="HY울릉도B" panose="02030600000101010101" pitchFamily="18" charset="-127"/>
              </a:rPr>
              <a:t>❷</a:t>
            </a:r>
            <a:r>
              <a:rPr lang="ko-KR" altLang="en-US" sz="2800" dirty="0" smtClean="0">
                <a:latin typeface="HG正楷書体-PRO" panose="03000600000000000000" pitchFamily="66" charset="-128"/>
                <a:ea typeface="HY울릉도B" panose="02030600000101010101" pitchFamily="18" charset="-127"/>
              </a:rPr>
              <a:t>한자어수사</a:t>
            </a:r>
            <a:r>
              <a:rPr lang="ja-JP" altLang="en-US" sz="18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漢数詞</a:t>
            </a:r>
            <a:r>
              <a:rPr lang="en-US" altLang="ja-JP" sz="18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+</a:t>
            </a:r>
            <a:r>
              <a:rPr lang="ko-KR" altLang="en-US" sz="2800" b="1" dirty="0">
                <a:solidFill>
                  <a:srgbClr val="FF0000"/>
                </a:solidFill>
                <a:latin typeface="HG正楷書体-PRO" panose="03000600000000000000" pitchFamily="66" charset="-128"/>
                <a:ea typeface="Yu Mincho" panose="02020400000000000000" pitchFamily="18" charset="-128"/>
              </a:rPr>
              <a:t>분</a:t>
            </a:r>
            <a:r>
              <a:rPr lang="ja-JP" altLang="en-US" sz="1800" dirty="0">
                <a:latin typeface="HG正楷書体-PRO" panose="03000600000000000000" pitchFamily="66" charset="-128"/>
                <a:ea typeface="HG正楷書体-PRO" panose="03000600000000000000" pitchFamily="66" charset="-128"/>
              </a:rPr>
              <a:t>分</a:t>
            </a:r>
            <a:endParaRPr lang="ko-KR" altLang="en-US" sz="2800" dirty="0">
              <a:latin typeface="HG正楷書体-PRO" panose="03000600000000000000" pitchFamily="66" charset="-128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199" y="1250575"/>
            <a:ext cx="5199529" cy="5607424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1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2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3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4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5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	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250575"/>
            <a:ext cx="5181600" cy="560742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10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20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30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40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50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3200" dirty="0">
                <a:latin typeface="HY견명조" panose="02030600000101010101" pitchFamily="18" charset="-127"/>
                <a:ea typeface="HY견명조" panose="02030600000101010101" pitchFamily="18" charset="-127"/>
              </a:rPr>
              <a:t>59	</a:t>
            </a:r>
          </a:p>
          <a:p>
            <a:pPr marL="0" indent="0">
              <a:lnSpc>
                <a:spcPct val="120000"/>
              </a:lnSpc>
              <a:buNone/>
            </a:pPr>
            <a:endParaRPr lang="en-US" altLang="ko-KR" dirty="0"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1555378" y="4844305"/>
            <a:ext cx="1084729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00B050"/>
                </a:solidFill>
                <a:latin typeface="+mn-ea"/>
              </a:rPr>
              <a:t>오</a:t>
            </a:r>
          </a:p>
        </p:txBody>
      </p:sp>
      <p:sp>
        <p:nvSpPr>
          <p:cNvPr id="45" name="正方形/長方形 44"/>
          <p:cNvSpPr/>
          <p:nvPr/>
        </p:nvSpPr>
        <p:spPr>
          <a:xfrm>
            <a:off x="1550894" y="1389529"/>
            <a:ext cx="1084729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00B050"/>
                </a:solidFill>
                <a:latin typeface="+mn-ea"/>
              </a:rPr>
              <a:t>일</a:t>
            </a:r>
          </a:p>
        </p:txBody>
      </p:sp>
      <p:sp>
        <p:nvSpPr>
          <p:cNvPr id="46" name="正方形/長方形 45"/>
          <p:cNvSpPr/>
          <p:nvPr/>
        </p:nvSpPr>
        <p:spPr>
          <a:xfrm>
            <a:off x="1546413" y="2218758"/>
            <a:ext cx="1084729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00B050"/>
                </a:solidFill>
                <a:latin typeface="+mn-ea"/>
              </a:rPr>
              <a:t>이</a:t>
            </a:r>
          </a:p>
        </p:txBody>
      </p:sp>
      <p:sp>
        <p:nvSpPr>
          <p:cNvPr id="47" name="正方形/長方形 46"/>
          <p:cNvSpPr/>
          <p:nvPr/>
        </p:nvSpPr>
        <p:spPr>
          <a:xfrm>
            <a:off x="1555379" y="3108511"/>
            <a:ext cx="1084729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00B050"/>
                </a:solidFill>
                <a:latin typeface="+mn-ea"/>
              </a:rPr>
              <a:t>삼</a:t>
            </a:r>
          </a:p>
        </p:txBody>
      </p:sp>
      <p:sp>
        <p:nvSpPr>
          <p:cNvPr id="48" name="正方形/長方形 47"/>
          <p:cNvSpPr/>
          <p:nvPr/>
        </p:nvSpPr>
        <p:spPr>
          <a:xfrm>
            <a:off x="1555378" y="4021788"/>
            <a:ext cx="1084729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00B050"/>
                </a:solidFill>
                <a:latin typeface="+mn-ea"/>
              </a:rPr>
              <a:t>사</a:t>
            </a:r>
          </a:p>
        </p:txBody>
      </p:sp>
      <p:sp>
        <p:nvSpPr>
          <p:cNvPr id="50" name="正方形/長方形 49"/>
          <p:cNvSpPr/>
          <p:nvPr/>
        </p:nvSpPr>
        <p:spPr>
          <a:xfrm>
            <a:off x="6934200" y="1389529"/>
            <a:ext cx="1084729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00B050"/>
                </a:solidFill>
                <a:latin typeface="+mn-ea"/>
              </a:rPr>
              <a:t>십</a:t>
            </a:r>
          </a:p>
        </p:txBody>
      </p:sp>
      <p:sp>
        <p:nvSpPr>
          <p:cNvPr id="51" name="正方形/長方形 50"/>
          <p:cNvSpPr/>
          <p:nvPr/>
        </p:nvSpPr>
        <p:spPr>
          <a:xfrm>
            <a:off x="6934200" y="2218758"/>
            <a:ext cx="1084729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00B050"/>
                </a:solidFill>
                <a:latin typeface="+mn-ea"/>
              </a:rPr>
              <a:t>이십</a:t>
            </a:r>
          </a:p>
        </p:txBody>
      </p:sp>
      <p:sp>
        <p:nvSpPr>
          <p:cNvPr id="52" name="正方形/長方形 51"/>
          <p:cNvSpPr/>
          <p:nvPr/>
        </p:nvSpPr>
        <p:spPr>
          <a:xfrm>
            <a:off x="6934200" y="3106265"/>
            <a:ext cx="1084729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00B050"/>
                </a:solidFill>
                <a:latin typeface="+mn-ea"/>
              </a:rPr>
              <a:t>삼십</a:t>
            </a:r>
          </a:p>
        </p:txBody>
      </p:sp>
      <p:sp>
        <p:nvSpPr>
          <p:cNvPr id="53" name="正方形/長方形 52"/>
          <p:cNvSpPr/>
          <p:nvPr/>
        </p:nvSpPr>
        <p:spPr>
          <a:xfrm>
            <a:off x="6934200" y="4021788"/>
            <a:ext cx="1084729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00B050"/>
                </a:solidFill>
                <a:latin typeface="+mn-ea"/>
              </a:rPr>
              <a:t>사십</a:t>
            </a:r>
          </a:p>
        </p:txBody>
      </p:sp>
      <p:sp>
        <p:nvSpPr>
          <p:cNvPr id="54" name="正方形/長方形 53"/>
          <p:cNvSpPr/>
          <p:nvPr/>
        </p:nvSpPr>
        <p:spPr>
          <a:xfrm>
            <a:off x="6934200" y="4851017"/>
            <a:ext cx="1214718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00B050"/>
                </a:solidFill>
                <a:latin typeface="+mn-ea"/>
              </a:rPr>
              <a:t>오십</a:t>
            </a:r>
          </a:p>
        </p:txBody>
      </p:sp>
      <p:sp>
        <p:nvSpPr>
          <p:cNvPr id="55" name="正方形/長方形 54"/>
          <p:cNvSpPr/>
          <p:nvPr/>
        </p:nvSpPr>
        <p:spPr>
          <a:xfrm>
            <a:off x="6934200" y="5671263"/>
            <a:ext cx="1214718" cy="60959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dirty="0">
                <a:solidFill>
                  <a:srgbClr val="00B050"/>
                </a:solidFill>
                <a:latin typeface="+mn-ea"/>
              </a:rPr>
              <a:t>오십구</a:t>
            </a:r>
          </a:p>
        </p:txBody>
      </p:sp>
      <p:sp>
        <p:nvSpPr>
          <p:cNvPr id="56" name="正方形/長方形 55"/>
          <p:cNvSpPr/>
          <p:nvPr/>
        </p:nvSpPr>
        <p:spPr>
          <a:xfrm>
            <a:off x="2895598" y="1389529"/>
            <a:ext cx="143435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일 분</a:t>
            </a:r>
            <a:endParaRPr lang="ko-KR" altLang="en-US" sz="32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57" name="正方形/長方形 56"/>
          <p:cNvSpPr/>
          <p:nvPr/>
        </p:nvSpPr>
        <p:spPr>
          <a:xfrm>
            <a:off x="8252009" y="1389529"/>
            <a:ext cx="143435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십 분</a:t>
            </a:r>
            <a:endParaRPr lang="ko-KR" altLang="en-US" sz="32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58" name="正方形/長方形 57"/>
          <p:cNvSpPr/>
          <p:nvPr/>
        </p:nvSpPr>
        <p:spPr>
          <a:xfrm>
            <a:off x="2904562" y="3106265"/>
            <a:ext cx="143435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삼 분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2904562" y="4021788"/>
            <a:ext cx="143435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사 분</a:t>
            </a:r>
            <a:endParaRPr lang="ko-KR" altLang="en-US" sz="32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2895597" y="4851017"/>
            <a:ext cx="143435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오 분</a:t>
            </a:r>
            <a:endParaRPr lang="ko-KR" altLang="en-US" sz="32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78" name="正方形/長方形 77"/>
          <p:cNvSpPr/>
          <p:nvPr/>
        </p:nvSpPr>
        <p:spPr>
          <a:xfrm>
            <a:off x="2904561" y="2277036"/>
            <a:ext cx="143435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이 분</a:t>
            </a:r>
            <a:endParaRPr lang="ko-KR" altLang="en-US" sz="32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79" name="正方形/長方形 78"/>
          <p:cNvSpPr/>
          <p:nvPr/>
        </p:nvSpPr>
        <p:spPr>
          <a:xfrm>
            <a:off x="8252008" y="2218758"/>
            <a:ext cx="143435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이십 분</a:t>
            </a:r>
            <a:endParaRPr lang="ko-KR" altLang="en-US" sz="32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0" name="正方形/長方形 79"/>
          <p:cNvSpPr/>
          <p:nvPr/>
        </p:nvSpPr>
        <p:spPr>
          <a:xfrm>
            <a:off x="8252008" y="3112997"/>
            <a:ext cx="143435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삼십 분</a:t>
            </a:r>
            <a:endParaRPr lang="ko-KR" altLang="en-US" sz="32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1" name="正方形/長方形 80"/>
          <p:cNvSpPr/>
          <p:nvPr/>
        </p:nvSpPr>
        <p:spPr>
          <a:xfrm>
            <a:off x="8252007" y="3994885"/>
            <a:ext cx="143435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사십 분</a:t>
            </a:r>
            <a:endParaRPr lang="ko-KR" altLang="en-US" sz="32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8283390" y="4851017"/>
            <a:ext cx="143435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오십 분</a:t>
            </a:r>
            <a:endParaRPr lang="ko-KR" altLang="en-US" sz="32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3" name="正方形/長方形 82"/>
          <p:cNvSpPr/>
          <p:nvPr/>
        </p:nvSpPr>
        <p:spPr>
          <a:xfrm>
            <a:off x="8283390" y="5657807"/>
            <a:ext cx="184224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오십구 분</a:t>
            </a:r>
            <a:endParaRPr lang="ko-KR" altLang="en-US" sz="3200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84" name="雲形吹き出し 83"/>
          <p:cNvSpPr/>
          <p:nvPr/>
        </p:nvSpPr>
        <p:spPr>
          <a:xfrm>
            <a:off x="4435182" y="464458"/>
            <a:ext cx="2499018" cy="1026242"/>
          </a:xfrm>
          <a:prstGeom prst="cloudCallo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몇 분</a:t>
            </a:r>
            <a:r>
              <a:rPr lang="en-US" altLang="ko-KR" sz="2400" b="1" dirty="0">
                <a:solidFill>
                  <a:srgbClr val="FF0000"/>
                </a:solidFill>
                <a:latin typeface="HY견명조" panose="02030600000101010101" pitchFamily="18" charset="-127"/>
                <a:ea typeface="HY견명조" panose="02030600000101010101" pitchFamily="18" charset="-127"/>
              </a:rPr>
              <a:t>?</a:t>
            </a:r>
            <a:endParaRPr lang="ko-KR" altLang="en-US" sz="2400" b="1" dirty="0">
              <a:solidFill>
                <a:srgbClr val="FF0000"/>
              </a:solidFill>
              <a:latin typeface="HY견명조" panose="02030600000101010101" pitchFamily="18" charset="-127"/>
              <a:ea typeface="HY견명조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9086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5" grpId="0" animBg="1"/>
      <p:bldP spid="46" grpId="0" animBg="1"/>
      <p:bldP spid="47" grpId="0" animBg="1"/>
      <p:bldP spid="48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74" grpId="0" animBg="1"/>
      <p:bldP spid="75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38200" y="-13139"/>
            <a:ext cx="10547396" cy="846858"/>
          </a:xfrm>
        </p:spPr>
        <p:txBody>
          <a:bodyPr>
            <a:normAutofit/>
          </a:bodyPr>
          <a:lstStyle/>
          <a:p>
            <a:r>
              <a:rPr lang="ja-JP" altLang="en-US" sz="2800" dirty="0" smtClean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❸ 時間を表す表現</a:t>
            </a:r>
            <a:endParaRPr lang="ko-KR" altLang="en-US" sz="2800" dirty="0">
              <a:latin typeface="UD デジタル 教科書体 NK-R" panose="02020400000000000000" pitchFamily="18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833720"/>
            <a:ext cx="10515600" cy="5916704"/>
          </a:xfrm>
        </p:spPr>
        <p:txBody>
          <a:bodyPr>
            <a:normAutofit/>
          </a:bodyPr>
          <a:lstStyle/>
          <a:p>
            <a:endParaRPr lang="en-US" altLang="ja-JP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endParaRPr lang="en-US" altLang="ja-JP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endParaRPr lang="en-US" altLang="ja-JP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4401030" y="3915014"/>
            <a:ext cx="1288606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200" b="1" dirty="0">
                <a:solidFill>
                  <a:schemeClr val="accent2">
                    <a:lumMod val="75000"/>
                  </a:schemeClr>
                </a:solidFill>
                <a:latin typeface="나눔고딕" panose="020D0604000000000000" pitchFamily="50" charset="-127"/>
                <a:ea typeface="문체부 제목 바탕체" panose="02030609000101010101" pitchFamily="17" charset="-127"/>
              </a:rPr>
              <a:t>오늘</a:t>
            </a:r>
          </a:p>
        </p:txBody>
      </p:sp>
      <p:pic>
        <p:nvPicPr>
          <p:cNvPr id="1026" name="Picture 2" descr="1697.png (1280Ã906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87" y="779346"/>
            <a:ext cx="8512778" cy="6025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正方形/長方形 27"/>
          <p:cNvSpPr/>
          <p:nvPr/>
        </p:nvSpPr>
        <p:spPr>
          <a:xfrm>
            <a:off x="3380776" y="3254344"/>
            <a:ext cx="1286729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어제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4453823" y="3281531"/>
            <a:ext cx="1255847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오늘</a:t>
            </a:r>
            <a:endParaRPr lang="ko-KR" altLang="en-US" sz="2800" b="1" dirty="0">
              <a:solidFill>
                <a:schemeClr val="tx1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5574688" y="3281531"/>
            <a:ext cx="1287186" cy="5378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내일</a:t>
            </a:r>
            <a:endParaRPr lang="ko-KR" altLang="en-US" sz="2800" b="1" dirty="0">
              <a:solidFill>
                <a:schemeClr val="tx1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9325293" y="2960058"/>
            <a:ext cx="2253083" cy="95495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매일</a:t>
            </a:r>
            <a:endParaRPr lang="en-US" altLang="ko-KR" sz="2800" b="1" dirty="0" smtClean="0">
              <a:solidFill>
                <a:schemeClr val="tx1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  <a:p>
            <a:pPr algn="ctr"/>
            <a:r>
              <a:rPr lang="en-US" altLang="ko-KR" sz="2400" b="1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everyday</a:t>
            </a:r>
            <a:endParaRPr lang="ko-KR" altLang="en-US" sz="2400" b="1" dirty="0">
              <a:solidFill>
                <a:schemeClr val="tx1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9350978" y="1893258"/>
            <a:ext cx="2253083" cy="95495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solidFill>
                  <a:schemeClr val="tx1"/>
                </a:solidFill>
                <a:latin typeface="NanumGothic" panose="020D0604000000000000" pitchFamily="34" charset="-127"/>
                <a:ea typeface="NanumGothic" panose="020D0604000000000000" pitchFamily="34" charset="-127"/>
              </a:rPr>
              <a:t>언제</a:t>
            </a:r>
            <a:endParaRPr lang="en-US" altLang="ko-KR" sz="2800" b="1" dirty="0" smtClean="0">
              <a:solidFill>
                <a:schemeClr val="tx1"/>
              </a:solidFill>
              <a:latin typeface="NanumGothic" panose="020D0604000000000000" pitchFamily="34" charset="-127"/>
              <a:ea typeface="NanumGothic" panose="020D0604000000000000" pitchFamily="34" charset="-127"/>
            </a:endParaRPr>
          </a:p>
          <a:p>
            <a:pPr algn="ctr"/>
            <a:r>
              <a:rPr lang="ja-JP" altLang="en-US" sz="2400" b="1" dirty="0" smtClean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い</a:t>
            </a:r>
            <a:r>
              <a:rPr lang="ja-JP" altLang="en-US" sz="2400" b="1" dirty="0">
                <a:solidFill>
                  <a:schemeClr val="tx1"/>
                </a:solidFill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つ</a:t>
            </a:r>
            <a:endParaRPr lang="ko-KR" altLang="en-US" sz="2400" b="1" dirty="0">
              <a:solidFill>
                <a:schemeClr val="tx1"/>
              </a:solidFill>
              <a:latin typeface="UD デジタル 教科書体 NK-R" panose="02020400000000000000" pitchFamily="18" charset="-128"/>
              <a:ea typeface="NanumGothic" panose="020D0604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95033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869996" y="-13139"/>
            <a:ext cx="10515600" cy="833718"/>
          </a:xfrm>
        </p:spPr>
        <p:txBody>
          <a:bodyPr>
            <a:normAutofit/>
          </a:bodyPr>
          <a:lstStyle/>
          <a:p>
            <a:endParaRPr lang="ko-KR" altLang="en-US" sz="2800" dirty="0">
              <a:latin typeface="Meiryo UI" panose="020B0604030504040204" pitchFamily="34" charset="-128"/>
            </a:endParaRPr>
          </a:p>
        </p:txBody>
      </p:sp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838200" y="833720"/>
            <a:ext cx="10515600" cy="5916704"/>
          </a:xfrm>
        </p:spPr>
        <p:txBody>
          <a:bodyPr>
            <a:normAutofit/>
          </a:bodyPr>
          <a:lstStyle/>
          <a:p>
            <a:endParaRPr lang="en-US" altLang="ja-JP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endParaRPr lang="en-US" altLang="ja-JP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  <a:p>
            <a:endParaRPr lang="en-US" altLang="ja-JP" sz="2000" dirty="0">
              <a:latin typeface="Meiryo UI" panose="020B0604030504040204" pitchFamily="34" charset="-128"/>
              <a:ea typeface="Meiryo UI" panose="020B0604030504040204" pitchFamily="34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" b="79089"/>
          <a:stretch/>
        </p:blipFill>
        <p:spPr>
          <a:xfrm>
            <a:off x="879542" y="1741701"/>
            <a:ext cx="10375646" cy="705664"/>
          </a:xfrm>
          <a:prstGeom prst="rect">
            <a:avLst/>
          </a:prstGeom>
        </p:spPr>
      </p:pic>
      <p:cxnSp>
        <p:nvCxnSpPr>
          <p:cNvPr id="7" name="直線矢印コネクタ 6"/>
          <p:cNvCxnSpPr/>
          <p:nvPr/>
        </p:nvCxnSpPr>
        <p:spPr>
          <a:xfrm>
            <a:off x="1264024" y="2447365"/>
            <a:ext cx="0" cy="6992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線矢印コネクタ 15"/>
          <p:cNvCxnSpPr/>
          <p:nvPr/>
        </p:nvCxnSpPr>
        <p:spPr>
          <a:xfrm>
            <a:off x="7117977" y="2330824"/>
            <a:ext cx="0" cy="6992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>
            <a:off x="5074024" y="2447365"/>
            <a:ext cx="0" cy="6992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線矢印コネクタ 18"/>
          <p:cNvCxnSpPr/>
          <p:nvPr/>
        </p:nvCxnSpPr>
        <p:spPr>
          <a:xfrm>
            <a:off x="8180295" y="2447365"/>
            <a:ext cx="0" cy="6992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正方形/長方形 19"/>
          <p:cNvSpPr/>
          <p:nvPr/>
        </p:nvSpPr>
        <p:spPr>
          <a:xfrm>
            <a:off x="721659" y="3242983"/>
            <a:ext cx="1339370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6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아침</a:t>
            </a:r>
          </a:p>
        </p:txBody>
      </p:sp>
      <p:sp>
        <p:nvSpPr>
          <p:cNvPr id="21" name="正方形/長方形 20"/>
          <p:cNvSpPr/>
          <p:nvPr/>
        </p:nvSpPr>
        <p:spPr>
          <a:xfrm>
            <a:off x="4455887" y="3242686"/>
            <a:ext cx="1299454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6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점심</a:t>
            </a:r>
          </a:p>
        </p:txBody>
      </p:sp>
      <p:sp>
        <p:nvSpPr>
          <p:cNvPr id="22" name="正方形/長方形 21"/>
          <p:cNvSpPr/>
          <p:nvPr/>
        </p:nvSpPr>
        <p:spPr>
          <a:xfrm>
            <a:off x="6284686" y="3242686"/>
            <a:ext cx="1375655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6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저녁</a:t>
            </a:r>
          </a:p>
        </p:txBody>
      </p:sp>
      <p:sp>
        <p:nvSpPr>
          <p:cNvPr id="23" name="正方形/長方形 22"/>
          <p:cNvSpPr/>
          <p:nvPr/>
        </p:nvSpPr>
        <p:spPr>
          <a:xfrm>
            <a:off x="7660341" y="3240149"/>
            <a:ext cx="1084729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3600" b="1" dirty="0">
                <a:solidFill>
                  <a:schemeClr val="tx1"/>
                </a:solidFill>
                <a:latin typeface="HY신명조" panose="02030600000101010101" pitchFamily="18" charset="-127"/>
                <a:ea typeface="HY신명조" panose="02030600000101010101" pitchFamily="18" charset="-127"/>
              </a:rPr>
              <a:t>밤</a:t>
            </a:r>
          </a:p>
        </p:txBody>
      </p:sp>
      <p:cxnSp>
        <p:nvCxnSpPr>
          <p:cNvPr id="9" name="直線矢印コネクタ 8"/>
          <p:cNvCxnSpPr/>
          <p:nvPr/>
        </p:nvCxnSpPr>
        <p:spPr>
          <a:xfrm flipH="1">
            <a:off x="1398494" y="2330824"/>
            <a:ext cx="1385047" cy="8157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直線矢印コネクタ 10"/>
          <p:cNvCxnSpPr/>
          <p:nvPr/>
        </p:nvCxnSpPr>
        <p:spPr>
          <a:xfrm flipH="1">
            <a:off x="5190565" y="2330824"/>
            <a:ext cx="779929" cy="8157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/>
          <p:cNvCxnSpPr/>
          <p:nvPr/>
        </p:nvCxnSpPr>
        <p:spPr>
          <a:xfrm flipH="1">
            <a:off x="7117977" y="2330824"/>
            <a:ext cx="2227729" cy="6992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図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894" y="4398802"/>
            <a:ext cx="2850777" cy="2109575"/>
          </a:xfrm>
          <a:prstGeom prst="rect">
            <a:avLst/>
          </a:prstGeom>
        </p:spPr>
      </p:pic>
      <p:sp>
        <p:nvSpPr>
          <p:cNvPr id="32" name="正方形/長方形 31"/>
          <p:cNvSpPr/>
          <p:nvPr/>
        </p:nvSpPr>
        <p:spPr>
          <a:xfrm>
            <a:off x="3827929" y="5104466"/>
            <a:ext cx="1927411" cy="6095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sz="5400" dirty="0">
                <a:solidFill>
                  <a:schemeClr val="tx1"/>
                </a:solidFill>
                <a:latin typeface="나눔손글씨 펜" panose="03040600000000000000" pitchFamily="66" charset="-127"/>
                <a:ea typeface="나눔손글씨 펜" panose="03040600000000000000" pitchFamily="66" charset="-127"/>
              </a:rPr>
              <a:t>지금</a:t>
            </a:r>
          </a:p>
        </p:txBody>
      </p:sp>
    </p:spTree>
    <p:extLst>
      <p:ext uri="{BB962C8B-B14F-4D97-AF65-F5344CB8AC3E}">
        <p14:creationId xmlns:p14="http://schemas.microsoft.com/office/powerpoint/2010/main" val="2810855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32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</TotalTime>
  <Words>1152</Words>
  <Application>Microsoft Office PowerPoint</Application>
  <PresentationFormat>ワイド画面</PresentationFormat>
  <Paragraphs>349</Paragraphs>
  <Slides>24</Slides>
  <Notes>0</Notes>
  <HiddenSlides>0</HiddenSlides>
  <MMClips>2</MMClips>
  <ScaleCrop>false</ScaleCrop>
  <HeadingPairs>
    <vt:vector size="6" baseType="variant">
      <vt:variant>
        <vt:lpstr>使用されているフォント</vt:lpstr>
      </vt:variant>
      <vt:variant>
        <vt:i4>20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24</vt:i4>
      </vt:variant>
    </vt:vector>
  </HeadingPairs>
  <TitlesOfParts>
    <vt:vector size="45" baseType="lpstr">
      <vt:lpstr>AR ADGothicJP Medium</vt:lpstr>
      <vt:lpstr>HGP教科書体</vt:lpstr>
      <vt:lpstr>HG教科書体</vt:lpstr>
      <vt:lpstr>HG正楷書体-PRO</vt:lpstr>
      <vt:lpstr>HY견명조</vt:lpstr>
      <vt:lpstr>HY신명조</vt:lpstr>
      <vt:lpstr>HY울릉도B</vt:lpstr>
      <vt:lpstr>맑은 고딕</vt:lpstr>
      <vt:lpstr>Meiryo UI</vt:lpstr>
      <vt:lpstr>ＭＳ Ｐゴシック</vt:lpstr>
      <vt:lpstr>NanumGothic</vt:lpstr>
      <vt:lpstr>NanumMyeongjo</vt:lpstr>
      <vt:lpstr>UD デジタル 教科書体 NK-R</vt:lpstr>
      <vt:lpstr>나눔고딕</vt:lpstr>
      <vt:lpstr>나눔명조</vt:lpstr>
      <vt:lpstr>나눔손글씨 펜</vt:lpstr>
      <vt:lpstr>문체부 제목 바탕체</vt:lpstr>
      <vt:lpstr>Yu Mincho</vt:lpstr>
      <vt:lpstr>Arial</vt:lpstr>
      <vt:lpstr>Times New Roman</vt:lpstr>
      <vt:lpstr>Office テーマ</vt:lpstr>
      <vt:lpstr>第7講　일과日課</vt:lpstr>
      <vt:lpstr>PowerPoint プレゼンテーション</vt:lpstr>
      <vt:lpstr>❶「日課」関連表現です。</vt:lpstr>
      <vt:lpstr>PowerPoint プレゼンテーション</vt:lpstr>
      <vt:lpstr>❷固有数詞+시時</vt:lpstr>
      <vt:lpstr>PowerPoint プレゼンテーション</vt:lpstr>
      <vt:lpstr>❷한자어수사漢数詞+분分</vt:lpstr>
      <vt:lpstr>❸ 時間を表す表現</vt:lpstr>
      <vt:lpstr>PowerPoint プレゼンテーション</vt:lpstr>
      <vt:lpstr>❹ A/V-아요/어요/해요②     &lt;하다動詞はー해요&gt;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＜追加＞ N에 (～に）の使い分け</vt:lpstr>
      <vt:lpstr>＜追加＞ N에</vt:lpstr>
      <vt:lpstr>PowerPoint プレゼンテーション</vt:lpstr>
      <vt:lpstr>❺ N에 가다～に行く / 오다来る / 다니다通う</vt:lpstr>
      <vt:lpstr>質問に答えなさい。それから友達とも尋ね合いましょう(聞き手はテキストを見ないこと)。</vt:lpstr>
      <vt:lpstr>   　　二人が自身の「日課」について話しています。よく聞いて質問に答えなさい。</vt:lpstr>
      <vt:lpstr>会話の状況と意味を意識し、学習した語彙と文法を確認しながらテキストを読みましょう。</vt:lpstr>
      <vt:lpstr>  Task1. 友達とお互いの日課について話したり、尋ね合ったりしましょう。</vt:lpstr>
      <vt:lpstr>Task2. Task1を参考にして、自分の一日や友達の一日について整理し、[보기]のように発表してみましょう。</vt:lpstr>
      <vt:lpstr>学習目標のCheck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Kim ChangGoo</dc:creator>
  <cp:lastModifiedBy>MyPC</cp:lastModifiedBy>
  <cp:revision>609</cp:revision>
  <dcterms:created xsi:type="dcterms:W3CDTF">2017-03-13T05:07:43Z</dcterms:created>
  <dcterms:modified xsi:type="dcterms:W3CDTF">2018-12-22T06:16:18Z</dcterms:modified>
</cp:coreProperties>
</file>