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300" r:id="rId4"/>
    <p:sldId id="285" r:id="rId5"/>
    <p:sldId id="292" r:id="rId6"/>
    <p:sldId id="293" r:id="rId7"/>
    <p:sldId id="296" r:id="rId8"/>
    <p:sldId id="263" r:id="rId9"/>
    <p:sldId id="301" r:id="rId10"/>
    <p:sldId id="302" r:id="rId11"/>
    <p:sldId id="303" r:id="rId12"/>
    <p:sldId id="287" r:id="rId13"/>
    <p:sldId id="304" r:id="rId14"/>
    <p:sldId id="306" r:id="rId15"/>
    <p:sldId id="305" r:id="rId16"/>
    <p:sldId id="299" r:id="rId17"/>
    <p:sldId id="294" r:id="rId18"/>
    <p:sldId id="295" r:id="rId19"/>
    <p:sldId id="269" r:id="rId20"/>
    <p:sldId id="298" r:id="rId21"/>
    <p:sldId id="297" r:id="rId2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Changgoo" userId="189801396_tp_dropbox" providerId="OAuth2" clId="{766E3E18-3943-3345-A441-807D5A04EE5B}"/>
    <pc:docChg chg="modSld">
      <pc:chgData name="Kim Changgoo" userId="189801396_tp_dropbox" providerId="OAuth2" clId="{766E3E18-3943-3345-A441-807D5A04EE5B}" dt="2018-11-21T00:47:35.591" v="98" actId="1076"/>
      <pc:docMkLst>
        <pc:docMk/>
      </pc:docMkLst>
      <pc:sldChg chg="modSp">
        <pc:chgData name="Kim Changgoo" userId="189801396_tp_dropbox" providerId="OAuth2" clId="{766E3E18-3943-3345-A441-807D5A04EE5B}" dt="2018-10-22T00:14:48.357" v="0" actId="1076"/>
        <pc:sldMkLst>
          <pc:docMk/>
          <pc:sldMk cId="725611380" sldId="256"/>
        </pc:sldMkLst>
        <pc:spChg chg="mod">
          <ac:chgData name="Kim Changgoo" userId="189801396_tp_dropbox" providerId="OAuth2" clId="{766E3E18-3943-3345-A441-807D5A04EE5B}" dt="2018-10-22T00:14:48.357" v="0" actId="1076"/>
          <ac:spMkLst>
            <pc:docMk/>
            <pc:sldMk cId="725611380" sldId="256"/>
            <ac:spMk id="7" creationId="{00000000-0000-0000-0000-000000000000}"/>
          </ac:spMkLst>
        </pc:spChg>
      </pc:sldChg>
      <pc:sldChg chg="modSp">
        <pc:chgData name="Kim Changgoo" userId="189801396_tp_dropbox" providerId="OAuth2" clId="{766E3E18-3943-3345-A441-807D5A04EE5B}" dt="2018-10-29T00:00:47.458" v="1" actId="1076"/>
        <pc:sldMkLst>
          <pc:docMk/>
          <pc:sldMk cId="2438521368" sldId="293"/>
        </pc:sldMkLst>
        <pc:spChg chg="mod">
          <ac:chgData name="Kim Changgoo" userId="189801396_tp_dropbox" providerId="OAuth2" clId="{766E3E18-3943-3345-A441-807D5A04EE5B}" dt="2018-10-29T00:00:47.458" v="1" actId="1076"/>
          <ac:spMkLst>
            <pc:docMk/>
            <pc:sldMk cId="2438521368" sldId="293"/>
            <ac:spMk id="9" creationId="{00000000-0000-0000-0000-000000000000}"/>
          </ac:spMkLst>
        </pc:spChg>
      </pc:sldChg>
      <pc:sldChg chg="modSp">
        <pc:chgData name="Kim Changgoo" userId="189801396_tp_dropbox" providerId="OAuth2" clId="{766E3E18-3943-3345-A441-807D5A04EE5B}" dt="2018-11-21T00:47:35.591" v="98" actId="1076"/>
        <pc:sldMkLst>
          <pc:docMk/>
          <pc:sldMk cId="2247648569" sldId="295"/>
        </pc:sldMkLst>
        <pc:spChg chg="mod">
          <ac:chgData name="Kim Changgoo" userId="189801396_tp_dropbox" providerId="OAuth2" clId="{766E3E18-3943-3345-A441-807D5A04EE5B}" dt="2018-11-21T00:47:35.591" v="98" actId="1076"/>
          <ac:spMkLst>
            <pc:docMk/>
            <pc:sldMk cId="2247648569" sldId="29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png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43543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5</a:t>
            </a:r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32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방</a:t>
            </a:r>
            <a:r>
              <a:rPr lang="en-US" altLang="ko-KR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部屋</a:t>
            </a:r>
            <a:r>
              <a:rPr lang="en-US" altLang="ko-KR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28" name="Picture 4" descr="2571A84652A821E318B923 (225×22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3" y="2260320"/>
            <a:ext cx="3875313" cy="385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838200" y="833719"/>
            <a:ext cx="10515600" cy="588981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603376" y="1547759"/>
            <a:ext cx="6750424" cy="498885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sz="2400" b="1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部屋にある物とこれらの位置、数量について友達に話したり、尋ねることが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できる。</a:t>
            </a: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400" b="1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・語彙</a:t>
            </a:r>
            <a:endParaRPr lang="en-US" altLang="ja-JP" sz="2400" b="1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①部屋の中にある物</a:t>
            </a:r>
            <a:endParaRPr lang="en-US" altLang="ja-JP" sz="24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②位置を表す表現②</a:t>
            </a:r>
            <a:endParaRPr lang="en-US" altLang="ja-JP" sz="24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③固有数詞＋個・人</a:t>
            </a:r>
            <a:endParaRPr lang="en-US" altLang="ja-JP" sz="24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endParaRPr lang="en-US" altLang="ja-JP" sz="24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・</a:t>
            </a:r>
            <a:r>
              <a:rPr lang="ja-JP" altLang="en-US" sz="2400" b="1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文法</a:t>
            </a:r>
            <a:endParaRPr lang="en-US" altLang="ja-JP" sz="2400" b="1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①</a:t>
            </a:r>
            <a:r>
              <a:rPr lang="ja-JP" altLang="en-US" sz="2400" dirty="0">
                <a:solidFill>
                  <a:srgbClr val="FF0000"/>
                </a:solidFill>
                <a:latin typeface="HGKyokashotai" panose="02020609000000000000" pitchFamily="17" charset="-128"/>
                <a:ea typeface="HGKyokashotai" panose="02020609000000000000" pitchFamily="17" charset="-128"/>
              </a:rPr>
              <a:t>何</a:t>
            </a:r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個・</a:t>
            </a:r>
            <a:r>
              <a:rPr lang="ja-JP" altLang="en-US" sz="2400" dirty="0">
                <a:solidFill>
                  <a:srgbClr val="FF0000"/>
                </a:solidFill>
                <a:latin typeface="HGKyokashotai" panose="02020609000000000000" pitchFamily="17" charset="-128"/>
                <a:ea typeface="HGKyokashotai" panose="02020609000000000000" pitchFamily="17" charset="-128"/>
              </a:rPr>
              <a:t>何</a:t>
            </a:r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人～　</a:t>
            </a:r>
            <a:endParaRPr lang="en-US" altLang="ja-JP" sz="24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②～と</a:t>
            </a:r>
            <a:endParaRPr lang="ko-KR" altLang="en-US" sz="2400" dirty="0">
              <a:latin typeface="HGKyokashotai" panose="02020609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78971" y="87085"/>
            <a:ext cx="10874829" cy="833718"/>
          </a:xfrm>
        </p:spPr>
        <p:txBody>
          <a:bodyPr>
            <a:normAutofit/>
          </a:bodyPr>
          <a:lstStyle/>
          <a:p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皆さんはどうですか。質問に答えてみましょう。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95086" y="833720"/>
            <a:ext cx="10758714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가족</a:t>
            </a:r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  <a:endParaRPr lang="ja-JP" altLang="ja-JP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형</a:t>
            </a:r>
            <a:r>
              <a:rPr lang="en-US" altLang="ja-JP" sz="3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ja-JP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오빠</a:t>
            </a:r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  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兄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누나</a:t>
            </a:r>
            <a:r>
              <a:rPr lang="en-US" altLang="ja-JP" sz="3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ja-JP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언니</a:t>
            </a:r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姉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한국 </a:t>
            </a:r>
            <a:r>
              <a:rPr lang="ko-KR" altLang="ja-JP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친구</a:t>
            </a:r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韓国人の友達        </a:t>
            </a:r>
            <a:r>
              <a:rPr lang="ko-KR" altLang="ja-JP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가</a:t>
            </a:r>
            <a:r>
              <a:rPr lang="ko-KR" altLang="ja-JP" sz="3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몇 </a:t>
            </a:r>
            <a:r>
              <a:rPr lang="ko-KR" altLang="ja-JP" sz="3600" b="1" u="wavy" dirty="0">
                <a:latin typeface="NanumGothic" panose="020D0604000000000000" pitchFamily="34" charset="-127"/>
                <a:ea typeface="NanumGothic" panose="020D0604000000000000" pitchFamily="34" charset="-127"/>
              </a:rPr>
              <a:t>명</a:t>
            </a:r>
            <a:r>
              <a:rPr lang="ko-KR" altLang="ja-JP" sz="3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ja-JP" sz="3600" dirty="0">
                <a:latin typeface="NanumGothic" panose="020D0604000000000000" pitchFamily="34" charset="-127"/>
                <a:ea typeface="NanumGothic" panose="020D0604000000000000" pitchFamily="34" charset="-127"/>
              </a:rPr>
              <a:t>있어요</a:t>
            </a:r>
            <a:r>
              <a:rPr lang="en-US" altLang="ja-JP" sz="36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endParaRPr lang="ja-JP" altLang="ja-JP" sz="20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남자 친구</a:t>
            </a:r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男友達・彼氏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여자 친구</a:t>
            </a:r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女友達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;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彼女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参考</a:t>
            </a:r>
            <a:r>
              <a:rPr lang="ja-JP" altLang="ja-JP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表現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「一人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もいません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=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ko-KR" altLang="ja-JP" sz="24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한 명도 없어요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endParaRPr lang="en-US" altLang="ko-KR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815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7713" y="1825625"/>
            <a:ext cx="11524343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ja-JP" altLang="ja-JP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友達はどうですか。友達と尋ね合いましょう</a:t>
            </a:r>
            <a:r>
              <a:rPr lang="en-US" altLang="ja-JP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聞き手はテキストを見ないこと</a:t>
            </a:r>
            <a:r>
              <a:rPr lang="en-US" altLang="ja-JP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32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r>
              <a:rPr lang="ja-JP" altLang="ja-JP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endParaRPr kumimoji="1" lang="ja-JP" altLang="en-US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586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78971" y="1"/>
            <a:ext cx="10874829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❺ </a:t>
            </a:r>
            <a:r>
              <a:rPr lang="en-US" altLang="ko-KR" sz="1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ko-KR" altLang="en-US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하고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en-US" altLang="ko-KR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  =  </a:t>
            </a:r>
            <a:r>
              <a:rPr lang="en-US" altLang="ko-KR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en-US" altLang="ko-KR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(</a:t>
            </a:r>
            <a:r>
              <a:rPr lang="ko-KR" altLang="en-US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ko-KR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  <a:r>
              <a:rPr lang="ko-KR" altLang="en-US" sz="28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랑</a:t>
            </a:r>
            <a:r>
              <a:rPr lang="ko-KR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en-US" altLang="ko-KR" sz="1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ja-JP" altLang="en-US" sz="1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　　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～と</a:t>
            </a:r>
            <a:endParaRPr lang="ko-KR" altLang="en-US" sz="3600" dirty="0">
              <a:solidFill>
                <a:srgbClr val="FF0000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95086" y="833720"/>
            <a:ext cx="10758714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pic>
        <p:nvPicPr>
          <p:cNvPr id="6146" name="Picture 2" descr="21c7c230.jpg (300×18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441" y="1594701"/>
            <a:ext cx="1953247" cy="117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icon_1r_128.png (128×128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94" y="1484890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yjimage (283×178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954" y="1844373"/>
            <a:ext cx="1228340" cy="77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005057.smpl.png (480×615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096" y="797585"/>
            <a:ext cx="1420007" cy="181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yjimage (225×225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693" y="3967539"/>
            <a:ext cx="1581995" cy="158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11744833.jpg (450×468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987" y="3866305"/>
            <a:ext cx="1571907" cy="163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7425307.jpg (450×468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787" y="3586725"/>
            <a:ext cx="1887316" cy="196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1037716" y="2937323"/>
            <a:ext cx="2222696" cy="5903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/>
              <a:t>언니</a:t>
            </a:r>
            <a:r>
              <a:rPr lang="ko-KR" altLang="en-US" sz="2400" b="1" dirty="0">
                <a:solidFill>
                  <a:srgbClr val="FF0000"/>
                </a:solidFill>
              </a:rPr>
              <a:t>하고</a:t>
            </a:r>
            <a:r>
              <a:rPr lang="ko-KR" altLang="en-US" sz="2400" b="1" dirty="0"/>
              <a:t> 오빠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270802" y="2937322"/>
            <a:ext cx="2222696" cy="5903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/>
              <a:t>침대</a:t>
            </a:r>
            <a:r>
              <a:rPr lang="ko-KR" altLang="en-US" sz="2400" b="1" dirty="0">
                <a:solidFill>
                  <a:srgbClr val="FF0000"/>
                </a:solidFill>
              </a:rPr>
              <a:t>하고</a:t>
            </a:r>
            <a:r>
              <a:rPr lang="ko-KR" altLang="en-US" sz="2400" b="1" dirty="0"/>
              <a:t> 소파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894751" y="2922260"/>
            <a:ext cx="2222696" cy="5903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/>
              <a:t>책상하고 의자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223342" y="5854825"/>
            <a:ext cx="2222696" cy="5903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/>
              <a:t>교과서</a:t>
            </a:r>
            <a:r>
              <a:rPr lang="ko-KR" altLang="en-US" sz="2400" b="1" dirty="0">
                <a:solidFill>
                  <a:srgbClr val="FF0000"/>
                </a:solidFill>
              </a:rPr>
              <a:t>랑</a:t>
            </a:r>
            <a:r>
              <a:rPr lang="ko-KR" altLang="en-US" sz="2400" b="1" dirty="0"/>
              <a:t> 사전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452798" y="5830602"/>
            <a:ext cx="2222696" cy="5903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/>
              <a:t>빵</a:t>
            </a:r>
            <a:r>
              <a:rPr lang="ko-KR" altLang="en-US" sz="2400" b="1" dirty="0">
                <a:solidFill>
                  <a:srgbClr val="FF0000"/>
                </a:solidFill>
              </a:rPr>
              <a:t>이랑</a:t>
            </a:r>
            <a:r>
              <a:rPr lang="ko-KR" altLang="en-US" sz="2400" b="1" dirty="0"/>
              <a:t> 우유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7772829" y="5854825"/>
            <a:ext cx="2222696" cy="5903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/>
              <a:t>우유</a:t>
            </a:r>
            <a:r>
              <a:rPr lang="ko-KR" altLang="en-US" sz="2400" b="1" dirty="0">
                <a:solidFill>
                  <a:srgbClr val="FF0000"/>
                </a:solidFill>
              </a:rPr>
              <a:t>랑</a:t>
            </a:r>
            <a:r>
              <a:rPr lang="ko-KR" altLang="en-US" sz="2400" b="1" dirty="0"/>
              <a:t> 빵</a:t>
            </a:r>
          </a:p>
        </p:txBody>
      </p:sp>
      <p:sp>
        <p:nvSpPr>
          <p:cNvPr id="6" name="爆発 1 5"/>
          <p:cNvSpPr/>
          <p:nvPr/>
        </p:nvSpPr>
        <p:spPr>
          <a:xfrm>
            <a:off x="9722951" y="311533"/>
            <a:ext cx="3141273" cy="3738283"/>
          </a:xfrm>
          <a:prstGeom prst="irregularSeal1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N</a:t>
            </a:r>
            <a:r>
              <a:rPr lang="ko-KR" altLang="en-US" b="1" dirty="0">
                <a:solidFill>
                  <a:schemeClr val="tx1"/>
                </a:solidFill>
              </a:rPr>
              <a:t>하고 </a:t>
            </a:r>
            <a:r>
              <a:rPr lang="en-US" altLang="ko-KR" b="1" dirty="0">
                <a:solidFill>
                  <a:schemeClr val="tx1"/>
                </a:solidFill>
              </a:rPr>
              <a:t>N</a:t>
            </a:r>
          </a:p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N(</a:t>
            </a:r>
            <a:r>
              <a:rPr lang="ko-KR" altLang="en-US" b="1" dirty="0">
                <a:solidFill>
                  <a:schemeClr val="tx1"/>
                </a:solidFill>
              </a:rPr>
              <a:t>이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  <a:r>
              <a:rPr lang="ko-KR" altLang="en-US" b="1" dirty="0">
                <a:solidFill>
                  <a:schemeClr val="tx1"/>
                </a:solidFill>
              </a:rPr>
              <a:t>랑 </a:t>
            </a:r>
            <a:r>
              <a:rPr lang="en-US" altLang="ko-KR" b="1" dirty="0">
                <a:solidFill>
                  <a:schemeClr val="tx1"/>
                </a:solidFill>
              </a:rPr>
              <a:t>N=</a:t>
            </a: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話し言葉</a:t>
            </a:r>
            <a:endParaRPr lang="ko-KR" altLang="en-US" b="1" dirty="0">
              <a:solidFill>
                <a:schemeClr val="tx1"/>
              </a:solidFill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905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78971" y="87085"/>
            <a:ext cx="10874829" cy="833718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보기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のように、友達と練習してみましょう。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95086" y="833720"/>
            <a:ext cx="10758714" cy="591670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例</a:t>
            </a:r>
            <a:r>
              <a:rPr lang="en-US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교실에 </a:t>
            </a:r>
            <a:r>
              <a:rPr lang="ko-KR" altLang="en-US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누가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있어요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en-US" altLang="ja-JP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(</a:t>
            </a:r>
            <a:r>
              <a:rPr lang="ja-JP" altLang="ja-JP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학생</a:t>
            </a:r>
            <a:r>
              <a:rPr lang="en-US" altLang="ja-JP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+</a:t>
            </a:r>
            <a:r>
              <a:rPr lang="ja-JP" altLang="ja-JP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선생님</a:t>
            </a:r>
            <a:r>
              <a:rPr lang="en-US" altLang="ja-JP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　教室に</a:t>
            </a:r>
            <a:r>
              <a:rPr lang="ja-JP" altLang="en-US" sz="20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誰が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いますか。（学生＋先生）</a:t>
            </a:r>
            <a:endParaRPr lang="en-US" altLang="ja-JP" sz="20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B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: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학생</a:t>
            </a:r>
            <a:r>
              <a:rPr lang="ko-KR" altLang="en-US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하고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선생님이 있어요</a:t>
            </a:r>
            <a:r>
              <a:rPr lang="en-US" altLang="ko-KR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　学生</a:t>
            </a:r>
            <a:r>
              <a:rPr lang="ja-JP" altLang="en-US" sz="20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と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先生がいます。</a:t>
            </a:r>
            <a:endParaRPr lang="en-US" altLang="ko-KR" sz="20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학생</a:t>
            </a:r>
            <a:r>
              <a:rPr lang="ko-KR" altLang="en-US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이랑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선생님이 있어요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　</a:t>
            </a:r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学生</a:t>
            </a:r>
            <a:r>
              <a:rPr lang="ja-JP" altLang="en-US" sz="20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と</a:t>
            </a:r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先生がいます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ja-JP" altLang="ja-JP" sz="55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074" name="Picture 2" descr="gatag-00009434-thumb-500xauto-48353.jpg (500Ã37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558" y="2612117"/>
            <a:ext cx="2490996" cy="18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78971" y="87085"/>
            <a:ext cx="10874829" cy="833718"/>
          </a:xfrm>
        </p:spPr>
        <p:txBody>
          <a:bodyPr>
            <a:normAutofit/>
          </a:bodyPr>
          <a:lstStyle/>
          <a:p>
            <a:endParaRPr lang="ja-JP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95086" y="833720"/>
            <a:ext cx="10758714" cy="591670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① 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: </a:t>
            </a:r>
            <a:r>
              <a:rPr lang="ko-KR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방 안에 </a:t>
            </a:r>
            <a:r>
              <a:rPr lang="ko-KR" altLang="ja-JP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뭐가</a:t>
            </a:r>
            <a:r>
              <a:rPr lang="ja-JP" altLang="ja-JP" dirty="0" smtClean="0">
                <a:latin typeface="NanumMyeongjo" panose="02020603020101020101" pitchFamily="18" charset="-127"/>
              </a:rPr>
              <a:t> </a:t>
            </a:r>
            <a:r>
              <a:rPr lang="ko-KR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있어요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?	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部屋の中に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何が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ありますか。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침대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소파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	  </a:t>
            </a:r>
            <a:endParaRPr lang="en-US" altLang="ja-JP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B: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침대</a:t>
            </a:r>
            <a:r>
              <a:rPr lang="ko-KR" altLang="en-US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하고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소파가 있어요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ベッドとソファらあります。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침대</a:t>
            </a:r>
            <a:r>
              <a:rPr lang="ko-KR" altLang="en-US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랑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소파가 있어요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ja-JP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② 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가방 안에 </a:t>
            </a:r>
            <a:r>
              <a:rPr lang="ko-KR" altLang="ja-JP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뭐가</a:t>
            </a: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있어요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	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カバンの中に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何が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ありますか。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책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지갑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B: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책</a:t>
            </a:r>
            <a:r>
              <a:rPr lang="ko-KR" altLang="en-US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하고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지갑이 있어요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ほんと財布があります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en-US" altLang="ko-KR" sz="20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책</a:t>
            </a:r>
            <a:r>
              <a:rPr lang="ko-KR" altLang="en-US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이랑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지갑이 있어요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ja-JP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③ 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ja-JP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누구랑</a:t>
            </a:r>
            <a:r>
              <a:rPr lang="ja-JP" altLang="ja-JP" dirty="0" smtClean="0">
                <a:latin typeface="NanumMyeongjo" panose="02020603020101020101" pitchFamily="18" charset="-127"/>
              </a:rPr>
              <a:t> </a:t>
            </a:r>
            <a:r>
              <a:rPr lang="ko-KR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살아요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　　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誰と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住んでいますか。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가족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		</a:t>
            </a:r>
            <a:endParaRPr lang="en-US" altLang="ja-JP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B: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가족</a:t>
            </a:r>
            <a:r>
              <a:rPr lang="ko-KR" altLang="en-US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하고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살아요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家族と住んでいます。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endParaRPr lang="en-US" altLang="ko-KR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가족</a:t>
            </a:r>
            <a:r>
              <a:rPr lang="ko-KR" altLang="en-US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이랑</a:t>
            </a:r>
            <a:r>
              <a:rPr lang="ko-KR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살아요</a:t>
            </a:r>
            <a:r>
              <a:rPr lang="en-US" altLang="ko-KR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ja-JP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144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95086" y="645038"/>
            <a:ext cx="10758714" cy="5916704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ko-KR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④ </a:t>
            </a:r>
            <a:r>
              <a:rPr lang="en-US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집 근처에 </a:t>
            </a:r>
            <a:r>
              <a:rPr lang="ko-KR" altLang="ja-JP" sz="112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뭐가</a:t>
            </a:r>
            <a:r>
              <a:rPr lang="ko-KR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있어요</a:t>
            </a:r>
            <a:r>
              <a:rPr lang="en-US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r>
              <a:rPr lang="en-US" altLang="ja-JP" sz="8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	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家の近所に</a:t>
            </a:r>
            <a:r>
              <a:rPr lang="ja-JP" altLang="en-US" sz="8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</a:t>
            </a:r>
            <a:r>
              <a:rPr lang="ja-JP" altLang="en-US" sz="8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ありますか。　</a:t>
            </a:r>
            <a:r>
              <a:rPr lang="en-US" altLang="ja-JP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ja-JP" sz="9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식당</a:t>
            </a:r>
            <a:r>
              <a:rPr lang="en-US" altLang="ja-JP" sz="9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ja-JP" sz="9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공원</a:t>
            </a:r>
            <a:r>
              <a:rPr lang="en-US" altLang="ja-JP" sz="9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	</a:t>
            </a:r>
            <a:endParaRPr lang="en-US" altLang="ja-JP" sz="96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B: 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식당</a:t>
            </a:r>
            <a:r>
              <a:rPr lang="ko-KR" altLang="en-US" sz="11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하고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공원이 있어요</a:t>
            </a:r>
            <a:r>
              <a:rPr lang="en-US" altLang="ko-KR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食堂</a:t>
            </a:r>
            <a:r>
              <a:rPr lang="ja-JP" altLang="en-US" sz="8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公園があります。</a:t>
            </a:r>
            <a:endParaRPr lang="en-US" altLang="ko-KR" sz="8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식당</a:t>
            </a:r>
            <a:r>
              <a:rPr lang="ko-KR" altLang="en-US" sz="11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이랑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공원이 있어요</a:t>
            </a:r>
            <a:r>
              <a:rPr lang="en-US" altLang="ko-KR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ja-JP" sz="11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⑤ </a:t>
            </a:r>
            <a:r>
              <a:rPr lang="en-US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책상 위에 </a:t>
            </a:r>
            <a:r>
              <a:rPr lang="ko-KR" altLang="ja-JP" sz="11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뭐가</a:t>
            </a:r>
            <a:r>
              <a:rPr lang="ko-KR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있어요</a:t>
            </a:r>
            <a:r>
              <a:rPr lang="en-US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r>
              <a:rPr lang="ja-JP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机の上に</a:t>
            </a:r>
            <a:r>
              <a:rPr lang="ja-JP" altLang="en-US" sz="8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何が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ありますか。　</a:t>
            </a:r>
            <a:r>
              <a:rPr lang="en-US" altLang="ja-JP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사전</a:t>
            </a:r>
            <a:r>
              <a:rPr lang="en-US" altLang="ja-JP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en-US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교과서</a:t>
            </a:r>
            <a:r>
              <a:rPr lang="en-US" altLang="ja-JP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en-US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B: 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사전</a:t>
            </a:r>
            <a:r>
              <a:rPr lang="ko-KR" altLang="en-US" sz="11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하고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교과서가 있어요</a:t>
            </a:r>
            <a:r>
              <a:rPr lang="en-US" altLang="ko-KR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辞書</a:t>
            </a:r>
            <a:r>
              <a:rPr lang="ja-JP" altLang="en-US" sz="8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教科書があります。</a:t>
            </a:r>
            <a:endParaRPr lang="en-US" altLang="ko-KR" sz="8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사전</a:t>
            </a:r>
            <a:r>
              <a:rPr lang="ko-KR" altLang="en-US" sz="11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이랑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교과서가 있어요</a:t>
            </a:r>
            <a:r>
              <a:rPr lang="en-US" altLang="ko-KR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ja-JP" sz="11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⑥ </a:t>
            </a:r>
            <a:r>
              <a:rPr lang="en-US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A: </a:t>
            </a:r>
            <a:r>
              <a:rPr lang="ko-KR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지갑 안에 </a:t>
            </a:r>
            <a:r>
              <a:rPr lang="ko-KR" altLang="ja-JP" sz="112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뭐가</a:t>
            </a:r>
            <a:r>
              <a:rPr lang="ko-KR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있어요</a:t>
            </a:r>
            <a:r>
              <a:rPr lang="en-US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r>
              <a:rPr lang="ja-JP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財布の中に</a:t>
            </a:r>
            <a:r>
              <a:rPr lang="ja-JP" altLang="en-US" sz="8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何が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ありますか。</a:t>
            </a:r>
            <a:r>
              <a:rPr lang="en-US" altLang="ja-JP" sz="9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	(</a:t>
            </a:r>
            <a:r>
              <a:rPr lang="ko-KR" altLang="ja-JP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돈</a:t>
            </a:r>
            <a:r>
              <a:rPr lang="en-US" altLang="ja-JP" sz="9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+</a:t>
            </a:r>
            <a:r>
              <a:rPr lang="ko-KR" altLang="ja-JP" sz="9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카드</a:t>
            </a:r>
            <a:r>
              <a:rPr lang="en-US" altLang="ja-JP" sz="9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	</a:t>
            </a:r>
            <a:endParaRPr lang="en-US" altLang="ja-JP" sz="96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B:</a:t>
            </a:r>
            <a:r>
              <a:rPr lang="ko-KR" altLang="en-US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돈</a:t>
            </a:r>
            <a:r>
              <a:rPr lang="ko-KR" altLang="en-US" sz="11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하고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카드가 있어요</a:t>
            </a:r>
            <a:r>
              <a:rPr lang="en-US" altLang="ko-KR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お金</a:t>
            </a:r>
            <a:r>
              <a:rPr lang="ja-JP" altLang="en-US" sz="8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</a:t>
            </a:r>
            <a:r>
              <a:rPr lang="ja-JP" altLang="en-US" sz="8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カートがあります。</a:t>
            </a:r>
            <a:endParaRPr lang="en-US" altLang="ko-KR" sz="8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112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en-US" altLang="ja-JP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돈</a:t>
            </a:r>
            <a:r>
              <a:rPr lang="ko-KR" altLang="en-US" sz="11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이랑</a:t>
            </a:r>
            <a:r>
              <a:rPr lang="ko-KR" altLang="en-US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카드가 있어요</a:t>
            </a:r>
            <a:r>
              <a:rPr lang="en-US" altLang="ko-KR" sz="11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ko-KR" sz="86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8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2-2</a:t>
            </a:r>
            <a:r>
              <a:rPr lang="ja-JP" altLang="ja-JP" sz="8800" b="1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ja-JP" sz="8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皆さんはどうですか。友達はどうですか。友達と尋ね合いましょう。</a:t>
            </a:r>
            <a:r>
              <a:rPr lang="ja-JP" altLang="en-US" sz="8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endParaRPr lang="ja-JP" altLang="ja-JP" sz="88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013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3718"/>
          </a:xfrm>
        </p:spPr>
        <p:txBody>
          <a:bodyPr>
            <a:normAutofit/>
          </a:bodyPr>
          <a:lstStyle/>
          <a:p>
            <a:r>
              <a:rPr lang="ja-JP" altLang="en-US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   </a:t>
            </a:r>
            <a:r>
              <a:rPr lang="ja-JP" altLang="en-US" sz="2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  <a:r>
              <a:rPr lang="ja-JP" altLang="en-US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が「部屋にあるもの」と「位置」について話しています。よく聞いて質問に答えなさい。</a:t>
            </a:r>
            <a:endParaRPr lang="ko-KR" altLang="en-US" sz="2200" b="1" dirty="0">
              <a:latin typeface="UD デジタル 教科書体 NK-R" panose="02020400000000000000" pitchFamily="18" charset="-128"/>
              <a:ea typeface="Haan YHead B" panose="0202060302010102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altLang="ja-JP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24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よく聞いて聞いた内容と一致するものを選びなさい。</a:t>
            </a:r>
            <a:endParaRPr lang="en-US" altLang="ko-KR" sz="10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NanumMyeongjo" panose="02020603020101020101" pitchFamily="18" charset="-127"/>
                <a:ea typeface="NanumGothic" panose="020D0604000000000000" pitchFamily="34" charset="-127"/>
              </a:rPr>
              <a:t>①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여자는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혼자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가족이랑 같이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살아요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女は</a:t>
            </a:r>
            <a:r>
              <a:rPr lang="en-US" altLang="ja-JP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一人で・家族と一緒に</a:t>
            </a:r>
            <a:r>
              <a:rPr lang="en-US" altLang="ja-JP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住んでいます</a:t>
            </a:r>
            <a:endParaRPr lang="en-US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NanumMyeongjo" panose="02020603020101020101" pitchFamily="18" charset="-127"/>
                <a:ea typeface="NanumGothic" panose="020D0604000000000000" pitchFamily="34" charset="-127"/>
              </a:rPr>
              <a:t>②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여자는 방이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한 개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두 개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있어요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HGS教科書体" panose="02020600000000000000" pitchFamily="18" charset="-128"/>
              </a:rPr>
              <a:t>　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女は部屋が</a:t>
            </a:r>
            <a:r>
              <a:rPr lang="en-US" altLang="ja-JP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一つ・二つ</a:t>
            </a:r>
            <a:r>
              <a:rPr lang="en-US" altLang="ja-JP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あります。</a:t>
            </a:r>
            <a:endParaRPr lang="en-US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NanumMyeongjo" panose="02020603020101020101" pitchFamily="18" charset="-127"/>
                <a:ea typeface="HG教科書体" panose="02020609000000000000" pitchFamily="17" charset="-128"/>
              </a:rPr>
              <a:t>③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방 안에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책상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의자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침대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에어컨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냉장고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컴퓨터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시계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가 있어요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  </a:t>
            </a:r>
            <a:r>
              <a:rPr lang="en-US" altLang="ko-KR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 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部屋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の中に</a:t>
            </a:r>
            <a:r>
              <a:rPr lang="en-US" altLang="ja-JP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机・椅子・ベッド・冷蔵庫・コンピューター・時計</a:t>
            </a:r>
            <a:r>
              <a:rPr lang="en-US" altLang="ja-JP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があります。</a:t>
            </a:r>
            <a:endParaRPr lang="en-US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NanumMyeongjo" panose="02020603020101020101" pitchFamily="18" charset="-127"/>
                <a:ea typeface="HG教科書体" panose="02020609000000000000" pitchFamily="17" charset="-128"/>
              </a:rPr>
              <a:t>④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컴퓨터는 책상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위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뒤 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앞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 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옆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ko-KR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에 있어요</a:t>
            </a:r>
            <a:r>
              <a:rPr lang="en-US" altLang="ko-KR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コンピューター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は机の</a:t>
            </a:r>
            <a:r>
              <a:rPr lang="en-US" altLang="ja-JP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上・後ろ・前・横</a:t>
            </a:r>
            <a:r>
              <a:rPr lang="en-US" altLang="ja-JP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にあります。</a:t>
            </a:r>
            <a:endParaRPr lang="en-US" altLang="ko-KR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pic>
        <p:nvPicPr>
          <p:cNvPr id="3" name="29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725714" cy="72571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27980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561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293382"/>
            <a:ext cx="10515600" cy="443752"/>
          </a:xfrm>
        </p:spPr>
        <p:txBody>
          <a:bodyPr>
            <a:normAutofit fontScale="90000"/>
          </a:bodyPr>
          <a:lstStyle/>
          <a:p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06293" y="812800"/>
            <a:ext cx="11047507" cy="59376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457200" indent="-457200">
              <a:lnSpc>
                <a:spcPct val="110000"/>
              </a:lnSpc>
              <a:buFont typeface="+mj-ea"/>
              <a:buAutoNum type="circleNumDbPlain"/>
            </a:pPr>
            <a:r>
              <a:rPr lang="ko-KR" altLang="en-US" sz="2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하나 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씨는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가족이랑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같이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살아요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                       [</a:t>
            </a:r>
            <a:r>
              <a:rPr lang="ko-KR" altLang="en-US" sz="2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가치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  <a:p>
            <a:pPr marL="457200" indent="-457200">
              <a:lnSpc>
                <a:spcPct val="110000"/>
              </a:lnSpc>
              <a:buFont typeface="+mj-ea"/>
              <a:buAutoNum type="circleNumDbPlain" startAt="2"/>
            </a:pP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아니요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저 혼자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살아요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457200" indent="-457200">
              <a:lnSpc>
                <a:spcPct val="110000"/>
              </a:lnSpc>
              <a:buFont typeface="+mj-ea"/>
              <a:buAutoNum type="circleNumDbPlain" startAt="2"/>
            </a:pP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그래요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?  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음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.. 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방은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몇 개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예요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                    </a:t>
            </a:r>
            <a:r>
              <a:rPr lang="en-US" altLang="ko-KR" sz="2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멷깨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      </a:t>
            </a:r>
          </a:p>
          <a:p>
            <a:pPr marL="457200" indent="-457200">
              <a:lnSpc>
                <a:spcPct val="110000"/>
              </a:lnSpc>
              <a:buFont typeface="+mj-ea"/>
              <a:buAutoNum type="circleNumDbPlain" startAt="4"/>
            </a:pP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 개예요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457200" indent="-457200">
              <a:lnSpc>
                <a:spcPct val="110000"/>
              </a:lnSpc>
              <a:buFont typeface="+mj-ea"/>
              <a:buAutoNum type="circleNumDbPlain" startAt="4"/>
            </a:pP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방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안에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뭐가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있어요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</a:p>
          <a:p>
            <a:pPr marL="457200" indent="-457200">
              <a:lnSpc>
                <a:spcPct val="110000"/>
              </a:lnSpc>
              <a:buFont typeface="+mj-ea"/>
              <a:buAutoNum type="circleNumDbPlain" startAt="4"/>
            </a:pP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침대하고 책상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… 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그리고 에어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컨이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있어요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457200" indent="-457200">
              <a:lnSpc>
                <a:spcPct val="110000"/>
              </a:lnSpc>
              <a:buFont typeface="+mj-ea"/>
              <a:buAutoNum type="circleNumDbPlain" startAt="4"/>
            </a:pP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컴퓨터는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없어요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</a:p>
          <a:p>
            <a:pPr marL="457200" indent="-457200">
              <a:lnSpc>
                <a:spcPct val="110000"/>
              </a:lnSpc>
              <a:buFont typeface="+mj-ea"/>
              <a:buAutoNum type="circleNumDbPlain" startAt="4"/>
            </a:pP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! 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컴퓨터도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있어요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컴퓨터는 책상 위에 </a:t>
            </a:r>
            <a:r>
              <a:rPr lang="ko-KR" altLang="en-US" sz="24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있어요</a:t>
            </a:r>
            <a:r>
              <a:rPr lang="en-US" altLang="ko-KR" sz="2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834719" y="1909482"/>
            <a:ext cx="2949388" cy="40849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発音ルール</a:t>
            </a: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【口蓋音化】パッチム｢ㄷ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ㅌ｣の後に｢이｣で始まる助詞などが続く場合、｢ㄷ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ㅌ｣を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ㅈ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ㅊ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と発音します。</a:t>
            </a: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①</a:t>
            </a:r>
            <a:r>
              <a:rPr lang="ko-KR" altLang="en-US" sz="20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굳이</a:t>
            </a:r>
            <a:r>
              <a:rPr lang="en-US" altLang="ko-KR" sz="20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[</a:t>
            </a:r>
            <a:r>
              <a:rPr lang="ko-KR" altLang="en-US" sz="2000" dirty="0" err="1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구</a:t>
            </a:r>
            <a:r>
              <a:rPr lang="ko-KR" altLang="en-US" sz="2000" dirty="0" err="1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지</a:t>
            </a:r>
            <a:r>
              <a:rPr lang="en-US" altLang="ko-KR" sz="20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②</a:t>
            </a:r>
            <a:r>
              <a:rPr lang="ko-KR" altLang="en-US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같이</a:t>
            </a:r>
            <a:r>
              <a:rPr lang="en-US" altLang="ko-KR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[</a:t>
            </a:r>
            <a:r>
              <a:rPr lang="ko-KR" altLang="en-US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가</a:t>
            </a:r>
            <a:r>
              <a:rPr lang="ko-KR" altLang="en-US" sz="2000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치</a:t>
            </a:r>
            <a:r>
              <a:rPr lang="en-US" altLang="ko-KR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]</a:t>
            </a:r>
          </a:p>
        </p:txBody>
      </p:sp>
      <p:pic>
        <p:nvPicPr>
          <p:cNvPr id="3" name="29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6293" y="345248"/>
            <a:ext cx="391886" cy="39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76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561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88685" y="46318"/>
            <a:ext cx="11771085" cy="524434"/>
          </a:xfrm>
        </p:spPr>
        <p:txBody>
          <a:bodyPr>
            <a:noAutofit/>
          </a:bodyPr>
          <a:lstStyle/>
          <a:p>
            <a:r>
              <a:rPr lang="ja-JP" altLang="en-US" sz="2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</a:t>
            </a:r>
            <a:r>
              <a:rPr lang="ja-JP" altLang="en-US" sz="2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会話</a:t>
            </a:r>
            <a:r>
              <a:rPr lang="ja-JP" altLang="en-US" sz="2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の状況と意味を意識し、学習した語彙と文法を確認しながらテキストを読みましょう。</a:t>
            </a:r>
            <a:endParaRPr lang="ko-KR" altLang="en-US" sz="2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810296" y="1008155"/>
            <a:ext cx="6149474" cy="531105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lnSpc>
                <a:spcPct val="150000"/>
              </a:lnSpc>
              <a:buFont typeface="+mj-ea"/>
              <a:buAutoNum type="circleNumDbPlain" startAt="6"/>
            </a:pP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침대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하고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책상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,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의자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… </a:t>
            </a:r>
            <a:endParaRPr lang="en-US" altLang="ko-KR" sz="2400" dirty="0" smtClean="0">
              <a:latin typeface="나눔명조 ExtraBold" panose="02020603020101020101" pitchFamily="18" charset="-127"/>
              <a:ea typeface="나눔명조 ExtraBold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solidFill>
                  <a:srgbClr val="00B05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</a:t>
            </a:r>
            <a:r>
              <a:rPr lang="en-US" altLang="ko-KR" sz="2400" b="1" dirty="0" smtClean="0">
                <a:solidFill>
                  <a:srgbClr val="00B05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   </a:t>
            </a:r>
            <a:r>
              <a:rPr lang="ko-KR" altLang="en-US" sz="2400" b="1" dirty="0" smtClean="0">
                <a:solidFill>
                  <a:srgbClr val="00B05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그리고</a:t>
            </a: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에어컨이 있어요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ベッド</a:t>
            </a:r>
            <a:r>
              <a:rPr lang="ja-JP" altLang="ko-KR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机、椅子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… </a:t>
            </a:r>
            <a:r>
              <a:rPr lang="ja-JP" altLang="ko-KR" b="1" dirty="0">
                <a:solidFill>
                  <a:srgbClr val="00B05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そして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エアコンがあります。</a:t>
            </a:r>
            <a:endParaRPr lang="ko-KR" altLang="ko-KR" sz="2400" dirty="0">
              <a:latin typeface="UD デジタル 教科書体 NK-R" panose="02020400000000000000" pitchFamily="18" charset="-128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7"/>
            </a:pP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컴퓨터</a:t>
            </a:r>
            <a:r>
              <a:rPr lang="ko-KR" altLang="en-US" sz="2400" dirty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는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없어요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コンピューター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ありませんか。</a:t>
            </a: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8"/>
            </a:pP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아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!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컴퓨터</a:t>
            </a:r>
            <a:r>
              <a:rPr lang="ko-KR" altLang="en-US" sz="2400" dirty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도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있어요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 </a:t>
            </a:r>
            <a:endParaRPr lang="en-US" altLang="ko-KR" sz="2400" dirty="0" smtClean="0">
              <a:latin typeface="나눔명조 ExtraBold" panose="02020603020101020101" pitchFamily="18" charset="-127"/>
              <a:ea typeface="나눔명조 ExtraBold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    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、コンピューター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も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あります。</a:t>
            </a: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  컴퓨터는 </a:t>
            </a:r>
            <a:r>
              <a:rPr lang="ko-KR" altLang="en-US" sz="2400" dirty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책상 위에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있어요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ja-JP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     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コンピューター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机の上</a:t>
            </a:r>
            <a:r>
              <a:rPr lang="ja-JP" altLang="ko-KR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1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5039" y="1008155"/>
            <a:ext cx="5401990" cy="531105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하나 씨는 가족</a:t>
            </a:r>
            <a:r>
              <a:rPr lang="ko-KR" altLang="en-US" sz="2400" dirty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이랑 같이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살아요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</a:t>
            </a:r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ハナ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さんは家族</a:t>
            </a:r>
            <a:r>
              <a:rPr lang="ja-JP" altLang="ko-KR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と一緒に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住んでいますか。</a:t>
            </a:r>
            <a:endParaRPr lang="ko-KR" altLang="ko-KR" dirty="0">
              <a:latin typeface="UD デジタル 教科書体 NK-R" panose="02020400000000000000" pitchFamily="18" charset="-128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아니요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,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저 </a:t>
            </a:r>
            <a:r>
              <a:rPr lang="ko-KR" altLang="en-US" sz="2400" dirty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혼자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살아요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いいえ、私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一人で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住んでいます。</a:t>
            </a:r>
            <a:endParaRPr lang="ko-KR" altLang="ko-KR" dirty="0">
              <a:latin typeface="UD デジタル 教科書体 NK-R" panose="02020400000000000000" pitchFamily="18" charset="-128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그래요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 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음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..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방은 </a:t>
            </a:r>
            <a:r>
              <a:rPr lang="ko-KR" altLang="en-US" sz="2400" dirty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몇 개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예요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      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そうですか。</a:t>
            </a:r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う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ん、部屋は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いくつ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ですか。</a:t>
            </a:r>
            <a:endParaRPr lang="ko-KR" altLang="ko-KR" dirty="0">
              <a:latin typeface="UD デジタル 教科書体 NK-R" panose="02020400000000000000" pitchFamily="18" charset="-128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한 개예요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     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一つです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r>
              <a:rPr lang="ko-KR" altLang="en-US" sz="2400" dirty="0">
                <a:solidFill>
                  <a:srgbClr val="FF000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방 안에 </a:t>
            </a:r>
            <a:r>
              <a:rPr lang="ko-KR" altLang="en-US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뭐가 있어요</a:t>
            </a:r>
            <a:r>
              <a:rPr lang="en-US" altLang="ko-KR" sz="24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       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部屋</a:t>
            </a:r>
            <a:r>
              <a:rPr lang="ja-JP" altLang="en-US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の中に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何がありますか。</a:t>
            </a: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ko-KR" altLang="en-US" dirty="0"/>
          </a:p>
        </p:txBody>
      </p:sp>
      <p:pic>
        <p:nvPicPr>
          <p:cNvPr id="3" name="29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78496" y="576355"/>
            <a:ext cx="630418" cy="6304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24764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90283" y="261258"/>
            <a:ext cx="11049000" cy="117565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altLang="ko-KR" sz="2800" b="1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Task1. </a:t>
            </a:r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次の質問に答えましょう。友達とも尋ね合いましょう</a:t>
            </a:r>
            <a:r>
              <a:rPr lang="en-US" altLang="ja-JP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/>
            </a:r>
            <a:br>
              <a:rPr lang="en-US" altLang="ja-JP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</a:br>
            <a:r>
              <a:rPr lang="ja-JP" altLang="en-US" sz="28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（聞き手はテキストを見ないこと）。</a:t>
            </a:r>
            <a:endParaRPr lang="ko-KR" altLang="en-US" sz="2800" dirty="0">
              <a:latin typeface="HGKyokashotai" panose="02020609000000000000" pitchFamily="17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endParaRPr lang="en-US" altLang="ko-KR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집이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어디예요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家はどこですか。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누구랑 살아요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誰と住んでいますか。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방이 몇 개 있어요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部屋がいくつありますか。</a:t>
            </a: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방 안에 뭐가 있어요</a:t>
            </a:r>
            <a:r>
              <a:rPr lang="en-US" altLang="ko-KR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部屋の中に何がありますか。</a:t>
            </a: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sz="2400" dirty="0">
              <a:latin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101600" y="147410"/>
            <a:ext cx="11252200" cy="534761"/>
          </a:xfrm>
        </p:spPr>
        <p:txBody>
          <a:bodyPr>
            <a:noAutofit/>
          </a:bodyPr>
          <a:lstStyle/>
          <a:p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今日のテーマは</a:t>
            </a:r>
            <a:r>
              <a:rPr lang="ko-KR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집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</a:t>
            </a:r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>
          <a:xfrm>
            <a:off x="101600" y="914399"/>
            <a:ext cx="11252200" cy="57186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韓国には様々な「部屋」があります。次の部屋の用途は何でしょうか。</a:t>
            </a:r>
            <a:endParaRPr kumimoji="1"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①</a:t>
            </a:r>
            <a:r>
              <a:rPr kumimoji="1" lang="ko-KR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사랑방</a:t>
            </a:r>
            <a:endParaRPr kumimoji="1"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②</a:t>
            </a:r>
            <a:r>
              <a:rPr kumimoji="1" lang="ko-KR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노래방</a:t>
            </a:r>
            <a:endParaRPr kumimoji="1"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③</a:t>
            </a:r>
            <a:r>
              <a:rPr kumimoji="1" lang="en-US" altLang="ja-JP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PC</a:t>
            </a:r>
            <a:r>
              <a:rPr kumimoji="1" lang="ko-KR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방</a:t>
            </a:r>
            <a:endParaRPr kumimoji="1"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④</a:t>
            </a:r>
            <a:r>
              <a:rPr kumimoji="1" lang="ko-KR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찜질방</a:t>
            </a:r>
            <a:endParaRPr kumimoji="1"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⑤</a:t>
            </a:r>
            <a:r>
              <a:rPr kumimoji="1" lang="ko-KR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책방</a:t>
            </a:r>
            <a:endParaRPr kumimoji="1"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⑥</a:t>
            </a:r>
            <a:r>
              <a:rPr kumimoji="1" lang="ko-KR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빨래방</a:t>
            </a:r>
            <a:endParaRPr kumimoji="1" lang="en-US" altLang="ja-JP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⑦</a:t>
            </a:r>
            <a:r>
              <a:rPr kumimoji="1" lang="ko-KR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소주방</a:t>
            </a:r>
            <a:endParaRPr kumimoji="1" lang="ja-JP" altLang="en-US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pic>
        <p:nvPicPr>
          <p:cNvPr id="11" name="Picture 2" descr="https://encrypted-tbn0.gstatic.com/images?q=tbn:ANd9GcStZ4I3RMsezC2l2c0r0VpY3DH7k8RU65ZDRRTrsdL7Ht4EFyX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489" y="1725384"/>
            <a:ext cx="4665591" cy="286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18891211.jpg (450Ã38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30" y="1959201"/>
            <a:ext cx="4663126" cy="394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&#10; ê¹¨ëí ê³µê¸°ë¥¼ ë§ìê³  ì¶ì´ì ì¼ë¬ì¤í¸&#10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203" y="2459263"/>
            <a:ext cx="5264837" cy="3970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pds17.egloos.com/pds/200909/10/98/a0007898_4aa8fa4a203c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317" y="2253795"/>
            <a:ext cx="3558340" cy="455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ãë¹¨ëë°© ì¼ë¬ì¤í¸ãã®ç»åæ¤ç´¢çµæ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438" y="2435166"/>
            <a:ext cx="399097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postfiles3.naver.net/20160225_66/ssarymam_1456359116280RGWT4_JPEG/16-02-16-23-55-55-007_deco.jpg?type=w96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142" y="2871484"/>
            <a:ext cx="5400756" cy="303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5771" y="1"/>
            <a:ext cx="11078029" cy="833718"/>
          </a:xfrm>
        </p:spPr>
        <p:txBody>
          <a:bodyPr>
            <a:normAutofit/>
          </a:bodyPr>
          <a:lstStyle/>
          <a:p>
            <a:r>
              <a:rPr lang="en-US" altLang="ko-KR" sz="2000" b="1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Task2.</a:t>
            </a:r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友達の部屋の中にある物の位置について話したり、尋ねたりしましょう。</a:t>
            </a:r>
            <a:endParaRPr lang="ko-KR" altLang="en-US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75771" y="833720"/>
            <a:ext cx="11553371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 自分の部屋の絵を作成します。</a:t>
            </a:r>
            <a:r>
              <a:rPr lang="ja-JP" altLang="en-US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［보기］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の物すべてを</a:t>
            </a:r>
            <a:r>
              <a:rPr lang="ja-JP" altLang="en-US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［내 방］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に配置します。</a:t>
            </a:r>
          </a:p>
          <a:p>
            <a:pPr marL="0" indent="0">
              <a:buNone/>
            </a:pP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 友達の部屋の絵を作成します。</a:t>
            </a:r>
            <a:r>
              <a:rPr lang="ja-JP" altLang="en-US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［보기］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の物がどこにあるかを韓国語で友達から聞き、</a:t>
            </a:r>
            <a:r>
              <a:rPr lang="ja-JP" altLang="en-US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［친구 방］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に書き込みなさい。</a:t>
            </a:r>
          </a:p>
          <a:p>
            <a:pPr marL="0" indent="0">
              <a:buNone/>
            </a:pP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 最後に、自分が作成した友達の部屋の絵と、友達が書いた部屋の絵を比較しなさい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3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ko-KR" sz="1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[</a:t>
            </a:r>
            <a:r>
              <a:rPr lang="ko-KR" altLang="en-US" sz="1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보기</a:t>
            </a:r>
            <a:r>
              <a:rPr lang="en-US" altLang="ko-KR" sz="1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]</a:t>
            </a:r>
            <a:r>
              <a:rPr lang="ko-KR" altLang="en-US" sz="1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　 ① 컴퓨터　　② 사진　　③ 시계　　④ 가방　　⑤ 고양이　　⑥ 책</a:t>
            </a:r>
          </a:p>
          <a:p>
            <a:pPr marL="0" indent="0">
              <a:buNone/>
            </a:pPr>
            <a:r>
              <a:rPr lang="ko-KR" altLang="en-US" sz="24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                                   </a:t>
            </a:r>
            <a:r>
              <a:rPr lang="ko-KR" altLang="en-US" sz="2400" b="1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</a:t>
            </a:r>
            <a:r>
              <a:rPr lang="en-US" altLang="ko-KR" sz="2400" b="1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2400" b="1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가 어디에 있어요</a:t>
            </a:r>
            <a:r>
              <a:rPr lang="en-US" altLang="ko-KR" sz="2400" b="1" dirty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endParaRPr lang="ko-KR" altLang="en-US" sz="2400" b="1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08" t="8750" r="32430" b="54800"/>
          <a:stretch/>
        </p:blipFill>
        <p:spPr>
          <a:xfrm rot="5400000">
            <a:off x="4841087" y="785011"/>
            <a:ext cx="3447805" cy="820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solidFill>
                  <a:srgbClr val="FF0000"/>
                </a:solidFill>
                <a:latin typeface="HGKyokashotai" panose="02020609000000000000" pitchFamily="17" charset="-128"/>
                <a:ea typeface="HGKyokashotai" panose="02020609000000000000" pitchFamily="17" charset="-128"/>
              </a:rPr>
              <a:t>学習目標の</a:t>
            </a:r>
            <a:r>
              <a:rPr lang="en-US" altLang="ja-JP" sz="2800" b="1" dirty="0">
                <a:solidFill>
                  <a:srgbClr val="FF0000"/>
                </a:solidFill>
                <a:latin typeface="HGKyokashotai" panose="02020609000000000000" pitchFamily="17" charset="-128"/>
                <a:ea typeface="HGKyokashotai" panose="02020609000000000000" pitchFamily="17" charset="-128"/>
              </a:rPr>
              <a:t>Check</a:t>
            </a:r>
            <a:endParaRPr lang="ko-KR" altLang="en-US" sz="2800" b="1" dirty="0">
              <a:latin typeface="HGKyokashotai" panose="02020609000000000000" pitchFamily="17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❶「部屋にある物」とその「位置・数量など」を友達に話したり、尋ねたりできる。</a:t>
            </a:r>
            <a:endParaRPr lang="en-US" altLang="ja-JP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endParaRPr lang="ja-JP" altLang="en-US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❷「家や部屋にある物」「位置（上・下・中・外）」「固有数詞 ＋ 個・人」の韓国語表現を言ってみましょう。</a:t>
            </a:r>
            <a:endParaRPr lang="en-US" altLang="ja-JP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endParaRPr lang="ja-JP" altLang="en-US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❸「何個ありますか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｣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「何人いますか」「～と」「～にあります」を表す韓国語表現を</a:t>
            </a:r>
            <a:r>
              <a:rPr lang="ja-JP" altLang="en-US">
                <a:latin typeface="HGKyokashotai" panose="02020609000000000000" pitchFamily="17" charset="-128"/>
                <a:ea typeface="HGKyokashotai" panose="02020609000000000000" pitchFamily="17" charset="-128"/>
              </a:rPr>
              <a:t>言ってみましょう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。</a:t>
            </a:r>
            <a:endParaRPr lang="ko-KR" altLang="en-US" dirty="0">
              <a:latin typeface="HGKyokashotai" panose="02020609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88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15079" y="118004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❶</a:t>
            </a:r>
            <a:r>
              <a:rPr lang="ko-KR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ko-KR" altLang="en-US" sz="2800" dirty="0" smtClean="0">
                <a:latin typeface="UD デジタル 教科書体 NK-R" panose="02020400000000000000" pitchFamily="18" charset="-128"/>
              </a:rPr>
              <a:t>집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」・「</a:t>
            </a:r>
            <a:r>
              <a:rPr lang="ko-KR" altLang="en-US" sz="2800" dirty="0" smtClean="0">
                <a:latin typeface="Meiryo UI" panose="020B0604030504040204" pitchFamily="34" charset="-128"/>
              </a:rPr>
              <a:t>방 </a:t>
            </a:r>
            <a:r>
              <a:rPr lang="ko-KR" altLang="en-US" sz="2800" dirty="0">
                <a:latin typeface="Meiryo UI" panose="020B0604030504040204" pitchFamily="34" charset="-128"/>
              </a:rPr>
              <a:t>안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部屋の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中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」にあるもの</a:t>
            </a:r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15079" y="283590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집</a:t>
            </a:r>
          </a:p>
        </p:txBody>
      </p:sp>
      <p:pic>
        <p:nvPicPr>
          <p:cNvPr id="7" name="Picture 2" descr="t_house06.jpg (100×1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50" y="1554218"/>
            <a:ext cx="1202391" cy="120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正方形/長方形 30"/>
          <p:cNvSpPr/>
          <p:nvPr/>
        </p:nvSpPr>
        <p:spPr>
          <a:xfrm>
            <a:off x="2518858" y="2849050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방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826374" y="2849050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침대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7099924" y="2809627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책상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9129112" y="2809627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375750" y="5717441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컴퓨터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2482678" y="5699010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에어컨</a:t>
            </a:r>
          </a:p>
        </p:txBody>
      </p:sp>
      <p:pic>
        <p:nvPicPr>
          <p:cNvPr id="1026" name="Picture 2" descr="14839450.jpg (450×337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280" y="1677276"/>
            <a:ext cx="1458237" cy="109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yjimage (283×178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551" y="1794821"/>
            <a:ext cx="1613426" cy="101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gi01a201308121900.jpg (240×240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706" y="1490498"/>
            <a:ext cx="1431084" cy="1431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chair_officechair.png (292×40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737" y="1243802"/>
            <a:ext cx="1162237" cy="15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llustrain09-pasokon2-150x150.png (150×150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03" y="4417985"/>
            <a:ext cx="1210094" cy="121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20110512164907792.jpg (283×401)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" t="18307" r="2009" b="16209"/>
          <a:stretch/>
        </p:blipFill>
        <p:spPr bwMode="auto">
          <a:xfrm>
            <a:off x="2843439" y="4340751"/>
            <a:ext cx="1488522" cy="144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tv_girl_chikaku.png (395×400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393" y="4230033"/>
            <a:ext cx="1503740" cy="152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gatag-00004181.jpg (989×1024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997" y="4466707"/>
            <a:ext cx="1010024" cy="104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0" descr="S-018_tokei_S.jpg (130×130)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983" y="4408932"/>
            <a:ext cx="1140746" cy="114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正方形/長方形 46"/>
          <p:cNvSpPr/>
          <p:nvPr/>
        </p:nvSpPr>
        <p:spPr>
          <a:xfrm>
            <a:off x="4906393" y="5790306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텔레비전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7222417" y="5789589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냉장고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9176281" y="5789589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시계</a:t>
            </a:r>
          </a:p>
        </p:txBody>
      </p:sp>
    </p:spTree>
    <p:extLst>
      <p:ext uri="{BB962C8B-B14F-4D97-AF65-F5344CB8AC3E}">
        <p14:creationId xmlns:p14="http://schemas.microsoft.com/office/powerpoint/2010/main" val="129113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47" grpId="0" animBg="1"/>
      <p:bldP spid="48" grpId="0" animBg="1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21008" y="29776"/>
            <a:ext cx="10548143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❷ </a:t>
            </a:r>
            <a:r>
              <a:rPr lang="ko-KR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위치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場所名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を表す表現②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47" name="図 4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t="5683" r="79138" b="52651"/>
          <a:stretch/>
        </p:blipFill>
        <p:spPr bwMode="auto">
          <a:xfrm>
            <a:off x="1359617" y="1722455"/>
            <a:ext cx="1095767" cy="12317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図 4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72" t="8522" b="55491"/>
          <a:stretch/>
        </p:blipFill>
        <p:spPr bwMode="auto">
          <a:xfrm>
            <a:off x="3588468" y="1758865"/>
            <a:ext cx="1319032" cy="10581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9" name="図 4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1" t="11368" r="30978" b="52623"/>
          <a:stretch/>
        </p:blipFill>
        <p:spPr bwMode="auto">
          <a:xfrm>
            <a:off x="5944772" y="1955812"/>
            <a:ext cx="1201616" cy="9984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0" name="図 4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4" t="54924" r="68975" b="2462"/>
          <a:stretch/>
        </p:blipFill>
        <p:spPr bwMode="auto">
          <a:xfrm>
            <a:off x="8183660" y="1846789"/>
            <a:ext cx="1178169" cy="1107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2" name="正方形/長方形 51"/>
          <p:cNvSpPr/>
          <p:nvPr/>
        </p:nvSpPr>
        <p:spPr>
          <a:xfrm>
            <a:off x="955610" y="325418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앞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3238751" y="325418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뒤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7894492" y="3254188"/>
            <a:ext cx="357671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</a:t>
            </a:r>
            <a:r>
              <a:rPr lang="ko-KR" altLang="en-US" sz="2800" b="1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하고</a:t>
            </a:r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사이</a:t>
            </a:r>
          </a:p>
        </p:txBody>
      </p:sp>
      <p:pic>
        <p:nvPicPr>
          <p:cNvPr id="13" name="図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9" t="8755" r="23" b="2502"/>
          <a:stretch/>
        </p:blipFill>
        <p:spPr bwMode="auto">
          <a:xfrm>
            <a:off x="1767481" y="4547592"/>
            <a:ext cx="827801" cy="1271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図 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98" t="53031" r="41158" b="2457"/>
          <a:stretch/>
        </p:blipFill>
        <p:spPr bwMode="auto">
          <a:xfrm>
            <a:off x="3820692" y="4471500"/>
            <a:ext cx="1086808" cy="1347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図 1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99" t="53032" r="2639" b="7185"/>
          <a:stretch/>
        </p:blipFill>
        <p:spPr bwMode="auto">
          <a:xfrm>
            <a:off x="6247267" y="4663455"/>
            <a:ext cx="899121" cy="1155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正方形/長方形 16"/>
          <p:cNvSpPr/>
          <p:nvPr/>
        </p:nvSpPr>
        <p:spPr>
          <a:xfrm>
            <a:off x="1030865" y="6015710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296093" y="6015710"/>
            <a:ext cx="244884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밑</a:t>
            </a:r>
            <a:r>
              <a:rPr lang="en-US" altLang="ko-KR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아래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744937" y="6046332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박스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안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820854" y="6047575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박스</a:t>
            </a:r>
            <a:r>
              <a:rPr lang="ko-KR" altLang="en-US" sz="2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밖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21008" y="792229"/>
            <a:ext cx="719412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고양이가 </a:t>
            </a:r>
            <a:r>
              <a:rPr lang="ko-KR" altLang="en-US" sz="2800" b="1" dirty="0">
                <a:solidFill>
                  <a:srgbClr val="00B05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어디</a:t>
            </a:r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있어요</a:t>
            </a:r>
            <a:r>
              <a:rPr lang="en-US" altLang="ko-KR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? 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猫は</a:t>
            </a:r>
            <a:r>
              <a:rPr lang="ja-JP" altLang="en-US" sz="2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にいますか。</a:t>
            </a:r>
            <a:endParaRPr lang="ko-KR" altLang="en-US" sz="20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22" name="Picture 2" descr="cat_fish_run.png (400×40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139" y="10137"/>
            <a:ext cx="1304365" cy="1304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正方形/長方形 22"/>
          <p:cNvSpPr/>
          <p:nvPr/>
        </p:nvSpPr>
        <p:spPr>
          <a:xfrm>
            <a:off x="7146388" y="1034639"/>
            <a:ext cx="221544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僕</a:t>
            </a:r>
            <a:r>
              <a:rPr lang="ja-JP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→</a:t>
            </a:r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고양이</a:t>
            </a:r>
          </a:p>
        </p:txBody>
      </p:sp>
      <p:pic>
        <p:nvPicPr>
          <p:cNvPr id="24" name="Picture 4" descr="gakkou_isu_chair.png (351×4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171" y="162517"/>
            <a:ext cx="1177961" cy="134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正方形/長方形 24"/>
          <p:cNvSpPr/>
          <p:nvPr/>
        </p:nvSpPr>
        <p:spPr>
          <a:xfrm>
            <a:off x="10580914" y="492625"/>
            <a:ext cx="189522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僕</a:t>
            </a:r>
            <a:r>
              <a:rPr lang="ja-JP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→</a:t>
            </a:r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</a:t>
            </a:r>
          </a:p>
        </p:txBody>
      </p:sp>
      <p:pic>
        <p:nvPicPr>
          <p:cNvPr id="27" name="図 2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99" t="53032" r="2639" b="7185"/>
          <a:stretch/>
        </p:blipFill>
        <p:spPr bwMode="auto">
          <a:xfrm>
            <a:off x="8323182" y="4693535"/>
            <a:ext cx="899121" cy="1155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図 2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61" t="12748" r="30978" b="52623"/>
          <a:stretch/>
        </p:blipFill>
        <p:spPr bwMode="auto">
          <a:xfrm>
            <a:off x="9229410" y="4916866"/>
            <a:ext cx="652844" cy="9601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正方形/長方形 28"/>
          <p:cNvSpPr/>
          <p:nvPr/>
        </p:nvSpPr>
        <p:spPr>
          <a:xfrm>
            <a:off x="5659722" y="325418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옆</a:t>
            </a:r>
            <a:endParaRPr lang="ko-KR" altLang="en-US" sz="28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497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2" grpId="0" animBg="1"/>
      <p:bldP spid="53" grpId="0" animBg="1"/>
      <p:bldP spid="5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44336" y="130629"/>
            <a:ext cx="10515600" cy="9009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❸ </a:t>
            </a:r>
            <a:r>
              <a:rPr lang="ko-KR" altLang="en-US" sz="28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고유어수사</a:t>
            </a:r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固有数詞</a:t>
            </a:r>
            <a:r>
              <a:rPr lang="en-US" altLang="ko-KR" sz="2800" dirty="0">
                <a:latin typeface="Meiryo UI" panose="020B0604030504040204" pitchFamily="34" charset="-128"/>
              </a:rPr>
              <a:t>+</a:t>
            </a:r>
            <a:r>
              <a:rPr lang="ko-KR" altLang="en-US" sz="2800" b="1" dirty="0">
                <a:solidFill>
                  <a:srgbClr val="FF0000"/>
                </a:solidFill>
                <a:latin typeface="Meiryo UI" panose="020B0604030504040204" pitchFamily="34" charset="-128"/>
              </a:rPr>
              <a:t>개</a:t>
            </a:r>
            <a:r>
              <a:rPr lang="ja-JP" altLang="en-US" sz="20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個</a:t>
            </a:r>
            <a:endParaRPr lang="ko-KR" altLang="en-US" sz="2000" dirty="0">
              <a:solidFill>
                <a:srgbClr val="FF0000"/>
              </a:solidFill>
              <a:latin typeface="HG正楷書体-PRO" panose="03000600000000000000" pitchFamily="66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785779" y="744071"/>
            <a:ext cx="1129553" cy="57956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하나</a:t>
            </a:r>
            <a:endParaRPr lang="en-US" altLang="ko-KR" sz="3600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둘</a:t>
            </a:r>
            <a:endParaRPr lang="en-US" altLang="ko-KR" sz="3600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셋</a:t>
            </a:r>
            <a:endParaRPr lang="en-US" altLang="ko-KR" sz="3600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넷</a:t>
            </a:r>
            <a:endParaRPr lang="en-US" altLang="ko-KR" sz="3600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다섯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025091" y="854215"/>
            <a:ext cx="1129553" cy="55753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여섯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일곱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여덟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아홉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열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57515" y="744071"/>
            <a:ext cx="1129553" cy="57956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5</a:t>
            </a:r>
            <a:endParaRPr lang="ko-KR" altLang="en-US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902136" y="744071"/>
            <a:ext cx="1129553" cy="57956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6</a:t>
            </a: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7</a:t>
            </a: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8</a:t>
            </a: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9</a:t>
            </a: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93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正方形/長方形 50"/>
          <p:cNvSpPr/>
          <p:nvPr/>
        </p:nvSpPr>
        <p:spPr>
          <a:xfrm>
            <a:off x="3897819" y="284348"/>
            <a:ext cx="1662815" cy="67359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몇 개</a:t>
            </a:r>
            <a:r>
              <a:rPr lang="en-US" altLang="ko-KR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  <a:endParaRPr lang="ko-KR" altLang="en-US" sz="28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15670" y="1522694"/>
            <a:ext cx="1129553" cy="40744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하나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둘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셋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넷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다섯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942886" y="1522693"/>
            <a:ext cx="1129553" cy="40744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여섯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일곱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여덟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아홉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열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664599" y="822232"/>
            <a:ext cx="1896036" cy="54306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</a:t>
            </a:r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개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두</a:t>
            </a:r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개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세</a:t>
            </a:r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개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네</a:t>
            </a:r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개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다섯 개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8583843" y="1172462"/>
            <a:ext cx="2245659" cy="47749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여섯 개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일곱 개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여덟 개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아홉 개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열 개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991875" y="284348"/>
            <a:ext cx="1632581" cy="67359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몇 개</a:t>
            </a:r>
            <a:r>
              <a:rPr lang="en-US" altLang="ko-KR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  <a:endParaRPr lang="ko-KR" altLang="en-US" sz="28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735105" y="1522694"/>
            <a:ext cx="1129553" cy="40744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/>
              <a:t>1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2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3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4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5</a:t>
            </a:r>
            <a:endParaRPr lang="ko-KR" altLang="en-US" sz="3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5813333" y="1522693"/>
            <a:ext cx="1129553" cy="40744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/>
              <a:t>6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7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8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9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10</a:t>
            </a:r>
            <a:endParaRPr lang="ko-KR" altLang="en-US" sz="3600" dirty="0"/>
          </a:p>
        </p:txBody>
      </p:sp>
      <p:sp>
        <p:nvSpPr>
          <p:cNvPr id="12" name="タイトル 3"/>
          <p:cNvSpPr>
            <a:spLocks noGrp="1"/>
          </p:cNvSpPr>
          <p:nvPr>
            <p:ph type="title"/>
          </p:nvPr>
        </p:nvSpPr>
        <p:spPr>
          <a:xfrm>
            <a:off x="231186" y="203667"/>
            <a:ext cx="2366682" cy="618565"/>
          </a:xfrm>
        </p:spPr>
        <p:txBody>
          <a:bodyPr>
            <a:normAutofit/>
          </a:bodyPr>
          <a:lstStyle/>
          <a:p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固有数詞</a:t>
            </a:r>
            <a:r>
              <a:rPr lang="en-US" altLang="ko-KR" sz="2800" dirty="0">
                <a:latin typeface="Meiryo UI" panose="020B0604030504040204" pitchFamily="34" charset="-128"/>
              </a:rPr>
              <a:t>+</a:t>
            </a:r>
            <a:r>
              <a:rPr lang="ko-KR" altLang="en-US" sz="2800" b="1" dirty="0">
                <a:solidFill>
                  <a:srgbClr val="FF0000"/>
                </a:solidFill>
                <a:latin typeface="Meiryo UI" panose="020B0604030504040204" pitchFamily="34" charset="-128"/>
              </a:rPr>
              <a:t>개</a:t>
            </a:r>
            <a:r>
              <a:rPr lang="ja-JP" altLang="en-US" sz="20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個</a:t>
            </a:r>
            <a:endParaRPr lang="ko-KR" altLang="en-US" sz="2000" dirty="0">
              <a:solidFill>
                <a:srgbClr val="FF0000"/>
              </a:solidFill>
              <a:latin typeface="HG正楷書体-PRO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852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正方形/長方形 50"/>
          <p:cNvSpPr/>
          <p:nvPr/>
        </p:nvSpPr>
        <p:spPr>
          <a:xfrm>
            <a:off x="3478444" y="293781"/>
            <a:ext cx="233488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몇 명</a:t>
            </a:r>
            <a:r>
              <a:rPr lang="en-US" altLang="ko-KR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사람</a:t>
            </a:r>
            <a:r>
              <a:rPr lang="en-US" altLang="ko-KR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  <a:endParaRPr lang="ko-KR" altLang="en-US" sz="28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15670" y="1522694"/>
            <a:ext cx="1129553" cy="40744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하나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둘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셋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넷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다섯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942886" y="1522693"/>
            <a:ext cx="1129553" cy="40744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여섯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일곱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여덟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아홉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열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664599" y="822232"/>
            <a:ext cx="1896036" cy="54306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</a:t>
            </a:r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명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두</a:t>
            </a:r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명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세</a:t>
            </a:r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명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네</a:t>
            </a:r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명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다섯 명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8583843" y="1172463"/>
            <a:ext cx="2245659" cy="47749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여섯 명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일곱 명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여덟 명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아홉 명</a:t>
            </a:r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열 명</a:t>
            </a:r>
            <a:endParaRPr lang="ko-KR" altLang="en-US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583843" y="322809"/>
            <a:ext cx="243250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몇 명</a:t>
            </a:r>
            <a:r>
              <a:rPr lang="en-US" altLang="ko-KR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사람</a:t>
            </a:r>
            <a:r>
              <a:rPr lang="en-US" altLang="ko-KR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  <a:endParaRPr lang="ko-KR" altLang="en-US" sz="28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735105" y="1522694"/>
            <a:ext cx="1129553" cy="40744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/>
              <a:t>1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2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3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4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5</a:t>
            </a:r>
            <a:endParaRPr lang="ko-KR" altLang="en-US" sz="3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5813333" y="1522693"/>
            <a:ext cx="1129553" cy="40744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/>
              <a:t>6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7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8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9</a:t>
            </a:r>
          </a:p>
          <a:p>
            <a:pPr algn="ctr"/>
            <a:endParaRPr lang="en-US" altLang="ko-KR" sz="3600" dirty="0"/>
          </a:p>
          <a:p>
            <a:pPr algn="ctr"/>
            <a:r>
              <a:rPr lang="en-US" altLang="ko-KR" sz="3600" dirty="0"/>
              <a:t>10</a:t>
            </a:r>
            <a:endParaRPr lang="ko-KR" altLang="en-US" sz="3600" dirty="0"/>
          </a:p>
        </p:txBody>
      </p:sp>
      <p:sp>
        <p:nvSpPr>
          <p:cNvPr id="12" name="タイトル 3"/>
          <p:cNvSpPr>
            <a:spLocks noGrp="1"/>
          </p:cNvSpPr>
          <p:nvPr>
            <p:ph type="title"/>
          </p:nvPr>
        </p:nvSpPr>
        <p:spPr>
          <a:xfrm>
            <a:off x="-1" y="203667"/>
            <a:ext cx="3245223" cy="618565"/>
          </a:xfrm>
        </p:spPr>
        <p:txBody>
          <a:bodyPr>
            <a:normAutofit/>
          </a:bodyPr>
          <a:lstStyle/>
          <a:p>
            <a:r>
              <a:rPr lang="ja-JP" altLang="en-US" sz="2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固有数詞</a:t>
            </a:r>
            <a:r>
              <a:rPr lang="en-US" altLang="ko-KR" sz="2800" dirty="0">
                <a:latin typeface="Meiryo UI" panose="020B0604030504040204" pitchFamily="34" charset="-128"/>
              </a:rPr>
              <a:t>+</a:t>
            </a:r>
            <a:r>
              <a:rPr lang="ko-KR" altLang="en-US" sz="2800" b="1" dirty="0">
                <a:solidFill>
                  <a:srgbClr val="FF0000"/>
                </a:solidFill>
                <a:latin typeface="Meiryo UI" panose="020B0604030504040204" pitchFamily="34" charset="-128"/>
              </a:rPr>
              <a:t>명</a:t>
            </a:r>
            <a:r>
              <a:rPr lang="en-US" altLang="ko-KR" sz="2800" b="1" dirty="0">
                <a:solidFill>
                  <a:srgbClr val="FF0000"/>
                </a:solidFill>
                <a:latin typeface="Meiryo UI" panose="020B0604030504040204" pitchFamily="34" charset="-128"/>
              </a:rPr>
              <a:t>/</a:t>
            </a:r>
            <a:r>
              <a:rPr lang="ko-KR" altLang="en-US" sz="2800" b="1" dirty="0">
                <a:solidFill>
                  <a:srgbClr val="FF0000"/>
                </a:solidFill>
                <a:latin typeface="Meiryo UI" panose="020B0604030504040204" pitchFamily="34" charset="-128"/>
              </a:rPr>
              <a:t>사람</a:t>
            </a:r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人</a:t>
            </a:r>
            <a:endParaRPr lang="ko-KR" altLang="en-US" sz="2000" dirty="0">
              <a:latin typeface="HG正楷書体-PRO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768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0629" y="72571"/>
            <a:ext cx="11662442" cy="103009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ja-JP" altLang="en-US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❶ </a:t>
            </a:r>
            <a:r>
              <a:rPr lang="en-US" altLang="ko-KR" sz="20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가 몇 </a:t>
            </a:r>
            <a:r>
              <a:rPr lang="ko-KR" altLang="en-US" sz="28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개예요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?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～がいくつですか。</a:t>
            </a:r>
            <a:r>
              <a:rPr lang="en-US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　　　　</a:t>
            </a:r>
            <a:r>
              <a:rPr lang="en-US" altLang="ko-KR" sz="20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가 몇 </a:t>
            </a:r>
            <a:r>
              <a:rPr lang="ko-KR" altLang="en-US" sz="2800" b="1" dirty="0">
                <a:solidFill>
                  <a:srgbClr val="00B05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명</a:t>
            </a:r>
            <a:r>
              <a:rPr lang="ko-KR" altLang="en-US" sz="28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이에요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? 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が何名ですか。</a:t>
            </a:r>
            <a:r>
              <a:rPr lang="en-US" altLang="ko-KR" sz="18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en-US" altLang="ko-KR" sz="27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/>
            </a:r>
            <a:br>
              <a:rPr lang="en-US" altLang="ko-KR" sz="2700" b="1" dirty="0">
                <a:latin typeface="NanumGothic" panose="020D0604000000000000" pitchFamily="34" charset="-127"/>
                <a:ea typeface="NanumGothic" panose="020D0604000000000000" pitchFamily="34" charset="-127"/>
              </a:rPr>
            </a:br>
            <a:r>
              <a:rPr lang="ja-JP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en-US" altLang="ko-KR" sz="20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가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  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몇 </a:t>
            </a:r>
            <a:r>
              <a:rPr lang="ko-KR" altLang="en-US" sz="28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개 있어요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?  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～が何個ありますか。</a:t>
            </a:r>
            <a:r>
              <a:rPr lang="en-US" altLang="ko-KR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 </a:t>
            </a:r>
            <a:r>
              <a:rPr lang="en-US" altLang="ko-KR" sz="20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ko-KR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가 몇 </a:t>
            </a:r>
            <a:r>
              <a:rPr lang="ko-KR" altLang="en-US" sz="2800" b="1" dirty="0">
                <a:solidFill>
                  <a:srgbClr val="00B05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명</a:t>
            </a:r>
            <a:r>
              <a:rPr lang="ko-KR" altLang="en-US" sz="2800" b="1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있어요</a:t>
            </a:r>
            <a:r>
              <a:rPr lang="en-US" altLang="ko-KR" sz="28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が何名いますか。</a:t>
            </a:r>
            <a:r>
              <a:rPr lang="en-US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endParaRPr lang="ko-KR" altLang="en-US" sz="2800" b="1" dirty="0">
              <a:solidFill>
                <a:srgbClr val="FF0000"/>
              </a:solidFill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90629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			</a:t>
            </a:r>
            <a:r>
              <a:rPr kumimoji="1"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kumimoji="1"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사과가 </a:t>
            </a:r>
            <a:r>
              <a:rPr kumimoji="1" lang="ko-KR" altLang="en-US" sz="2400" dirty="0">
                <a:solidFill>
                  <a:schemeClr val="accent6">
                    <a:lumMod val="7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몇 개</a:t>
            </a:r>
            <a:r>
              <a:rPr kumimoji="1"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예요</a:t>
            </a:r>
            <a:r>
              <a:rPr kumimoji="1"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kumimoji="1"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kumimoji="1"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リンゴが</a:t>
            </a:r>
            <a:r>
              <a:rPr kumimoji="1" lang="ja-JP" altLang="en-US" sz="1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何個</a:t>
            </a:r>
            <a:r>
              <a:rPr kumimoji="1"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ですか。</a:t>
            </a:r>
            <a:endParaRPr kumimoji="1"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			B: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다섯 개예요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　　　　</a:t>
            </a:r>
            <a:r>
              <a:rPr lang="en-US" altLang="ja-JP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5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個です。</a:t>
            </a:r>
            <a:endParaRPr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kumimoji="1" lang="en-US" altLang="ja-JP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			A: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사과가 </a:t>
            </a:r>
            <a:r>
              <a:rPr lang="ko-KR" altLang="en-US" sz="2400" dirty="0">
                <a:solidFill>
                  <a:schemeClr val="accent6">
                    <a:lumMod val="7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몇 개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있어요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リンゴが</a:t>
            </a:r>
            <a:r>
              <a:rPr lang="ja-JP" altLang="en-US" sz="1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何個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ありますか。</a:t>
            </a:r>
            <a:endParaRPr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kumimoji="1"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			B: </a:t>
            </a:r>
            <a:r>
              <a:rPr kumimoji="1"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네 개 있어요</a:t>
            </a:r>
            <a:r>
              <a:rPr kumimoji="1"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kumimoji="1"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　　　　</a:t>
            </a:r>
            <a:r>
              <a:rPr kumimoji="1" lang="en-US" altLang="ja-JP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4</a:t>
            </a:r>
            <a:r>
              <a:rPr kumimoji="1"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個あります。</a:t>
            </a:r>
            <a:endParaRPr kumimoji="1"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kumimoji="1"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			A: </a:t>
            </a:r>
            <a:r>
              <a:rPr kumimoji="1"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가족이 </a:t>
            </a:r>
            <a:r>
              <a:rPr kumimoji="1" lang="ko-KR" altLang="en-US" sz="2400" dirty="0">
                <a:solidFill>
                  <a:schemeClr val="accent6">
                    <a:lumMod val="7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몇 명</a:t>
            </a:r>
            <a:r>
              <a:rPr kumimoji="1"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이에요</a:t>
            </a:r>
            <a:r>
              <a:rPr kumimoji="1"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kumimoji="1"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kumimoji="1"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家族は</a:t>
            </a:r>
            <a:r>
              <a:rPr kumimoji="1" lang="ja-JP" altLang="en-US" sz="1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何人</a:t>
            </a:r>
            <a:r>
              <a:rPr kumimoji="1"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ですか。</a:t>
            </a:r>
            <a:endParaRPr kumimoji="1"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			B: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여섯 명이에요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　　　</a:t>
            </a:r>
            <a:r>
              <a:rPr lang="en-US" altLang="ko-KR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人です。</a:t>
            </a:r>
            <a:endParaRPr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</a:p>
          <a:p>
            <a:pPr marL="0" indent="0">
              <a:buNone/>
            </a:pPr>
            <a:r>
              <a:rPr kumimoji="1"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                                A: </a:t>
            </a:r>
            <a:r>
              <a:rPr kumimoji="1"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친구가 </a:t>
            </a:r>
            <a:r>
              <a:rPr kumimoji="1" lang="ko-KR" altLang="en-US" sz="2400" dirty="0">
                <a:solidFill>
                  <a:schemeClr val="accent6">
                    <a:lumMod val="7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몇 명</a:t>
            </a:r>
            <a:r>
              <a:rPr kumimoji="1"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있어요</a:t>
            </a:r>
            <a:r>
              <a:rPr kumimoji="1"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kumimoji="1"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kumimoji="1"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友達が</a:t>
            </a:r>
            <a:r>
              <a:rPr kumimoji="1" lang="ja-JP" altLang="en-US" sz="1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何人</a:t>
            </a:r>
            <a:r>
              <a:rPr kumimoji="1"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いますか。</a:t>
            </a:r>
            <a:endParaRPr kumimoji="1"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			B: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세 명 있어요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　　　</a:t>
            </a:r>
            <a:r>
              <a:rPr lang="en-US" altLang="ja-JP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人います。</a:t>
            </a:r>
            <a:endParaRPr lang="en-US" altLang="ko-KR" sz="1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kumimoji="1" lang="ja-JP" altLang="en-US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4098" name="Picture 2" descr="m_f_fruit300.png (300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69" y="1304365"/>
            <a:ext cx="746312" cy="7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_f_fruit300.png (300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69" y="1483659"/>
            <a:ext cx="746312" cy="7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m_f_fruit300.png (300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69" y="1676400"/>
            <a:ext cx="746312" cy="7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_f_fruit300.png (300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869" y="1815353"/>
            <a:ext cx="746312" cy="7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m_f_fruit300.png (300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269" y="2008094"/>
            <a:ext cx="746312" cy="7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_f_fruit300.png (300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19" y="2844565"/>
            <a:ext cx="746312" cy="7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_f_fruit300.png (300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165" y="2844565"/>
            <a:ext cx="746312" cy="7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m_f_fruit300.png (300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740" y="2840971"/>
            <a:ext cx="746312" cy="7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m_f_fruit300.png (300×3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614" y="2849304"/>
            <a:ext cx="746312" cy="7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friends_world.png (500×314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380" y="5323305"/>
            <a:ext cx="2017245" cy="126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ss-20111203165026148504.jpg (100×100)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7" t="11031" r="5594" b="7425"/>
          <a:stretch/>
        </p:blipFill>
        <p:spPr bwMode="auto">
          <a:xfrm>
            <a:off x="1385981" y="3840421"/>
            <a:ext cx="1513148" cy="1482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爆発 2 2"/>
          <p:cNvSpPr/>
          <p:nvPr/>
        </p:nvSpPr>
        <p:spPr>
          <a:xfrm>
            <a:off x="8868334" y="924134"/>
            <a:ext cx="4074459" cy="2671482"/>
          </a:xfrm>
          <a:prstGeom prst="irregularSeal2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主格助詞</a:t>
            </a:r>
            <a:endParaRPr lang="en-US" altLang="ja-JP" b="1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+mn-ea"/>
              </a:rPr>
              <a:t>이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/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가</a:t>
            </a:r>
            <a:endParaRPr lang="en-US" altLang="ko-KR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パッチム有</a:t>
            </a:r>
            <a:r>
              <a:rPr lang="en-US" altLang="ja-JP" dirty="0">
                <a:solidFill>
                  <a:schemeClr val="tx1"/>
                </a:solidFill>
                <a:latin typeface="+mn-ea"/>
              </a:rPr>
              <a:t>:</a:t>
            </a:r>
            <a:r>
              <a:rPr lang="ja-JP" altLang="en-US" dirty="0">
                <a:solidFill>
                  <a:schemeClr val="tx1"/>
                </a:solidFill>
                <a:latin typeface="+mn-ea"/>
              </a:rPr>
              <a:t>　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이</a:t>
            </a:r>
            <a:endParaRPr lang="en-US" altLang="ja-JP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パッチム無</a:t>
            </a:r>
            <a:r>
              <a:rPr lang="en-US" altLang="ja-JP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lang="ja-JP" altLang="en-US" dirty="0">
                <a:solidFill>
                  <a:schemeClr val="tx1"/>
                </a:solidFill>
                <a:latin typeface="+mn-ea"/>
              </a:rPr>
              <a:t>　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가</a:t>
            </a:r>
          </a:p>
        </p:txBody>
      </p:sp>
      <p:sp>
        <p:nvSpPr>
          <p:cNvPr id="16" name="爆発 2 15"/>
          <p:cNvSpPr/>
          <p:nvPr/>
        </p:nvSpPr>
        <p:spPr>
          <a:xfrm>
            <a:off x="8794375" y="4078941"/>
            <a:ext cx="4222378" cy="2873187"/>
          </a:xfrm>
          <a:prstGeom prst="irregularSeal2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何もないとき</a:t>
            </a:r>
            <a:r>
              <a:rPr lang="en-US" altLang="ja-JP" b="1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 </a:t>
            </a:r>
          </a:p>
          <a:p>
            <a:pPr algn="ctr"/>
            <a:r>
              <a:rPr lang="ko-KR" altLang="en-US" b="1" dirty="0">
                <a:solidFill>
                  <a:srgbClr val="FF0000"/>
                </a:solidFill>
                <a:latin typeface="+mn-ea"/>
              </a:rPr>
              <a:t>한 개도 없어요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.</a:t>
            </a:r>
            <a:endParaRPr lang="en-US" altLang="ja-JP" b="1" dirty="0">
              <a:solidFill>
                <a:srgbClr val="FF0000"/>
              </a:solidFill>
              <a:latin typeface="+mn-ea"/>
            </a:endParaRP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一人もいないとき</a:t>
            </a:r>
            <a:r>
              <a:rPr lang="en-US" altLang="ja-JP" sz="1600" b="1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 </a:t>
            </a:r>
          </a:p>
          <a:p>
            <a:pPr algn="ctr"/>
            <a:r>
              <a:rPr lang="ko-KR" altLang="en-US" b="1" dirty="0">
                <a:solidFill>
                  <a:srgbClr val="FF0000"/>
                </a:solidFill>
                <a:latin typeface="+mn-ea"/>
              </a:rPr>
              <a:t>한 명도 없어요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b="1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6382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78971" y="87085"/>
            <a:ext cx="10874829" cy="833718"/>
          </a:xfrm>
        </p:spPr>
        <p:txBody>
          <a:bodyPr>
            <a:normAutofit/>
          </a:bodyPr>
          <a:lstStyle/>
          <a:p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皆さんはどうですか。質問に答えてみましょう。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95086" y="833720"/>
            <a:ext cx="10758714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>
                <a:latin typeface="NanumGothic" panose="020D0604000000000000" pitchFamily="34" charset="-127"/>
                <a:ea typeface="NanumGothic" panose="020D0604000000000000" pitchFamily="34" charset="-127"/>
              </a:rPr>
              <a:t>방 </a:t>
            </a:r>
            <a:r>
              <a:rPr lang="ja-JP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部屋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침대</a:t>
            </a:r>
            <a:r>
              <a:rPr lang="en-US" altLang="ko-KR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ベッド</a:t>
            </a:r>
            <a:endParaRPr lang="ja-JP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소파</a:t>
            </a:r>
            <a:r>
              <a:rPr lang="en-US" altLang="ko-KR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ソファ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　</a:t>
            </a:r>
            <a:r>
              <a:rPr lang="ja-JP" altLang="ja-JP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ja-JP" sz="3200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ja-JP" altLang="ja-JP" sz="3200" dirty="0">
                <a:latin typeface="NanumGothic" panose="020D0604000000000000" pitchFamily="34" charset="-127"/>
                <a:ea typeface="NanumGothic" panose="020D0604000000000000" pitchFamily="34" charset="-127"/>
              </a:rPr>
              <a:t>가</a:t>
            </a:r>
            <a:r>
              <a:rPr lang="ja-JP" altLang="ja-JP" sz="32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ja-JP" altLang="ja-JP" sz="3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몇 </a:t>
            </a:r>
            <a:r>
              <a:rPr lang="ja-JP" altLang="ja-JP" sz="3600" b="1" u="wavy" dirty="0">
                <a:latin typeface="NanumGothic" panose="020D0604000000000000" pitchFamily="34" charset="-127"/>
                <a:ea typeface="NanumGothic" panose="020D0604000000000000" pitchFamily="34" charset="-127"/>
              </a:rPr>
              <a:t>개</a:t>
            </a:r>
            <a:r>
              <a:rPr lang="ja-JP" altLang="ja-JP" sz="36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ja-JP" altLang="ja-JP" sz="3600" dirty="0">
                <a:latin typeface="NanumGothic" panose="020D0604000000000000" pitchFamily="34" charset="-127"/>
                <a:ea typeface="NanumGothic" panose="020D0604000000000000" pitchFamily="34" charset="-127"/>
              </a:rPr>
              <a:t>있어요</a:t>
            </a:r>
            <a:r>
              <a:rPr lang="en-US" altLang="ja-JP" sz="36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endParaRPr lang="ja-JP" altLang="ja-JP" sz="32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책상</a:t>
            </a:r>
            <a:r>
              <a:rPr lang="en-US" altLang="ko-KR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</a:t>
            </a:r>
            <a:r>
              <a:rPr lang="ko-KR" altLang="ja-JP" sz="2000" dirty="0" smtClean="0">
                <a:latin typeface="UD デジタル 教科書体 NK-R" panose="02020400000000000000" pitchFamily="18" charset="-128"/>
                <a:ea typeface="NanumGothic" panose="020D0604000000000000" pitchFamily="34" charset="-127"/>
              </a:rPr>
              <a:t>机</a:t>
            </a:r>
            <a:endParaRPr lang="ja-JP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의자</a:t>
            </a:r>
            <a:r>
              <a:rPr lang="en-US" altLang="ko-KR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</a:t>
            </a:r>
            <a:r>
              <a:rPr lang="ko-KR" altLang="ja-JP" sz="2000" dirty="0" smtClean="0">
                <a:latin typeface="UD デジタル 教科書体 NK-R" panose="02020400000000000000" pitchFamily="18" charset="-128"/>
                <a:ea typeface="NanumGothic" panose="020D0604000000000000" pitchFamily="34" charset="-127"/>
              </a:rPr>
              <a:t>椅子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ja-JP" altLang="ja-JP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가방</a:t>
            </a:r>
            <a:r>
              <a:rPr lang="en-US" altLang="ja-JP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かばん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ja-JP" sz="20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参考</a:t>
            </a:r>
            <a:r>
              <a:rPr lang="ja-JP" altLang="ja-JP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表現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一つもありません」</a:t>
            </a:r>
            <a:r>
              <a:rPr lang="en-US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=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ko-KR" altLang="ja-JP" sz="24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한 개도 없어요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」。</a:t>
            </a: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endParaRPr lang="en-US" altLang="ko-KR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21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</TotalTime>
  <Words>987</Words>
  <Application>Microsoft Office PowerPoint</Application>
  <PresentationFormat>ワイド画面</PresentationFormat>
  <Paragraphs>351</Paragraphs>
  <Slides>21</Slides>
  <Notes>0</Notes>
  <HiddenSlides>0</HiddenSlides>
  <MMClips>3</MMClips>
  <ScaleCrop>false</ScaleCrop>
  <HeadingPairs>
    <vt:vector size="6" baseType="variant">
      <vt:variant>
        <vt:lpstr>使用されているフォント</vt:lpstr>
      </vt:variant>
      <vt:variant>
        <vt:i4>17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39" baseType="lpstr">
      <vt:lpstr>Haan YHead B</vt:lpstr>
      <vt:lpstr>HGP教科書体</vt:lpstr>
      <vt:lpstr>HGP教科書体</vt:lpstr>
      <vt:lpstr>HGS教科書体</vt:lpstr>
      <vt:lpstr>HG教科書体</vt:lpstr>
      <vt:lpstr>HG教科書体</vt:lpstr>
      <vt:lpstr>HG正楷書体-PRO</vt:lpstr>
      <vt:lpstr>Malgun Gothic</vt:lpstr>
      <vt:lpstr>Meiryo UI</vt:lpstr>
      <vt:lpstr>ＭＳ Ｐゴシック</vt:lpstr>
      <vt:lpstr>NanumGothic</vt:lpstr>
      <vt:lpstr>NanumMyeongjo</vt:lpstr>
      <vt:lpstr>UD デジタル 教科書体 NK-R</vt:lpstr>
      <vt:lpstr>나눔고딕</vt:lpstr>
      <vt:lpstr>나눔명조</vt:lpstr>
      <vt:lpstr>나눔명조 ExtraBold</vt:lpstr>
      <vt:lpstr>Arial</vt:lpstr>
      <vt:lpstr>Office テーマ</vt:lpstr>
      <vt:lpstr>第5講　방(部屋)</vt:lpstr>
      <vt:lpstr>今日のテーマは집家です。</vt:lpstr>
      <vt:lpstr>❶ 「집家」・「방 안部屋の中」にあるもの　</vt:lpstr>
      <vt:lpstr>❷ 위치場所名を表す表現②</vt:lpstr>
      <vt:lpstr>❸ 고유어수사固有数詞+개個</vt:lpstr>
      <vt:lpstr>固有数詞+개個</vt:lpstr>
      <vt:lpstr>固有数詞+명/사람人</vt:lpstr>
      <vt:lpstr>❶ N이/가 몇 개예요? ～がいくつですか。     　　　　　　　　　N이/가 몇 명이에요? ～が何名ですか。  　N이/가   몇 개 있어요?  ～が何個ありますか。        N이/가 몇 명 있어요? ～が何名いますか。 </vt:lpstr>
      <vt:lpstr>皆さんはどうですか。質問に答えてみましょう。</vt:lpstr>
      <vt:lpstr>皆さんはどうですか。質問に答えてみましょう。</vt:lpstr>
      <vt:lpstr>PowerPoint プレゼンテーション</vt:lpstr>
      <vt:lpstr>❺ N하고 N   =  N(이)랑 N　　　～と</vt:lpstr>
      <vt:lpstr>[보기]のように、友達と練習してみましょう。</vt:lpstr>
      <vt:lpstr>PowerPoint プレゼンテーション</vt:lpstr>
      <vt:lpstr>PowerPoint プレゼンテーション</vt:lpstr>
      <vt:lpstr>　          二人が「部屋にあるもの」と「位置」について話しています。よく聞いて質問に答えなさい。</vt:lpstr>
      <vt:lpstr>発音</vt:lpstr>
      <vt:lpstr>     会話の状況と意味を意識し、学習した語彙と文法を確認しながらテキストを読みましょう。</vt:lpstr>
      <vt:lpstr>Task1. 次の質問に答えましょう。友達とも尋ね合いましょう （聞き手はテキストを見ないこと）。</vt:lpstr>
      <vt:lpstr>Task2.友達の部屋の中にある物の位置について話したり、尋ねたりしましょう。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447</cp:revision>
  <dcterms:created xsi:type="dcterms:W3CDTF">2017-03-13T05:07:43Z</dcterms:created>
  <dcterms:modified xsi:type="dcterms:W3CDTF">2018-12-22T03:05:26Z</dcterms:modified>
</cp:coreProperties>
</file>