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93" r:id="rId4"/>
    <p:sldId id="280" r:id="rId5"/>
    <p:sldId id="290" r:id="rId6"/>
    <p:sldId id="286" r:id="rId7"/>
    <p:sldId id="263" r:id="rId8"/>
    <p:sldId id="287" r:id="rId9"/>
    <p:sldId id="294" r:id="rId10"/>
    <p:sldId id="295" r:id="rId11"/>
    <p:sldId id="291" r:id="rId12"/>
    <p:sldId id="270" r:id="rId13"/>
    <p:sldId id="292" r:id="rId14"/>
    <p:sldId id="288" r:id="rId15"/>
    <p:sldId id="289" r:id="rId16"/>
    <p:sldId id="268" r:id="rId17"/>
    <p:sldId id="269" r:id="rId1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 Changgoo" userId="189801396_tp_dropbox" providerId="OAuth2" clId="{1F1273B7-83DC-7841-B441-47CFD52C2DA5}"/>
    <pc:docChg chg="modSld">
      <pc:chgData name="Kim Changgoo" userId="189801396_tp_dropbox" providerId="OAuth2" clId="{1F1273B7-83DC-7841-B441-47CFD52C2DA5}" dt="2018-10-01T01:22:32.151" v="0" actId="1076"/>
      <pc:docMkLst>
        <pc:docMk/>
      </pc:docMkLst>
      <pc:sldChg chg="modSp">
        <pc:chgData name="Kim Changgoo" userId="189801396_tp_dropbox" providerId="OAuth2" clId="{1F1273B7-83DC-7841-B441-47CFD52C2DA5}" dt="2018-10-01T01:22:32.151" v="0" actId="1076"/>
        <pc:sldMkLst>
          <pc:docMk/>
          <pc:sldMk cId="795975035" sldId="269"/>
        </pc:sldMkLst>
        <pc:spChg chg="mod">
          <ac:chgData name="Kim Changgoo" userId="189801396_tp_dropbox" providerId="OAuth2" clId="{1F1273B7-83DC-7841-B441-47CFD52C2DA5}" dt="2018-10-01T01:22:32.151" v="0" actId="1076"/>
          <ac:spMkLst>
            <pc:docMk/>
            <pc:sldMk cId="795975035" sldId="269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930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0981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730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4059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2002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7558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6147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624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8147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6386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292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939C3-A39C-47B0-8D03-87435FA23E49}" type="datetimeFigureOut">
              <a:rPr lang="ko-KR" altLang="en-US" smtClean="0"/>
              <a:t>2018-12-22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0212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gif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39587"/>
          </a:xfrm>
        </p:spPr>
        <p:txBody>
          <a:bodyPr>
            <a:normAutofit/>
          </a:bodyPr>
          <a:lstStyle/>
          <a:p>
            <a:r>
              <a:rPr lang="ja-JP" altLang="en-US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第</a:t>
            </a:r>
            <a:r>
              <a:rPr lang="en-US" altLang="ja-JP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4</a:t>
            </a:r>
            <a:r>
              <a:rPr lang="ja-JP" altLang="en-US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講　</a:t>
            </a:r>
            <a:r>
              <a:rPr lang="ko-KR" altLang="en-US" sz="32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집</a:t>
            </a:r>
            <a:r>
              <a:rPr lang="en-US" altLang="ko-KR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</a:t>
            </a:r>
            <a:r>
              <a:rPr lang="en-US" altLang="ko-KR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endParaRPr lang="ko-KR" altLang="en-US" sz="2800" b="1" dirty="0">
              <a:latin typeface="UD デジタル 教科書体 NK-R" panose="02020400000000000000" pitchFamily="18" charset="-128"/>
            </a:endParaRPr>
          </a:p>
        </p:txBody>
      </p:sp>
      <p:pic>
        <p:nvPicPr>
          <p:cNvPr id="1028" name="Picture 4" descr="2571A84652A821E318B923 (225×224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63" y="2260320"/>
            <a:ext cx="3875313" cy="385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838200" y="833719"/>
            <a:ext cx="10515600" cy="5889810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4410636" y="1922929"/>
            <a:ext cx="6750424" cy="4195483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今日の学習目標</a:t>
            </a:r>
            <a:endParaRPr lang="en-US" altLang="ja-JP" sz="2400" b="1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ja-JP" sz="2000" dirty="0">
              <a:solidFill>
                <a:srgbClr val="FF0000"/>
              </a:solidFill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r>
              <a:rPr lang="ja-JP" altLang="ko-KR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場所と位置を表す表現を用いて、友達に家の位置を話したり、説明することができる。</a:t>
            </a:r>
            <a:endParaRPr lang="en-US" altLang="ja-JP" sz="20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endParaRPr lang="en-US" altLang="ja-JP" sz="20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r>
              <a:rPr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・</a:t>
            </a:r>
            <a:r>
              <a:rPr lang="ja-JP" altLang="en-US" sz="2000" b="1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語彙</a:t>
            </a:r>
            <a:endParaRPr lang="en-US" altLang="ja-JP" sz="2000" b="1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r>
              <a:rPr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①家の周辺の場所名</a:t>
            </a:r>
            <a:endParaRPr lang="en-US" altLang="ja-JP" sz="20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r>
              <a:rPr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②位置を表す表現</a:t>
            </a:r>
            <a:endParaRPr lang="en-US" altLang="ja-JP" sz="20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endParaRPr lang="en-US" altLang="ja-JP" sz="20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r>
              <a:rPr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・</a:t>
            </a:r>
            <a:r>
              <a:rPr lang="ja-JP" altLang="en-US" sz="2000" b="1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文法</a:t>
            </a:r>
            <a:endParaRPr lang="en-US" altLang="ja-JP" sz="2000" b="1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r>
              <a:rPr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①</a:t>
            </a:r>
            <a:r>
              <a:rPr lang="en-US" altLang="ja-JP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~</a:t>
            </a:r>
            <a:r>
              <a:rPr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はどこですか。　</a:t>
            </a:r>
            <a:endParaRPr lang="en-US" altLang="ja-JP" sz="20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r>
              <a:rPr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②どこに住んでいますか。</a:t>
            </a:r>
            <a:endParaRPr lang="en-US" altLang="ja-JP" sz="20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r>
              <a:rPr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③～にあります。</a:t>
            </a:r>
            <a:endParaRPr lang="ko-KR" altLang="en-US" sz="2000" dirty="0">
              <a:latin typeface="HG正楷書体-PRO" panose="03000600000000000000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561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31694" y="173850"/>
            <a:ext cx="10802471" cy="833718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Q</a:t>
            </a:r>
            <a:r>
              <a:rPr lang="en-US" altLang="ja-JP" sz="2400" baseline="-25000" dirty="0" smtClean="0"/>
              <a:t>1</a:t>
            </a:r>
            <a:r>
              <a:rPr lang="en-US" altLang="ja-JP" sz="2400" dirty="0"/>
              <a:t>. </a:t>
            </a:r>
            <a:r>
              <a:rPr lang="ja-JP" altLang="ja-JP" sz="32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어디에 </a:t>
            </a:r>
            <a:r>
              <a:rPr lang="ja-JP" altLang="ja-JP" sz="32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살아요</a:t>
            </a:r>
            <a:r>
              <a:rPr lang="en-US" altLang="ja-JP" sz="32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endParaRPr lang="ko-KR" altLang="en-US" sz="3200" dirty="0">
              <a:solidFill>
                <a:srgbClr val="FF0000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31694" y="833720"/>
            <a:ext cx="11022106" cy="5916704"/>
          </a:xfrm>
        </p:spPr>
        <p:txBody>
          <a:bodyPr>
            <a:noAutofit/>
          </a:bodyPr>
          <a:lstStyle/>
          <a:p>
            <a:endParaRPr lang="en-US" altLang="ko-KR" dirty="0" smtClean="0"/>
          </a:p>
          <a:p>
            <a:pPr marL="514350" indent="-514350">
              <a:lnSpc>
                <a:spcPct val="100000"/>
              </a:lnSpc>
              <a:buFont typeface="+mj-ea"/>
              <a:buAutoNum type="circleNumDbPlain"/>
            </a:pPr>
            <a:r>
              <a:rPr lang="ko-KR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도쿄</a:t>
            </a:r>
            <a:r>
              <a:rPr lang="en-US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동경</a:t>
            </a:r>
            <a:r>
              <a:rPr lang="en-US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)</a:t>
            </a:r>
            <a:r>
              <a:rPr lang="ja-JP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東京</a:t>
            </a:r>
            <a:endParaRPr lang="ja-JP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514350" indent="-514350">
              <a:lnSpc>
                <a:spcPct val="100000"/>
              </a:lnSpc>
              <a:buFont typeface="+mj-ea"/>
              <a:buAutoNum type="circleNumDbPlain"/>
            </a:pPr>
            <a:r>
              <a:rPr lang="ko-KR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오사카</a:t>
            </a:r>
            <a:r>
              <a:rPr lang="ja-JP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　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大阪</a:t>
            </a:r>
            <a:endParaRPr lang="ja-JP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514350" indent="-514350">
              <a:lnSpc>
                <a:spcPct val="100000"/>
              </a:lnSpc>
              <a:buFont typeface="+mj-ea"/>
              <a:buAutoNum type="circleNumDbPlain"/>
            </a:pPr>
            <a:r>
              <a:rPr lang="ko-KR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저기</a:t>
            </a:r>
            <a:r>
              <a:rPr lang="ja-JP" altLang="en-US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　　　　</a:t>
            </a:r>
            <a:r>
              <a:rPr lang="ja-JP" altLang="ja-JP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あそこ</a:t>
            </a:r>
          </a:p>
          <a:p>
            <a:pPr marL="514350" indent="-514350">
              <a:lnSpc>
                <a:spcPct val="100000"/>
              </a:lnSpc>
              <a:buFont typeface="+mj-ea"/>
              <a:buAutoNum type="circleNumDbPlain"/>
            </a:pPr>
            <a:r>
              <a:rPr lang="ko-KR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아파트</a:t>
            </a:r>
            <a:r>
              <a:rPr lang="ja-JP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　　</a:t>
            </a:r>
            <a:r>
              <a:rPr lang="ja-JP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アパート</a:t>
            </a:r>
            <a:r>
              <a:rPr lang="ko-KR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　　　</a:t>
            </a:r>
            <a:r>
              <a:rPr lang="en-US" altLang="ja-JP" sz="3600" b="1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-</a:t>
            </a:r>
            <a:r>
              <a:rPr lang="ko-KR" altLang="ja-JP" sz="3600" b="1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에 살아요</a:t>
            </a:r>
            <a:r>
              <a:rPr lang="en-US" altLang="ja-JP" sz="3600" b="1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r>
              <a:rPr lang="en-US" altLang="ja-JP" sz="36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endParaRPr lang="ja-JP" altLang="ja-JP" sz="3600" dirty="0">
              <a:latin typeface="NanumMyeongjo" panose="02020603020101020101" pitchFamily="18" charset="-127"/>
              <a:ea typeface="NanumGothic" panose="020D0604000000000000" pitchFamily="34" charset="-127"/>
            </a:endParaRPr>
          </a:p>
          <a:p>
            <a:pPr marL="514350" indent="-514350">
              <a:lnSpc>
                <a:spcPct val="100000"/>
              </a:lnSpc>
              <a:buFont typeface="+mj-ea"/>
              <a:buAutoNum type="circleNumDbPlain"/>
            </a:pPr>
            <a:r>
              <a:rPr lang="ko-KR" altLang="ja-JP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기숙사</a:t>
            </a:r>
            <a:r>
              <a:rPr lang="ja-JP" altLang="en-US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　　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寮</a:t>
            </a:r>
            <a:endParaRPr lang="ja-JP" altLang="ja-JP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514350" indent="-514350">
              <a:lnSpc>
                <a:spcPct val="100000"/>
              </a:lnSpc>
              <a:buFont typeface="+mj-ea"/>
              <a:buAutoNum type="circleNumDbPlain"/>
            </a:pPr>
            <a:r>
              <a:rPr lang="en-US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自分・友達の家</a:t>
            </a: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en-US" altLang="ja-JP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	</a:t>
            </a:r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		</a:t>
            </a:r>
            <a:r>
              <a:rPr lang="ja-JP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en-US" altLang="ja-JP" dirty="0">
                <a:latin typeface="NanumGothic" panose="020D0604000000000000" pitchFamily="34" charset="-127"/>
                <a:ea typeface="NanumGothic" panose="020D0604000000000000" pitchFamily="34" charset="-127"/>
              </a:rPr>
              <a:t>			</a:t>
            </a:r>
            <a:endParaRPr kumimoji="1" lang="ja-JP" altLang="en-US" sz="18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4305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61471" y="163070"/>
            <a:ext cx="10990729" cy="833718"/>
          </a:xfrm>
        </p:spPr>
        <p:txBody>
          <a:bodyPr>
            <a:normAutofit/>
          </a:bodyPr>
          <a:lstStyle/>
          <a:p>
            <a:r>
              <a:rPr lang="ja-JP" altLang="en-US" sz="2800" dirty="0">
                <a:latin typeface="NanumGothic" panose="020D0604000000000000" pitchFamily="34" charset="-127"/>
                <a:ea typeface="NanumGothic" panose="020D0604000000000000" pitchFamily="34" charset="-127"/>
              </a:rPr>
              <a:t>❻ </a:t>
            </a:r>
            <a:r>
              <a:rPr lang="en-US" altLang="ja-JP" sz="2400" dirty="0">
                <a:latin typeface="Meiryo UI" panose="020B0604030504040204" pitchFamily="34" charset="-128"/>
              </a:rPr>
              <a:t>(</a:t>
            </a:r>
            <a:r>
              <a:rPr lang="en-US" altLang="ja-JP" sz="1400" dirty="0">
                <a:latin typeface="Meiryo UI" panose="020B0604030504040204" pitchFamily="34" charset="-128"/>
              </a:rPr>
              <a:t>N</a:t>
            </a:r>
            <a:r>
              <a:rPr lang="ko-KR" altLang="en-US" sz="2400" dirty="0">
                <a:latin typeface="Meiryo UI" panose="020B0604030504040204" pitchFamily="34" charset="-128"/>
              </a:rPr>
              <a:t>이</a:t>
            </a:r>
            <a:r>
              <a:rPr lang="en-US" altLang="ko-KR" sz="2400" dirty="0">
                <a:latin typeface="Meiryo UI" panose="020B0604030504040204" pitchFamily="34" charset="-128"/>
              </a:rPr>
              <a:t>/</a:t>
            </a:r>
            <a:r>
              <a:rPr lang="ko-KR" altLang="en-US" sz="2400" dirty="0">
                <a:latin typeface="Meiryo UI" panose="020B0604030504040204" pitchFamily="34" charset="-128"/>
              </a:rPr>
              <a:t>가</a:t>
            </a:r>
            <a:r>
              <a:rPr lang="en-US" altLang="ja-JP" sz="2400" dirty="0">
                <a:latin typeface="Meiryo UI" panose="020B0604030504040204" pitchFamily="34" charset="-128"/>
              </a:rPr>
              <a:t>)</a:t>
            </a:r>
            <a:r>
              <a:rPr lang="en-US" altLang="ja-JP" sz="3200" dirty="0">
                <a:latin typeface="Meiryo UI" panose="020B0604030504040204" pitchFamily="34" charset="-128"/>
              </a:rPr>
              <a:t> </a:t>
            </a:r>
            <a:r>
              <a:rPr lang="en-US" altLang="ko-KR" sz="1800" dirty="0">
                <a:latin typeface="Meiryo UI" panose="020B0604030504040204" pitchFamily="34" charset="-128"/>
              </a:rPr>
              <a:t>N</a:t>
            </a:r>
            <a:r>
              <a:rPr lang="ko-KR" altLang="en-US" sz="3200" dirty="0">
                <a:latin typeface="Meiryo UI" panose="020B0604030504040204" pitchFamily="34" charset="-128"/>
              </a:rPr>
              <a:t>에 있어요</a:t>
            </a:r>
            <a:r>
              <a:rPr lang="ja-JP" altLang="en-US" sz="3200" dirty="0">
                <a:latin typeface="Meiryo UI" panose="020B0604030504040204" pitchFamily="34" charset="-128"/>
              </a:rPr>
              <a:t>［</a:t>
            </a:r>
            <a:r>
              <a:rPr lang="ko-KR" altLang="en-US" sz="3200" dirty="0">
                <a:latin typeface="Meiryo UI" panose="020B0604030504040204" pitchFamily="34" charset="-128"/>
              </a:rPr>
              <a:t>없어요</a:t>
            </a:r>
            <a:r>
              <a:rPr lang="ja-JP" altLang="en-US" sz="3200" dirty="0" smtClean="0">
                <a:latin typeface="Meiryo UI" panose="020B0604030504040204" pitchFamily="34" charset="-128"/>
              </a:rPr>
              <a:t>］　</a:t>
            </a:r>
            <a:r>
              <a:rPr lang="en-US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～が</a:t>
            </a:r>
            <a:r>
              <a:rPr lang="en-US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～にあります［ありません］</a:t>
            </a:r>
            <a:endParaRPr lang="ko-KR" altLang="en-US" sz="24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20914" y="833720"/>
            <a:ext cx="10932886" cy="5916704"/>
          </a:xfrm>
        </p:spPr>
        <p:txBody>
          <a:bodyPr>
            <a:noAutofit/>
          </a:bodyPr>
          <a:lstStyle/>
          <a:p>
            <a:endParaRPr lang="en-US" altLang="ko-KR" dirty="0"/>
          </a:p>
          <a:p>
            <a:pPr marL="0" indent="0">
              <a:buNone/>
            </a:pPr>
            <a:r>
              <a:rPr lang="en-US" altLang="ko-KR" sz="1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하나 씨는 집</a:t>
            </a:r>
            <a:r>
              <a:rPr lang="ko-KR" altLang="en-US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에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있어요</a:t>
            </a: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en-US" altLang="ko-KR" sz="18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ja-JP" altLang="en-US" sz="20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ハナさんは　家</a:t>
            </a:r>
            <a:r>
              <a:rPr lang="ja-JP" altLang="en-US" sz="2000" dirty="0">
                <a:solidFill>
                  <a:srgbClr val="FF000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に</a:t>
            </a:r>
            <a:r>
              <a:rPr lang="ja-JP" altLang="en-US" sz="20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　います。</a:t>
            </a:r>
            <a:endParaRPr lang="en-US" altLang="ko-KR" sz="2000" dirty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pPr marL="0" indent="0">
              <a:buNone/>
            </a:pPr>
            <a:endParaRPr lang="en-US" altLang="ko-KR" sz="18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endParaRPr lang="en-US" altLang="ko-KR" sz="18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endParaRPr lang="en-US" altLang="ko-KR" sz="18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공원은 집 앞</a:t>
            </a:r>
            <a:r>
              <a:rPr lang="ko-KR" altLang="en-US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에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있어요</a:t>
            </a: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r>
              <a:rPr lang="ja-JP" altLang="en-US" dirty="0"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endParaRPr lang="en-US" altLang="ja-JP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ja-JP" altLang="en-US" sz="20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公園</a:t>
            </a:r>
            <a:r>
              <a:rPr lang="ja-JP" altLang="en-US" sz="20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は 家の前</a:t>
            </a:r>
            <a:r>
              <a:rPr lang="ja-JP" altLang="en-US" sz="2000" dirty="0">
                <a:solidFill>
                  <a:srgbClr val="FF000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に</a:t>
            </a:r>
            <a:r>
              <a:rPr lang="ja-JP" altLang="en-US" sz="20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 あります。</a:t>
            </a:r>
            <a:endParaRPr lang="en-US" altLang="ja-JP" sz="2000" dirty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pPr marL="0" indent="0">
              <a:buNone/>
            </a:pPr>
            <a:endParaRPr lang="en-US" altLang="ko-KR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endParaRPr lang="en-US" altLang="ko-KR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r>
              <a:rPr lang="en-US" altLang="ko-KR" sz="1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A: 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화장실</a:t>
            </a:r>
            <a:r>
              <a:rPr lang="ko-KR" altLang="en-US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어디</a:t>
            </a:r>
            <a:r>
              <a:rPr lang="ko-KR" altLang="en-US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에 있어요</a:t>
            </a: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? </a:t>
            </a:r>
            <a:r>
              <a:rPr lang="ja-JP" altLang="en-US" sz="20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トイレは　どこに ありますか。</a:t>
            </a:r>
            <a:endParaRPr lang="en-US" altLang="ko-KR" sz="2000" dirty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pPr marL="0" indent="0">
              <a:buNone/>
            </a:pPr>
            <a:r>
              <a:rPr lang="en-US" altLang="ko-KR" sz="1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B: </a:t>
            </a: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층</a:t>
            </a:r>
            <a: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일층</a:t>
            </a:r>
            <a: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에 있어요</a:t>
            </a: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ja-JP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　</a:t>
            </a:r>
            <a:r>
              <a:rPr lang="ja-JP" altLang="en-US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　　</a:t>
            </a:r>
            <a:r>
              <a:rPr lang="ja-JP" altLang="en-US" sz="20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一階</a:t>
            </a:r>
            <a:r>
              <a:rPr lang="ja-JP" altLang="en-US" sz="20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に あります。</a:t>
            </a:r>
            <a:endParaRPr lang="en-US" altLang="ko-KR" sz="2000" dirty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pPr marL="0" indent="0">
              <a:buNone/>
            </a:pPr>
            <a:endParaRPr lang="en-US" altLang="ko-KR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4098" name="Picture 2" descr="lelaxation_l2.png (627Ã532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136" y="1338577"/>
            <a:ext cx="1991808" cy="1690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th_IOT_park.png (600Ã600)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94" r="6896" b="10952"/>
          <a:stretch/>
        </p:blipFill>
        <p:spPr bwMode="auto">
          <a:xfrm>
            <a:off x="6545944" y="2846528"/>
            <a:ext cx="2021326" cy="170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toilet_boy.png (451Ã612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8228" y="4905187"/>
            <a:ext cx="1359807" cy="1845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9858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55493" y="188259"/>
            <a:ext cx="11098307" cy="833718"/>
          </a:xfrm>
        </p:spPr>
        <p:txBody>
          <a:bodyPr>
            <a:noAutofit/>
          </a:bodyPr>
          <a:lstStyle/>
          <a:p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❶</a:t>
            </a:r>
            <a:r>
              <a:rPr lang="ja-JP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文章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の意味を考えながら一人で練習しましょう。それから友達と尋ね合いましょう。</a:t>
            </a:r>
            <a:endParaRPr lang="ko-KR" altLang="en-US" sz="24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endParaRPr lang="en-US" altLang="ko-KR" sz="2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endParaRPr lang="en-US" altLang="ko-KR" sz="2400" dirty="0"/>
          </a:p>
        </p:txBody>
      </p:sp>
      <p:sp>
        <p:nvSpPr>
          <p:cNvPr id="8" name="正方形/長方形 7"/>
          <p:cNvSpPr/>
          <p:nvPr/>
        </p:nvSpPr>
        <p:spPr>
          <a:xfrm>
            <a:off x="255493" y="1210238"/>
            <a:ext cx="2386107" cy="330370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① </a:t>
            </a:r>
            <a:r>
              <a:rPr lang="ko-KR" altLang="en-US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식당</a:t>
            </a:r>
            <a:r>
              <a:rPr lang="ja-JP" altLang="en-US" sz="16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食堂</a:t>
            </a:r>
            <a:endParaRPr lang="en-US" altLang="ko-KR" sz="28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② </a:t>
            </a:r>
            <a:r>
              <a:rPr lang="ko-KR" altLang="en-US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병원</a:t>
            </a:r>
            <a:r>
              <a:rPr lang="ja-JP" altLang="en-US" sz="16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病院</a:t>
            </a:r>
            <a:endParaRPr lang="en-US" altLang="ko-KR" sz="28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③ </a:t>
            </a:r>
            <a:r>
              <a:rPr lang="ko-KR" altLang="en-US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기숙사</a:t>
            </a:r>
            <a:r>
              <a:rPr lang="ja-JP" altLang="en-US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寮</a:t>
            </a:r>
            <a:endParaRPr lang="en-US" altLang="ko-KR" sz="28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④ </a:t>
            </a:r>
            <a:r>
              <a:rPr lang="ko-KR" altLang="en-US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도서관</a:t>
            </a:r>
            <a:r>
              <a:rPr lang="ja-JP" altLang="en-US" sz="16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図書館</a:t>
            </a:r>
            <a:endParaRPr lang="en-US" altLang="ko-KR" sz="28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⑤ </a:t>
            </a:r>
            <a:r>
              <a:rPr lang="ko-KR" altLang="en-US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화장실</a:t>
            </a:r>
            <a:r>
              <a:rPr lang="ja-JP" altLang="en-US" sz="16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トイレ</a:t>
            </a:r>
            <a:endParaRPr lang="en-US" altLang="ko-KR" sz="28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548499" y="1210236"/>
            <a:ext cx="2644586" cy="33037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학교 앞</a:t>
            </a:r>
            <a:r>
              <a:rPr lang="ja-JP" altLang="en-US" sz="16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学校の前</a:t>
            </a:r>
            <a:endParaRPr lang="en-US" altLang="ko-KR" sz="2800" dirty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은행 뒤</a:t>
            </a:r>
            <a:r>
              <a:rPr lang="ja-JP" altLang="en-US" sz="16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銀行の後ろ</a:t>
            </a:r>
            <a:endParaRPr lang="en-US" altLang="ko-KR" sz="1600" dirty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공원 옆</a:t>
            </a:r>
            <a:r>
              <a:rPr lang="ja-JP" altLang="en-US" sz="16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公園の横</a:t>
            </a:r>
            <a:endParaRPr lang="en-US" altLang="ko-KR" sz="2800" dirty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저기</a:t>
            </a:r>
            <a:r>
              <a:rPr lang="ja-JP" altLang="en-US" sz="16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あそこ</a:t>
            </a:r>
            <a:endParaRPr lang="en-US" altLang="ko-KR" sz="1600" dirty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pPr>
              <a:lnSpc>
                <a:spcPct val="150000"/>
              </a:lnSpc>
            </a:pPr>
            <a:r>
              <a:rPr lang="en-US" altLang="ko-KR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층</a:t>
            </a:r>
            <a:r>
              <a:rPr lang="en-US" altLang="ko-KR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이층</a:t>
            </a:r>
            <a:r>
              <a:rPr lang="en-US" altLang="ko-KR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en-US" altLang="ja-JP" sz="16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2</a:t>
            </a:r>
            <a:r>
              <a:rPr lang="ja-JP" altLang="en-US" sz="16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階</a:t>
            </a:r>
            <a:endParaRPr lang="en-US" altLang="ko-KR" sz="2800" dirty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641600" y="1210238"/>
            <a:ext cx="3736571" cy="330370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</a:t>
            </a:r>
            <a:r>
              <a:rPr lang="en-US" altLang="ko-KR" sz="28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28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</a:t>
            </a:r>
            <a:r>
              <a:rPr lang="ko-KR" altLang="en-US" sz="2800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어디에</a:t>
            </a:r>
            <a:r>
              <a:rPr lang="ko-KR" altLang="en-US" sz="2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있어요</a:t>
            </a:r>
            <a:r>
              <a:rPr lang="en-US" altLang="ko-KR" sz="2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ja-JP" altLang="en-US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 どこに 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ありますか。</a:t>
            </a:r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9332686" y="1210236"/>
            <a:ext cx="2191442" cy="33037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800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에</a:t>
            </a:r>
            <a:r>
              <a:rPr lang="ko-KR" altLang="en-US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있어요</a:t>
            </a:r>
            <a:r>
              <a:rPr lang="en-US" altLang="ko-KR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srgbClr val="FF000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に </a:t>
            </a:r>
            <a:r>
              <a:rPr lang="ja-JP" altLang="en-US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あります。</a:t>
            </a:r>
            <a:endParaRPr lang="en-US" altLang="ko-KR" dirty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</p:txBody>
      </p:sp>
      <p:sp>
        <p:nvSpPr>
          <p:cNvPr id="12" name="タイトル 3"/>
          <p:cNvSpPr txBox="1">
            <a:spLocks/>
          </p:cNvSpPr>
          <p:nvPr/>
        </p:nvSpPr>
        <p:spPr>
          <a:xfrm>
            <a:off x="255493" y="5159404"/>
            <a:ext cx="11428507" cy="14881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❷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今、皆さんの</a:t>
            </a:r>
            <a:r>
              <a:rPr lang="ja-JP" altLang="ja-JP" sz="2400" dirty="0">
                <a:latin typeface="NanumMyeongjo" panose="02020603020101020101" pitchFamily="18" charset="-127"/>
                <a:ea typeface="UD デジタル 教科書体 NK-R" panose="02020400000000000000" pitchFamily="18" charset="-128"/>
              </a:rPr>
              <a:t>「앞</a:t>
            </a:r>
            <a:r>
              <a:rPr lang="en-US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, </a:t>
            </a:r>
            <a:r>
              <a:rPr lang="ja-JP" altLang="ja-JP" sz="2400" dirty="0">
                <a:latin typeface="NanumMyeongjo" panose="02020603020101020101" pitchFamily="18" charset="-127"/>
                <a:ea typeface="UD デジタル 教科書体 NK-R" panose="02020400000000000000" pitchFamily="18" charset="-128"/>
              </a:rPr>
              <a:t>뒤</a:t>
            </a:r>
            <a:r>
              <a:rPr lang="en-US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, </a:t>
            </a:r>
            <a:r>
              <a:rPr lang="ja-JP" altLang="ja-JP" sz="2400" dirty="0">
                <a:latin typeface="NanumMyeongjo" panose="02020603020101020101" pitchFamily="18" charset="-127"/>
                <a:ea typeface="UD デジタル 教科書体 NK-R" panose="02020400000000000000" pitchFamily="18" charset="-128"/>
              </a:rPr>
              <a:t>옆</a:t>
            </a:r>
            <a:r>
              <a:rPr lang="en-US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, </a:t>
            </a:r>
            <a:r>
              <a:rPr lang="ja-JP" altLang="ja-JP" sz="2400" dirty="0">
                <a:latin typeface="NanumMyeongjo" panose="02020603020101020101" pitchFamily="18" charset="-127"/>
                <a:ea typeface="UD デジタル 教科書体 NK-R" panose="02020400000000000000" pitchFamily="18" charset="-128"/>
              </a:rPr>
              <a:t>왼쪽</a:t>
            </a:r>
            <a:r>
              <a:rPr lang="en-US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, </a:t>
            </a:r>
            <a:r>
              <a:rPr lang="ja-JP" altLang="ja-JP" sz="2400" dirty="0">
                <a:latin typeface="NanumMyeongjo" panose="02020603020101020101" pitchFamily="18" charset="-127"/>
                <a:ea typeface="UD デジタル 教科書体 NK-R" panose="02020400000000000000" pitchFamily="18" charset="-128"/>
              </a:rPr>
              <a:t>오른쪽」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には誰がいますか。</a:t>
            </a:r>
            <a:r>
              <a:rPr lang="en-US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[</a:t>
            </a:r>
            <a:r>
              <a:rPr lang="ja-JP" altLang="ja-JP" sz="2400" dirty="0">
                <a:latin typeface="NanumMyeongjo" panose="02020603020101020101" pitchFamily="18" charset="-127"/>
                <a:ea typeface="UD デジタル 教科書体 NK-R" panose="02020400000000000000" pitchFamily="18" charset="-128"/>
              </a:rPr>
              <a:t>보기</a:t>
            </a:r>
            <a:r>
              <a:rPr lang="en-US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]</a:t>
            </a:r>
            <a:r>
              <a:rPr lang="ja-JP" altLang="ja-JP" sz="2400" dirty="0" err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のように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言いましょう</a:t>
            </a:r>
            <a:r>
              <a:rPr lang="ja-JP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2400" dirty="0" smtClean="0"/>
              <a:t>　</a:t>
            </a:r>
            <a:r>
              <a:rPr lang="ja-JP" altLang="en-US" sz="2400" dirty="0" smtClean="0">
                <a:latin typeface="NanumMyeongjo" panose="02020603020101020101" pitchFamily="18" charset="-127"/>
              </a:rPr>
              <a:t>　</a:t>
            </a:r>
            <a:r>
              <a:rPr lang="en-US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[</a:t>
            </a:r>
            <a:r>
              <a:rPr lang="ko-KR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보기</a:t>
            </a:r>
            <a:r>
              <a:rPr lang="en-US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] </a:t>
            </a:r>
            <a:r>
              <a:rPr lang="ko-KR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제 </a:t>
            </a:r>
            <a:r>
              <a:rPr lang="ko-KR" altLang="ja-JP" sz="2400" u="sng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앞</a:t>
            </a:r>
            <a:r>
              <a:rPr lang="ko-KR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에 </a:t>
            </a:r>
            <a:r>
              <a:rPr lang="ko-KR" altLang="ja-JP" sz="2400" u="sng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하나 씨</a:t>
            </a:r>
            <a:r>
              <a:rPr lang="ko-KR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가 있어요</a:t>
            </a:r>
            <a:r>
              <a:rPr lang="en-US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r>
              <a:rPr lang="ja-JP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ja-JP" altLang="en-US" sz="20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私の前にハナさんがいます。</a:t>
            </a:r>
            <a:endParaRPr lang="ja-JP" altLang="ja-JP" sz="20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endParaRPr lang="ko-KR" altLang="en-US" sz="2400" dirty="0">
              <a:latin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86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3718"/>
          </a:xfrm>
        </p:spPr>
        <p:txBody>
          <a:bodyPr>
            <a:normAutofit/>
          </a:bodyPr>
          <a:lstStyle/>
          <a:p>
            <a:r>
              <a:rPr lang="ja-JP" altLang="en-US" sz="22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</a:t>
            </a:r>
            <a:r>
              <a:rPr lang="ja-JP" altLang="en-US" sz="22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　　</a:t>
            </a:r>
            <a:r>
              <a:rPr lang="ja-JP" altLang="en-US" sz="22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二人</a:t>
            </a:r>
            <a:r>
              <a:rPr lang="ja-JP" altLang="en-US" sz="2200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が「家」と「家の位置」について話しています。よく聞いて質問に答えなさい。</a:t>
            </a:r>
            <a:endParaRPr lang="ko-KR" altLang="en-US" sz="22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39807" y="833720"/>
            <a:ext cx="11531279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0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en-US" altLang="ja-JP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1</a:t>
            </a:r>
            <a:r>
              <a:rPr lang="ja-JP" altLang="en-US" sz="2400" dirty="0" err="1">
                <a:latin typeface="HGS教科書体" panose="02020600000000000000" pitchFamily="18" charset="-128"/>
                <a:ea typeface="HGS教科書体" panose="02020600000000000000" pitchFamily="18" charset="-128"/>
              </a:rPr>
              <a:t>．</a:t>
            </a:r>
            <a:r>
              <a:rPr lang="ja-JP" altLang="en-US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よく聞いて、聞き取れた単語をチェックしなさい。</a:t>
            </a:r>
            <a:endParaRPr lang="en-US" altLang="ja-JP" sz="24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endParaRPr lang="en-US" altLang="ko-KR" sz="105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ko-KR" altLang="en-US" sz="2400" dirty="0"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r>
              <a:rPr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기숙사          도서관         공원         앞         뒤</a:t>
            </a:r>
            <a:endParaRPr lang="en-US" altLang="ko-KR" sz="24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endParaRPr lang="en-US" altLang="ko-KR" dirty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2. </a:t>
            </a:r>
            <a:r>
              <a:rPr lang="ja-JP" altLang="en-US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もう一度聞いて、次の内容が聞いたのと一致すれ○、一致しなければ</a:t>
            </a:r>
            <a:r>
              <a:rPr lang="en-US" altLang="ja-JP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×</a:t>
            </a:r>
            <a:r>
              <a:rPr lang="ja-JP" altLang="en-US" sz="2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を書きなさい</a:t>
            </a:r>
            <a:r>
              <a:rPr lang="ja-JP" altLang="en-US" sz="2400" dirty="0">
                <a:latin typeface="+mn-ea"/>
              </a:rPr>
              <a:t>。</a:t>
            </a:r>
            <a:endParaRPr lang="en-US" altLang="ja-JP" sz="2400" dirty="0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400" dirty="0">
                <a:latin typeface="나눔명조" panose="02020603020101020101" pitchFamily="18" charset="-127"/>
                <a:ea typeface="NanumGothic" panose="020D0604000000000000" pitchFamily="34" charset="-127"/>
              </a:rPr>
              <a:t>①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남자의 집은 사쿠라공원이에요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ja-JP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</a:t>
            </a:r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男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の家は桜公園です。</a:t>
            </a:r>
            <a:endParaRPr lang="en-US" altLang="ja-JP" sz="20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400" dirty="0">
                <a:latin typeface="나눔명조" panose="02020603020101020101" pitchFamily="18" charset="-127"/>
                <a:ea typeface="NanumGothic" panose="020D0604000000000000" pitchFamily="34" charset="-127"/>
              </a:rPr>
              <a:t>② 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여자는 학교 기숙사에 살아요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ja-JP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</a:t>
            </a:r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女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は学校の寮に住んでいます。</a:t>
            </a:r>
            <a:endParaRPr lang="en-US" altLang="ja-JP" sz="20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400" dirty="0">
                <a:latin typeface="나눔명조" panose="02020603020101020101" pitchFamily="18" charset="-127"/>
                <a:ea typeface="NanumGothic" panose="020D0604000000000000" pitchFamily="34" charset="-127"/>
              </a:rPr>
              <a:t>③ 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남자는 가족이랑 살아요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ja-JP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　　</a:t>
            </a:r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男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は家族と住んでいます。</a:t>
            </a:r>
            <a:endParaRPr lang="en-US" altLang="ja-JP" sz="20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400" dirty="0">
                <a:latin typeface="나눔명조" panose="02020603020101020101" pitchFamily="18" charset="-127"/>
                <a:ea typeface="NanumGothic" panose="020D0604000000000000" pitchFamily="34" charset="-127"/>
              </a:rPr>
              <a:t>④ 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기숙사는 공원 근처에 있어요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ja-JP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</a:t>
            </a:r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寮</a:t>
            </a:r>
            <a:r>
              <a:rPr lang="ja-JP" altLang="en-US" sz="20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は公園の近所にあります。</a:t>
            </a:r>
            <a:endParaRPr lang="en-US" altLang="ko-KR" sz="20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pic>
        <p:nvPicPr>
          <p:cNvPr id="5" name="28_themedemanabukankokug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9807" y="117663"/>
            <a:ext cx="598393" cy="598393"/>
          </a:xfrm>
          <a:prstGeom prst="rec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40649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37029" y="201386"/>
            <a:ext cx="10816771" cy="833718"/>
          </a:xfrm>
        </p:spPr>
        <p:txBody>
          <a:bodyPr>
            <a:normAutofit/>
          </a:bodyPr>
          <a:lstStyle/>
          <a:p>
            <a:r>
              <a:rPr lang="ja-JP" altLang="en-US" sz="2800" b="1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　　</a:t>
            </a:r>
            <a:r>
              <a:rPr lang="ja-JP" altLang="en-US" sz="2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発音チェック</a:t>
            </a:r>
            <a:endParaRPr lang="ko-KR" altLang="en-US" sz="28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endParaRPr lang="en-US" altLang="ko-KR" sz="2400" dirty="0">
              <a:latin typeface="+mn-ea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r>
              <a:rPr lang="ko-KR" altLang="en-US" sz="2400" dirty="0">
                <a:latin typeface="+mn-ea"/>
              </a:rPr>
              <a:t>하나 씨는 </a:t>
            </a:r>
            <a:r>
              <a:rPr lang="ko-KR" altLang="en-US" sz="2400" u="sng" dirty="0">
                <a:solidFill>
                  <a:srgbClr val="0070C0"/>
                </a:solidFill>
                <a:latin typeface="+mn-ea"/>
              </a:rPr>
              <a:t>집이</a:t>
            </a:r>
            <a:r>
              <a:rPr lang="ko-KR" altLang="en-US" sz="2400" dirty="0">
                <a:latin typeface="+mn-ea"/>
              </a:rPr>
              <a:t> 어디예요</a:t>
            </a:r>
            <a:r>
              <a:rPr lang="en-US" altLang="ko-KR" sz="2400" dirty="0">
                <a:latin typeface="+mn-ea"/>
              </a:rPr>
              <a:t>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2400" dirty="0">
                <a:latin typeface="+mn-ea"/>
              </a:rPr>
              <a:t>                  [</a:t>
            </a:r>
            <a:r>
              <a:rPr lang="ko-KR" altLang="en-US" sz="2400" dirty="0" err="1">
                <a:latin typeface="+mn-ea"/>
              </a:rPr>
              <a:t>지비</a:t>
            </a:r>
            <a:r>
              <a:rPr lang="en-US" altLang="ko-KR" sz="2400" dirty="0">
                <a:latin typeface="+mn-ea"/>
              </a:rPr>
              <a:t>]</a:t>
            </a: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2"/>
            </a:pPr>
            <a:r>
              <a:rPr lang="ko-KR" altLang="en-US" sz="2400" dirty="0" err="1">
                <a:latin typeface="+mn-ea"/>
              </a:rPr>
              <a:t>사쿠라공원</a:t>
            </a:r>
            <a:r>
              <a:rPr lang="ko-KR" altLang="en-US" sz="2400" dirty="0">
                <a:latin typeface="+mn-ea"/>
              </a:rPr>
              <a:t> </a:t>
            </a:r>
            <a:r>
              <a:rPr lang="ko-KR" altLang="en-US" sz="2400" u="sng" dirty="0">
                <a:solidFill>
                  <a:srgbClr val="0070C0"/>
                </a:solidFill>
                <a:latin typeface="+mn-ea"/>
              </a:rPr>
              <a:t>알아요</a:t>
            </a:r>
            <a:r>
              <a:rPr lang="en-US" altLang="ko-KR" sz="2400" dirty="0">
                <a:latin typeface="+mn-ea"/>
              </a:rPr>
              <a:t>? </a:t>
            </a:r>
            <a:r>
              <a:rPr lang="ko-KR" altLang="en-US" sz="2400" dirty="0" err="1">
                <a:latin typeface="+mn-ea"/>
              </a:rPr>
              <a:t>사쿠라공원</a:t>
            </a:r>
            <a:r>
              <a:rPr lang="ko-KR" altLang="en-US" sz="2400" dirty="0">
                <a:latin typeface="+mn-ea"/>
              </a:rPr>
              <a:t> </a:t>
            </a:r>
            <a:r>
              <a:rPr lang="ko-KR" altLang="en-US" sz="2400" u="sng" dirty="0">
                <a:solidFill>
                  <a:srgbClr val="0070C0"/>
                </a:solidFill>
                <a:latin typeface="+mn-ea"/>
              </a:rPr>
              <a:t>옆이</a:t>
            </a:r>
            <a:r>
              <a:rPr lang="ko-KR" altLang="en-US" sz="2400" dirty="0">
                <a:latin typeface="+mn-ea"/>
              </a:rPr>
              <a:t>에요</a:t>
            </a:r>
            <a:r>
              <a:rPr lang="en-US" altLang="ko-KR" sz="2400" dirty="0">
                <a:latin typeface="+mn-ea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2400" dirty="0">
                <a:latin typeface="+mn-ea"/>
              </a:rPr>
              <a:t>                   [</a:t>
            </a:r>
            <a:r>
              <a:rPr lang="ko-KR" altLang="en-US" sz="2400" dirty="0">
                <a:latin typeface="+mn-ea"/>
              </a:rPr>
              <a:t>아라요</a:t>
            </a:r>
            <a:r>
              <a:rPr lang="en-US" altLang="ko-KR" sz="2400" dirty="0">
                <a:latin typeface="+mn-ea"/>
              </a:rPr>
              <a:t>]                [</a:t>
            </a:r>
            <a:r>
              <a:rPr lang="ko-KR" altLang="en-US" sz="2400" dirty="0" err="1">
                <a:latin typeface="+mn-ea"/>
              </a:rPr>
              <a:t>여피</a:t>
            </a:r>
            <a:r>
              <a:rPr lang="en-US" altLang="ko-KR" sz="2400" dirty="0">
                <a:latin typeface="+mn-ea"/>
              </a:rPr>
              <a:t>]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2400" dirty="0">
                <a:latin typeface="+mn-ea"/>
              </a:rPr>
              <a:t>    </a:t>
            </a:r>
            <a:r>
              <a:rPr lang="ko-KR" altLang="en-US" sz="2400" dirty="0">
                <a:latin typeface="+mn-ea"/>
              </a:rPr>
              <a:t>영민 씨는 어디에 </a:t>
            </a:r>
            <a:r>
              <a:rPr lang="ko-KR" altLang="en-US" sz="2400" u="sng" dirty="0">
                <a:solidFill>
                  <a:srgbClr val="0070C0"/>
                </a:solidFill>
                <a:latin typeface="+mn-ea"/>
              </a:rPr>
              <a:t>살아요</a:t>
            </a:r>
            <a:r>
              <a:rPr lang="en-US" altLang="ko-KR" sz="2400" dirty="0">
                <a:latin typeface="+mn-ea"/>
              </a:rPr>
              <a:t>?</a:t>
            </a:r>
          </a:p>
          <a:p>
            <a:pPr marL="0" indent="0">
              <a:lnSpc>
                <a:spcPct val="100000"/>
              </a:lnSpc>
              <a:buNone/>
            </a:pPr>
            <a:endParaRPr lang="en-US" altLang="ko-KR" sz="2400" dirty="0">
              <a:latin typeface="+mn-ea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3"/>
            </a:pPr>
            <a:r>
              <a:rPr lang="ko-KR" altLang="en-US" sz="2400" dirty="0">
                <a:latin typeface="+mn-ea"/>
              </a:rPr>
              <a:t>저는 회사 </a:t>
            </a:r>
            <a:r>
              <a:rPr lang="ko-KR" altLang="en-US" sz="2400" u="sng" dirty="0">
                <a:solidFill>
                  <a:srgbClr val="0070C0"/>
                </a:solidFill>
                <a:latin typeface="+mn-ea"/>
              </a:rPr>
              <a:t>기숙사</a:t>
            </a:r>
            <a:r>
              <a:rPr lang="ko-KR" altLang="en-US" sz="2400" dirty="0">
                <a:latin typeface="+mn-ea"/>
              </a:rPr>
              <a:t>에 </a:t>
            </a:r>
            <a:r>
              <a:rPr lang="ko-KR" altLang="en-US" sz="2400" dirty="0">
                <a:solidFill>
                  <a:srgbClr val="0070C0"/>
                </a:solidFill>
                <a:latin typeface="+mn-ea"/>
              </a:rPr>
              <a:t>살아요</a:t>
            </a:r>
            <a:r>
              <a:rPr lang="en-US" altLang="ko-KR" sz="2400" dirty="0">
                <a:latin typeface="+mn-ea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2400" dirty="0">
                <a:latin typeface="+mn-ea"/>
              </a:rPr>
              <a:t>                 [</a:t>
            </a:r>
            <a:r>
              <a:rPr lang="ko-KR" altLang="en-US" sz="2400" dirty="0" err="1">
                <a:latin typeface="+mn-ea"/>
              </a:rPr>
              <a:t>기숙싸</a:t>
            </a:r>
            <a:r>
              <a:rPr lang="en-US" altLang="ko-KR" sz="2400" dirty="0">
                <a:latin typeface="+mn-ea"/>
              </a:rPr>
              <a:t>]</a:t>
            </a: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4"/>
            </a:pPr>
            <a:r>
              <a:rPr lang="ko-KR" altLang="en-US" sz="2400" u="sng" dirty="0">
                <a:solidFill>
                  <a:srgbClr val="0070C0"/>
                </a:solidFill>
                <a:latin typeface="+mn-ea"/>
              </a:rPr>
              <a:t>기숙사</a:t>
            </a:r>
            <a:r>
              <a:rPr lang="ko-KR" altLang="en-US" sz="2400" dirty="0">
                <a:latin typeface="+mn-ea"/>
              </a:rPr>
              <a:t>요</a:t>
            </a:r>
            <a:r>
              <a:rPr lang="en-US" altLang="ko-KR" sz="2400" dirty="0">
                <a:latin typeface="+mn-ea"/>
              </a:rPr>
              <a:t>? </a:t>
            </a:r>
            <a:r>
              <a:rPr lang="ko-KR" altLang="en-US" sz="2400" dirty="0">
                <a:latin typeface="+mn-ea"/>
              </a:rPr>
              <a:t>회사 </a:t>
            </a:r>
            <a:r>
              <a:rPr lang="ko-KR" altLang="en-US" sz="2400" u="sng" dirty="0">
                <a:solidFill>
                  <a:srgbClr val="0070C0"/>
                </a:solidFill>
                <a:latin typeface="+mn-ea"/>
              </a:rPr>
              <a:t>기숙사</a:t>
            </a:r>
            <a:r>
              <a:rPr lang="ko-KR" altLang="en-US" sz="2400" dirty="0">
                <a:latin typeface="+mn-ea"/>
              </a:rPr>
              <a:t>는 어디에 </a:t>
            </a:r>
            <a:r>
              <a:rPr lang="ko-KR" altLang="en-US" sz="2400" u="sng" dirty="0">
                <a:solidFill>
                  <a:srgbClr val="0070C0"/>
                </a:solidFill>
                <a:latin typeface="+mn-ea"/>
              </a:rPr>
              <a:t>있어요</a:t>
            </a:r>
            <a:r>
              <a:rPr lang="en-US" altLang="ko-KR" sz="2400" dirty="0">
                <a:latin typeface="+mn-ea"/>
              </a:rPr>
              <a:t>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2400" dirty="0">
                <a:latin typeface="+mn-ea"/>
              </a:rPr>
              <a:t>                                              [</a:t>
            </a:r>
            <a:r>
              <a:rPr lang="ko-KR" altLang="en-US" sz="2400" dirty="0" err="1">
                <a:latin typeface="+mn-ea"/>
              </a:rPr>
              <a:t>이써요</a:t>
            </a:r>
            <a:r>
              <a:rPr lang="en-US" altLang="ko-KR" sz="2400" dirty="0">
                <a:latin typeface="+mn-ea"/>
              </a:rPr>
              <a:t>]</a:t>
            </a: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5"/>
            </a:pPr>
            <a:r>
              <a:rPr lang="ko-KR" altLang="en-US" sz="2400" dirty="0">
                <a:latin typeface="+mn-ea"/>
              </a:rPr>
              <a:t>저기 은행 뒤에 </a:t>
            </a:r>
            <a:r>
              <a:rPr lang="ko-KR" altLang="en-US" sz="2400" u="sng" dirty="0">
                <a:solidFill>
                  <a:srgbClr val="0070C0"/>
                </a:solidFill>
                <a:latin typeface="+mn-ea"/>
              </a:rPr>
              <a:t>있어요</a:t>
            </a:r>
            <a:r>
              <a:rPr lang="en-US" altLang="ko-KR" sz="2400" dirty="0">
                <a:latin typeface="+mn-ea"/>
              </a:rPr>
              <a:t>.</a:t>
            </a:r>
            <a:endParaRPr lang="ko-KR" altLang="en-US" sz="2400" dirty="0">
              <a:latin typeface="+mn-ea"/>
            </a:endParaRPr>
          </a:p>
        </p:txBody>
      </p:sp>
      <p:pic>
        <p:nvPicPr>
          <p:cNvPr id="3" name="28_themedemanabukankokug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18886" y="416859"/>
            <a:ext cx="402771" cy="402771"/>
          </a:xfrm>
          <a:prstGeom prst="rect">
            <a:avLst/>
          </a:prstGeom>
          <a:solidFill>
            <a:srgbClr val="FFC000"/>
          </a:solidFill>
        </p:spPr>
      </p:pic>
    </p:spTree>
    <p:extLst>
      <p:ext uri="{BB962C8B-B14F-4D97-AF65-F5344CB8AC3E}">
        <p14:creationId xmlns:p14="http://schemas.microsoft.com/office/powerpoint/2010/main" val="2130785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4647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55493" y="223478"/>
            <a:ext cx="11389659" cy="833718"/>
          </a:xfrm>
        </p:spPr>
        <p:txBody>
          <a:bodyPr>
            <a:normAutofit/>
          </a:bodyPr>
          <a:lstStyle/>
          <a:p>
            <a:r>
              <a:rPr lang="ja-JP" altLang="en-US" sz="2400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会話の状況と意味を意識し、学習した語彙と文法を確認しながらテキストを読みましょう。</a:t>
            </a:r>
            <a:endParaRPr lang="ko-KR" altLang="en-US" sz="24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6096000" y="1290918"/>
            <a:ext cx="5549153" cy="49502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600" dirty="0">
                <a:latin typeface="+mn-ea"/>
              </a:rPr>
              <a:t>B: </a:t>
            </a:r>
            <a:r>
              <a:rPr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기숙사요</a:t>
            </a:r>
            <a:r>
              <a:rPr lang="en-US" altLang="ko-KR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? </a:t>
            </a:r>
            <a:r>
              <a:rPr lang="ja-JP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ja-JP" altLang="en-US" sz="2800" dirty="0">
                <a:latin typeface="Meiryo UI" panose="020B0604030504040204" pitchFamily="34" charset="-128"/>
                <a:ea typeface="Meiryo UI" panose="020B0604030504040204" pitchFamily="34" charset="-128"/>
              </a:rPr>
              <a:t>　　　　　　　　　　　　</a:t>
            </a:r>
            <a:endParaRPr lang="en-US" altLang="ja-JP" sz="28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US" altLang="ja-JP" sz="2800" dirty="0">
                <a:latin typeface="Meiryo UI" panose="020B0604030504040204" pitchFamily="34" charset="-128"/>
                <a:ea typeface="Meiryo UI" panose="020B0604030504040204" pitchFamily="34" charset="-128"/>
              </a:rPr>
              <a:t>    </a:t>
            </a:r>
            <a:r>
              <a:rPr lang="ja-JP" altLang="ko-KR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寮ですか。</a:t>
            </a:r>
            <a:endParaRPr lang="en-US" altLang="ja-JP" sz="2000" dirty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endParaRPr lang="en-US" altLang="ja-JP" sz="2000" dirty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r>
              <a:rPr lang="ko-KR" altLang="en-US" sz="2800" dirty="0">
                <a:latin typeface="+mn-ea"/>
              </a:rPr>
              <a:t>  </a:t>
            </a:r>
            <a:r>
              <a:rPr lang="ko-KR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기숙사는 </a:t>
            </a:r>
            <a:r>
              <a:rPr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어디에 있어요</a:t>
            </a:r>
            <a:r>
              <a:rPr lang="en-US" altLang="ko-KR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r>
              <a:rPr lang="ja-JP" altLang="en-US" sz="2800" dirty="0">
                <a:latin typeface="+mn-ea"/>
              </a:rPr>
              <a:t>　</a:t>
            </a:r>
            <a:endParaRPr lang="en-US" altLang="ja-JP" sz="2800" dirty="0">
              <a:latin typeface="+mn-ea"/>
            </a:endParaRPr>
          </a:p>
          <a:p>
            <a:r>
              <a:rPr lang="en-US" altLang="ja-JP" sz="2800" dirty="0">
                <a:latin typeface="MS PMincho" panose="02020600040205080304" pitchFamily="18" charset="-128"/>
                <a:ea typeface="MS PMincho" panose="02020600040205080304" pitchFamily="18" charset="-128"/>
              </a:rPr>
              <a:t>  </a:t>
            </a:r>
            <a:r>
              <a:rPr lang="ja-JP" altLang="en-US" sz="2800" dirty="0" smtClean="0">
                <a:latin typeface="MS PMincho" panose="02020600040205080304" pitchFamily="18" charset="-128"/>
                <a:ea typeface="MS PMincho" panose="02020600040205080304" pitchFamily="18" charset="-128"/>
              </a:rPr>
              <a:t>　</a:t>
            </a:r>
            <a:r>
              <a:rPr lang="ja-JP" altLang="ko-KR" sz="2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寮</a:t>
            </a:r>
            <a:r>
              <a:rPr lang="ja-JP" altLang="ko-KR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は</a:t>
            </a:r>
            <a:r>
              <a:rPr lang="en-US" altLang="ja-JP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 </a:t>
            </a:r>
            <a:r>
              <a:rPr lang="ja-JP" altLang="ko-KR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どこに</a:t>
            </a:r>
            <a:r>
              <a:rPr lang="en-US" altLang="ja-JP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 </a:t>
            </a:r>
            <a:r>
              <a:rPr lang="ja-JP" altLang="ko-KR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ありますか。</a:t>
            </a:r>
            <a:endParaRPr lang="en-US" altLang="ja-JP" sz="2000" dirty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endParaRPr lang="en-US" altLang="ko-KR" sz="2800" dirty="0">
              <a:latin typeface="MS PMincho" panose="02020600040205080304" pitchFamily="18" charset="-128"/>
              <a:ea typeface="MS PMincho" panose="02020600040205080304" pitchFamily="18" charset="-128"/>
            </a:endParaRPr>
          </a:p>
          <a:p>
            <a:r>
              <a:rPr lang="en-US" altLang="ko-KR" sz="1600" dirty="0" smtClean="0">
                <a:latin typeface="+mn-ea"/>
              </a:rPr>
              <a:t>A</a:t>
            </a:r>
            <a:r>
              <a:rPr lang="en-US" altLang="ko-KR" sz="1600" dirty="0">
                <a:latin typeface="+mn-ea"/>
              </a:rPr>
              <a:t>: </a:t>
            </a:r>
            <a:r>
              <a:rPr lang="ko-KR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저기</a:t>
            </a:r>
            <a:r>
              <a:rPr lang="en-US" altLang="ko-KR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,</a:t>
            </a:r>
            <a:r>
              <a:rPr lang="ko-KR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은행 뒤에 있어요</a:t>
            </a:r>
            <a:r>
              <a:rPr lang="en-US" altLang="ko-KR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r>
              <a:rPr lang="ja-JP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　　</a:t>
            </a:r>
            <a:r>
              <a:rPr lang="ja-JP" altLang="en-US" sz="2800" dirty="0">
                <a:latin typeface="Meiryo UI" panose="020B0604030504040204" pitchFamily="34" charset="-128"/>
                <a:ea typeface="Meiryo UI" panose="020B0604030504040204" pitchFamily="34" charset="-128"/>
              </a:rPr>
              <a:t>　　　　　</a:t>
            </a:r>
            <a:endParaRPr lang="en-US" altLang="ja-JP" sz="28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US" altLang="ja-JP" sz="2800" dirty="0">
                <a:latin typeface="MS PMincho" panose="02020600040205080304" pitchFamily="18" charset="-128"/>
                <a:ea typeface="MS PMincho" panose="02020600040205080304" pitchFamily="18" charset="-128"/>
              </a:rPr>
              <a:t>   </a:t>
            </a:r>
            <a:r>
              <a:rPr lang="ja-JP" altLang="ko-KR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あそこ、</a:t>
            </a:r>
            <a:r>
              <a:rPr lang="ja-JP" altLang="en-US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銀行</a:t>
            </a:r>
            <a:r>
              <a:rPr lang="ja-JP" altLang="ko-KR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の</a:t>
            </a:r>
            <a:r>
              <a:rPr lang="en-US" altLang="ja-JP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 </a:t>
            </a:r>
            <a:r>
              <a:rPr lang="ja-JP" altLang="ko-KR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裏に</a:t>
            </a:r>
            <a:r>
              <a:rPr lang="en-US" altLang="ja-JP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 </a:t>
            </a:r>
            <a:r>
              <a:rPr lang="ja-JP" altLang="ko-KR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あります。</a:t>
            </a:r>
            <a:endParaRPr lang="en-US" altLang="ja-JP" sz="2000" dirty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endParaRPr lang="en-US" altLang="ko-KR" sz="2000" dirty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endParaRPr lang="ko-KR" altLang="en-US" sz="2000" dirty="0">
              <a:latin typeface="HGPKyokashotai" panose="02020600000000000000" pitchFamily="18" charset="-128"/>
            </a:endParaRPr>
          </a:p>
          <a:p>
            <a:endParaRPr lang="ko-KR" altLang="ko-KR" dirty="0">
              <a:latin typeface="MS PMincho" panose="02020600040205080304" pitchFamily="18" charset="-128"/>
            </a:endParaRPr>
          </a:p>
          <a:p>
            <a:pPr algn="ctr"/>
            <a:endParaRPr lang="ko-KR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55494" y="1317814"/>
            <a:ext cx="5549153" cy="55401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600" dirty="0">
                <a:latin typeface="+mn-ea"/>
              </a:rPr>
              <a:t>A: </a:t>
            </a:r>
            <a:r>
              <a:rPr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하나 씨는 집이 어디예요</a:t>
            </a:r>
            <a:r>
              <a:rPr lang="en-US" altLang="ko-KR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?  </a:t>
            </a:r>
          </a:p>
          <a:p>
            <a:r>
              <a:rPr lang="en-US" altLang="ja-JP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   </a:t>
            </a:r>
            <a:r>
              <a:rPr lang="ja-JP" altLang="en-US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ハナさんは 家が どこですか。</a:t>
            </a:r>
            <a:endParaRPr lang="en-US" altLang="ja-JP" sz="2000" dirty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endParaRPr lang="en-US" altLang="ja-JP" sz="2400" dirty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r>
              <a:rPr lang="en-US" altLang="ko-KR" sz="1600" dirty="0">
                <a:latin typeface="+mn-ea"/>
              </a:rPr>
              <a:t>B: </a:t>
            </a:r>
            <a:r>
              <a:rPr lang="ko-KR" altLang="en-US" sz="2400" dirty="0" err="1">
                <a:latin typeface="NanumGothic" panose="020D0604000000000000" pitchFamily="34" charset="-127"/>
                <a:ea typeface="NanumGothic" panose="020D0604000000000000" pitchFamily="34" charset="-127"/>
              </a:rPr>
              <a:t>사쿠라공원</a:t>
            </a:r>
            <a:r>
              <a:rPr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 알아요</a:t>
            </a:r>
            <a:r>
              <a:rPr lang="en-US" altLang="ko-KR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? </a:t>
            </a:r>
            <a:r>
              <a:rPr lang="ja-JP" altLang="en-US" sz="2400" dirty="0">
                <a:latin typeface="Meiryo UI" panose="020B0604030504040204" pitchFamily="34" charset="-128"/>
                <a:ea typeface="Meiryo UI" panose="020B0604030504040204" pitchFamily="34" charset="-128"/>
              </a:rPr>
              <a:t>　　　　　　　　　</a:t>
            </a:r>
            <a:endParaRPr lang="en-US" altLang="ja-JP" sz="2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US" altLang="ja-JP" sz="24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    </a:t>
            </a:r>
            <a:r>
              <a:rPr lang="ja-JP" altLang="ko-KR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桜公園、知っていますか。</a:t>
            </a:r>
            <a:endParaRPr lang="en-US" altLang="ja-JP" sz="2000" dirty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endParaRPr lang="en-US" altLang="ko-KR" dirty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r>
              <a:rPr lang="ko-KR" altLang="en-US" sz="2400" dirty="0">
                <a:latin typeface="+mn-ea"/>
              </a:rPr>
              <a:t>  </a:t>
            </a:r>
            <a:r>
              <a:rPr lang="ko-KR" altLang="en-US" sz="2400" dirty="0" err="1">
                <a:latin typeface="NanumGothic" panose="020D0604000000000000" pitchFamily="34" charset="-127"/>
                <a:ea typeface="NanumGothic" panose="020D0604000000000000" pitchFamily="34" charset="-127"/>
              </a:rPr>
              <a:t>사쿠라공원</a:t>
            </a:r>
            <a:r>
              <a:rPr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ko-KR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근처예요</a:t>
            </a:r>
            <a:r>
              <a:rPr lang="en-US" altLang="ko-KR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r>
              <a:rPr lang="ja-JP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ja-JP" altLang="en-US" sz="2400" dirty="0">
                <a:latin typeface="Meiryo UI" panose="020B0604030504040204" pitchFamily="34" charset="-128"/>
                <a:ea typeface="Meiryo UI" panose="020B0604030504040204" pitchFamily="34" charset="-128"/>
              </a:rPr>
              <a:t>　　　　　　　</a:t>
            </a:r>
            <a:endParaRPr lang="en-US" altLang="ja-JP" sz="2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US" altLang="ja-JP" sz="28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    </a:t>
            </a:r>
            <a:r>
              <a:rPr lang="ja-JP" altLang="ko-KR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桜公園の</a:t>
            </a:r>
            <a:r>
              <a:rPr lang="en-US" altLang="ja-JP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 </a:t>
            </a:r>
            <a:r>
              <a:rPr lang="ja-JP" altLang="en-US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近所</a:t>
            </a:r>
            <a:r>
              <a:rPr lang="ja-JP" altLang="ko-KR" sz="2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です</a:t>
            </a:r>
            <a:r>
              <a:rPr lang="ja-JP" altLang="ko-KR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。</a:t>
            </a:r>
            <a:endParaRPr lang="en-US" altLang="ja-JP" sz="2000" dirty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endParaRPr lang="ko-KR" altLang="ko-KR" dirty="0">
              <a:latin typeface="HGPKyokashotai" panose="02020600000000000000" pitchFamily="18" charset="-128"/>
            </a:endParaRPr>
          </a:p>
          <a:p>
            <a:r>
              <a:rPr lang="ko-KR" altLang="en-US" sz="2400" dirty="0">
                <a:latin typeface="+mn-ea"/>
              </a:rPr>
              <a:t>  </a:t>
            </a:r>
            <a:r>
              <a:rPr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영민 씨는 어디에 살아요</a:t>
            </a:r>
            <a:r>
              <a:rPr lang="en-US" altLang="ko-KR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r>
              <a:rPr lang="ja-JP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ja-JP" altLang="en-US" sz="2400" dirty="0">
                <a:latin typeface="+mn-ea"/>
              </a:rPr>
              <a:t>　</a:t>
            </a:r>
            <a:r>
              <a:rPr lang="ja-JP" altLang="en-US" sz="2400" dirty="0">
                <a:latin typeface="Meiryo UI" panose="020B0604030504040204" pitchFamily="34" charset="-128"/>
                <a:ea typeface="Meiryo UI" panose="020B0604030504040204" pitchFamily="34" charset="-128"/>
              </a:rPr>
              <a:t>　　</a:t>
            </a:r>
            <a:endParaRPr lang="en-US" altLang="ja-JP" sz="2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US" altLang="ja-JP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    </a:t>
            </a:r>
            <a:r>
              <a:rPr lang="ja-JP" altLang="ko-KR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ヨンミンさんは</a:t>
            </a:r>
            <a:r>
              <a:rPr lang="en-US" altLang="ja-JP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 </a:t>
            </a:r>
            <a:r>
              <a:rPr lang="ja-JP" altLang="ko-KR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どこに</a:t>
            </a:r>
            <a:r>
              <a:rPr lang="en-US" altLang="ja-JP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 </a:t>
            </a:r>
            <a:r>
              <a:rPr lang="ja-JP" altLang="ko-KR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住んでいますか。</a:t>
            </a:r>
            <a:endParaRPr lang="en-US" altLang="ja-JP" sz="2000" dirty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endParaRPr lang="en-US" altLang="ja-JP" sz="2000" dirty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r>
              <a:rPr lang="en-US" altLang="ko-KR" sz="1600" dirty="0">
                <a:latin typeface="+mn-ea"/>
              </a:rPr>
              <a:t>A: </a:t>
            </a:r>
            <a:r>
              <a:rPr lang="ko-KR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저는 회사 기숙사에 살아요</a:t>
            </a:r>
            <a:r>
              <a:rPr lang="en-US" altLang="ko-KR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r>
              <a:rPr lang="ja-JP" altLang="en-US" sz="2400" dirty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ja-JP" altLang="en-US" sz="2400" dirty="0">
                <a:latin typeface="Meiryo UI" panose="020B0604030504040204" pitchFamily="34" charset="-128"/>
                <a:ea typeface="Meiryo UI" panose="020B0604030504040204" pitchFamily="34" charset="-128"/>
              </a:rPr>
              <a:t>　　</a:t>
            </a:r>
            <a:endParaRPr lang="en-US" altLang="ja-JP" sz="2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US" altLang="ja-JP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    </a:t>
            </a:r>
            <a:r>
              <a:rPr lang="ja-JP" altLang="ko-KR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私は</a:t>
            </a:r>
            <a:r>
              <a:rPr lang="en-US" altLang="ja-JP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 </a:t>
            </a:r>
            <a:r>
              <a:rPr lang="ja-JP" altLang="ko-KR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会社の</a:t>
            </a:r>
            <a:r>
              <a:rPr lang="en-US" altLang="ja-JP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 </a:t>
            </a:r>
            <a:r>
              <a:rPr lang="ja-JP" altLang="ko-KR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寮に</a:t>
            </a:r>
            <a:r>
              <a:rPr lang="en-US" altLang="ja-JP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 </a:t>
            </a:r>
            <a:r>
              <a:rPr lang="ja-JP" altLang="ko-KR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住んでいます。</a:t>
            </a:r>
            <a:endParaRPr lang="en-US" altLang="ko-KR" dirty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</p:txBody>
      </p:sp>
      <p:pic>
        <p:nvPicPr>
          <p:cNvPr id="2" name="28_themedemanabukankokug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535441" y="6201441"/>
            <a:ext cx="656559" cy="656559"/>
          </a:xfrm>
          <a:prstGeom prst="rect">
            <a:avLst/>
          </a:prstGeom>
          <a:solidFill>
            <a:srgbClr val="FFC000"/>
          </a:solidFill>
        </p:spPr>
      </p:pic>
      <p:pic>
        <p:nvPicPr>
          <p:cNvPr id="6" name="図 5" descr="4088431.jpg (423×450)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" t="32700" r="7514" b="1"/>
          <a:stretch/>
        </p:blipFill>
        <p:spPr bwMode="auto">
          <a:xfrm>
            <a:off x="4357482" y="2321105"/>
            <a:ext cx="1869147" cy="146712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41507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9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47918" y="81536"/>
            <a:ext cx="11797339" cy="618564"/>
          </a:xfrm>
        </p:spPr>
        <p:txBody>
          <a:bodyPr>
            <a:normAutofit fontScale="90000"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  <a:latin typeface="HGKyokashotai" panose="02020609000000000000" pitchFamily="17" charset="-128"/>
                <a:ea typeface="HGKyokashotai" panose="02020609000000000000" pitchFamily="17" charset="-128"/>
              </a:rPr>
              <a:t>Task.</a:t>
            </a:r>
            <a:r>
              <a:rPr lang="ja-JP" altLang="en-US" sz="27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自分や友達の家の周辺の地図を以下の要領で描き、最後にお互いに見せ合いましょう</a:t>
            </a:r>
            <a:r>
              <a:rPr lang="ja-JP" altLang="en-US" sz="2400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。</a:t>
            </a:r>
            <a:endParaRPr lang="en-US" altLang="ja-JP" sz="2400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47918" y="618565"/>
            <a:ext cx="11658600" cy="6131859"/>
          </a:xfrm>
        </p:spPr>
        <p:txBody>
          <a:bodyPr>
            <a:normAutofit/>
          </a:bodyPr>
          <a:lstStyle/>
          <a:p>
            <a:endParaRPr lang="ja-JP" altLang="en-US" sz="1000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① ［</a:t>
            </a:r>
            <a:r>
              <a:rPr lang="ja-JP" altLang="en-US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우리집</a:t>
            </a: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］に自分の家の周辺の地図を描きます。［</a:t>
            </a:r>
            <a:r>
              <a:rPr lang="ja-JP" altLang="en-US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보기</a:t>
            </a: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］にあるものすべてを自分の家の近くに配置します。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② ［</a:t>
            </a:r>
            <a:r>
              <a:rPr lang="ja-JP" altLang="en-US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친구 집</a:t>
            </a: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］に友達の家の周辺の地図を描きます。友達の家の「前、後ろ、そば（左・右）など」に何があるかを韓国語で友達から聞き、地図を作成しなさい。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1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③ 最後に、自分が作成した友達の家の周辺の地図と、友達が書いた地図を比較しなさい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18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10000"/>
              </a:lnSpc>
              <a:buNone/>
            </a:pPr>
            <a:endParaRPr lang="en-US" altLang="ko-KR" sz="2000" dirty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pPr marL="0" indent="0">
              <a:lnSpc>
                <a:spcPct val="110000"/>
              </a:lnSpc>
              <a:buNone/>
            </a:pPr>
            <a:endParaRPr lang="en-US" altLang="ko-KR" sz="2000" dirty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86" t="9286" r="46921" b="54994"/>
          <a:stretch/>
        </p:blipFill>
        <p:spPr>
          <a:xfrm rot="5400000">
            <a:off x="3508990" y="741217"/>
            <a:ext cx="4452197" cy="798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57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93487" y="285592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2800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学習目標の</a:t>
            </a:r>
            <a:r>
              <a:rPr lang="en-US" altLang="ja-JP" sz="2800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Check</a:t>
            </a:r>
            <a:endParaRPr lang="ko-KR" altLang="en-US" sz="28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93487" y="1420470"/>
            <a:ext cx="11234056" cy="523090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0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ja-JP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HGKyokashotai" panose="02020609000000000000" pitchFamily="17" charset="-128"/>
                <a:ea typeface="HGKyokashotai" panose="02020609000000000000" pitchFamily="17" charset="-128"/>
              </a:rPr>
              <a:t>❶</a:t>
            </a:r>
            <a:r>
              <a:rPr lang="ja-JP" altLang="en-US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場所</a:t>
            </a:r>
            <a:r>
              <a:rPr lang="ja-JP" altLang="en-US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と位置を表す表現を用いて、友達に家の位置を説明したり、</a:t>
            </a:r>
            <a:r>
              <a:rPr lang="ja-JP" altLang="en-US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尋ねたりできる。</a:t>
            </a:r>
            <a:endParaRPr lang="en-US" altLang="ja-JP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pPr marL="0" indent="0">
              <a:buNone/>
            </a:pPr>
            <a:endParaRPr lang="ko-KR" altLang="ko-KR" dirty="0">
              <a:latin typeface="HGKyokashotai" panose="02020609000000000000" pitchFamily="17" charset="-128"/>
            </a:endParaRPr>
          </a:p>
          <a:p>
            <a:pPr marL="0" indent="0">
              <a:buNone/>
            </a:pPr>
            <a:r>
              <a:rPr lang="ja-JP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HGKyokashotai" panose="02020609000000000000" pitchFamily="17" charset="-128"/>
                <a:ea typeface="HGKyokashotai" panose="02020609000000000000" pitchFamily="17" charset="-128"/>
              </a:rPr>
              <a:t>❷</a:t>
            </a:r>
            <a:r>
              <a:rPr lang="ja-JP" altLang="en-US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「</a:t>
            </a:r>
            <a:r>
              <a:rPr lang="ja-JP" altLang="en-US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場所名」「位置</a:t>
            </a:r>
            <a:r>
              <a:rPr lang="en-US" altLang="ja-JP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(</a:t>
            </a:r>
            <a:r>
              <a:rPr lang="ja-JP" altLang="en-US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前・後ろ・横</a:t>
            </a:r>
            <a:r>
              <a:rPr lang="ja-JP" altLang="en-US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・右、左</a:t>
            </a:r>
            <a:r>
              <a:rPr lang="en-US" altLang="ja-JP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)(</a:t>
            </a:r>
            <a:r>
              <a:rPr lang="ja-JP" altLang="en-US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ここ・そこ・あそこ</a:t>
            </a:r>
            <a:r>
              <a:rPr lang="en-US" altLang="ja-JP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)</a:t>
            </a:r>
            <a:r>
              <a:rPr lang="ja-JP" altLang="en-US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」を表す表現について</a:t>
            </a:r>
            <a:r>
              <a:rPr lang="ja-JP" altLang="ko-KR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考えてみましょう。</a:t>
            </a:r>
            <a:endParaRPr lang="en-US" altLang="ja-JP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pPr marL="0" indent="0">
              <a:buNone/>
            </a:pPr>
            <a:endParaRPr lang="ko-KR" altLang="ko-KR" dirty="0">
              <a:latin typeface="HGKyokashotai" panose="02020609000000000000" pitchFamily="17" charset="-128"/>
            </a:endParaRPr>
          </a:p>
          <a:p>
            <a:pPr marL="0" indent="0">
              <a:buNone/>
            </a:pPr>
            <a:r>
              <a:rPr lang="ja-JP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HGKyokashotai" panose="02020609000000000000" pitchFamily="17" charset="-128"/>
                <a:ea typeface="HGKyokashotai" panose="02020609000000000000" pitchFamily="17" charset="-128"/>
              </a:rPr>
              <a:t>❸</a:t>
            </a:r>
            <a:r>
              <a:rPr lang="ja-JP" altLang="ko-KR" dirty="0" smtClean="0">
                <a:latin typeface="HGKyokashotai" panose="02020609000000000000" pitchFamily="17" charset="-128"/>
                <a:ea typeface="HGKyokashotai" panose="02020609000000000000" pitchFamily="17" charset="-128"/>
              </a:rPr>
              <a:t>｢</a:t>
            </a:r>
            <a:r>
              <a:rPr lang="ja-JP" altLang="ko-KR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～</a:t>
            </a:r>
            <a:r>
              <a:rPr lang="ja-JP" altLang="en-US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は</a:t>
            </a:r>
            <a:r>
              <a:rPr lang="ja-JP" altLang="ko-KR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どこですか｣｢どこにすんでいますか｣｢～はどこにありますか｣を表す韓国語について</a:t>
            </a:r>
            <a:r>
              <a:rPr lang="ja-JP" altLang="en-US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確認しましょう</a:t>
            </a:r>
            <a:r>
              <a:rPr lang="ja-JP" altLang="ko-KR" dirty="0">
                <a:latin typeface="HGKyokashotai" panose="02020609000000000000" pitchFamily="17" charset="-128"/>
                <a:ea typeface="HGKyokashotai" panose="02020609000000000000" pitchFamily="17" charset="-128"/>
              </a:rPr>
              <a:t>。</a:t>
            </a:r>
            <a:endParaRPr lang="ko-KR" altLang="ko-KR" dirty="0">
              <a:latin typeface="HGKyokashotai" panose="02020609000000000000" pitchFamily="17" charset="-128"/>
            </a:endParaRPr>
          </a:p>
          <a:p>
            <a:pPr marL="0" indent="0">
              <a:buNone/>
            </a:pPr>
            <a:endParaRPr lang="en-US" altLang="ja-JP" dirty="0">
              <a:latin typeface="HGKyokashotai" panose="02020609000000000000" pitchFamily="17" charset="-128"/>
              <a:ea typeface="HGKyokashotai" panose="02020609000000000000" pitchFamily="17" charset="-128"/>
            </a:endParaRPr>
          </a:p>
          <a:p>
            <a:pPr marL="457200" indent="-457200">
              <a:buFont typeface="+mj-ea"/>
              <a:buAutoNum type="circleNumDbPlain"/>
            </a:pPr>
            <a:endParaRPr lang="ko-KR" altLang="en-US" sz="2400" dirty="0">
              <a:latin typeface="Meiryo UI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5975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88442" y="282389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36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今日のテーマは</a:t>
            </a:r>
            <a:r>
              <a:rPr lang="ko-KR" altLang="en-US" sz="36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집</a:t>
            </a:r>
            <a:r>
              <a:rPr lang="ja-JP" altLang="en-US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家</a:t>
            </a:r>
            <a:r>
              <a:rPr lang="ja-JP" altLang="en-US" sz="36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です。</a:t>
            </a:r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5" name="コンテンツ プレースホルダー 1"/>
          <p:cNvSpPr txBox="1">
            <a:spLocks/>
          </p:cNvSpPr>
          <p:nvPr/>
        </p:nvSpPr>
        <p:spPr>
          <a:xfrm>
            <a:off x="990600" y="986120"/>
            <a:ext cx="10515600" cy="59167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6" name="Picture 2" descr="02-3.gif (600×421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728" y="1116107"/>
            <a:ext cx="7132565" cy="500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正方形/長方形 6"/>
          <p:cNvSpPr/>
          <p:nvPr/>
        </p:nvSpPr>
        <p:spPr>
          <a:xfrm>
            <a:off x="3090477" y="6266330"/>
            <a:ext cx="87181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Yu Mincho" panose="02020400000000000000" pitchFamily="18" charset="-128"/>
                <a:ea typeface="Yu Mincho" panose="02020400000000000000" pitchFamily="18" charset="-128"/>
              </a:rPr>
              <a:t>参考資料：「世界の暖房事情　ヨーロッパ・韓国編」（東京ガス都市生活研究所）</a:t>
            </a:r>
            <a:endParaRPr lang="ko-KR" altLang="en-US" sz="1600" dirty="0">
              <a:latin typeface="Yu Mincho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463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78546" y="116113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36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今日のテーマは</a:t>
            </a:r>
            <a:r>
              <a:rPr lang="ko-KR" altLang="en-US" sz="36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집</a:t>
            </a:r>
            <a:r>
              <a:rPr lang="ja-JP" altLang="en-US" sz="2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家</a:t>
            </a:r>
            <a:r>
              <a:rPr lang="ja-JP" altLang="en-US" sz="36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です。</a:t>
            </a:r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78546" y="833720"/>
            <a:ext cx="10675254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ja-JP" altLang="en-US" sz="32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皆さんはどこに住んでいますか。田舎</a:t>
            </a:r>
            <a:r>
              <a:rPr lang="en-US" altLang="ja-JP" sz="32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(</a:t>
            </a:r>
            <a:r>
              <a:rPr lang="ko-KR" altLang="en-US" sz="32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시골</a:t>
            </a:r>
            <a:r>
              <a:rPr lang="en-US" altLang="ja-JP" sz="32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)</a:t>
            </a:r>
            <a:r>
              <a:rPr lang="ja-JP" altLang="en-US" sz="32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ですか、都会</a:t>
            </a:r>
            <a:r>
              <a:rPr lang="en-US" altLang="ja-JP" sz="32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(</a:t>
            </a:r>
            <a:r>
              <a:rPr lang="ko-KR" altLang="en-US" sz="32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도시</a:t>
            </a:r>
            <a:r>
              <a:rPr lang="en-US" altLang="ko-KR" sz="32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)</a:t>
            </a:r>
            <a:r>
              <a:rPr lang="ja-JP" altLang="en-US" sz="32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ですか。</a:t>
            </a:r>
            <a:endParaRPr lang="en-US" altLang="ja-JP" sz="3200" dirty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endParaRPr lang="en-US" altLang="ja-JP" sz="3200" dirty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r>
              <a:rPr lang="ja-JP" altLang="en-US" sz="32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マンション</a:t>
            </a:r>
            <a:r>
              <a:rPr lang="en-US" altLang="ja-JP" sz="32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(</a:t>
            </a:r>
            <a:r>
              <a:rPr lang="ko-KR" altLang="en-US" sz="32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맨션</a:t>
            </a:r>
            <a:r>
              <a:rPr lang="en-US" altLang="ko-KR" sz="32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)</a:t>
            </a:r>
            <a:r>
              <a:rPr lang="ja-JP" altLang="en-US" sz="32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ですか、寮</a:t>
            </a:r>
            <a:r>
              <a:rPr lang="en-US" altLang="ja-JP" sz="32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(</a:t>
            </a:r>
            <a:r>
              <a:rPr lang="ko-KR" altLang="en-US" sz="32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기숙사</a:t>
            </a:r>
            <a:r>
              <a:rPr lang="en-US" altLang="ko-KR" sz="32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)</a:t>
            </a:r>
            <a:r>
              <a:rPr lang="ja-JP" altLang="en-US" sz="32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ですか、ワンルーム</a:t>
            </a:r>
            <a:r>
              <a:rPr lang="en-US" altLang="ja-JP" sz="32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(</a:t>
            </a:r>
            <a:r>
              <a:rPr lang="ko-KR" altLang="en-US" sz="32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원룸</a:t>
            </a:r>
            <a:r>
              <a:rPr lang="en-US" altLang="ko-KR" sz="32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)</a:t>
            </a:r>
            <a:r>
              <a:rPr lang="ja-JP" altLang="en-US" sz="32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ですか。</a:t>
            </a:r>
            <a:endParaRPr lang="en-US" altLang="ja-JP" sz="3200" dirty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endParaRPr lang="en-US" altLang="ja-JP" sz="3200" dirty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r>
              <a:rPr lang="ja-JP" altLang="en-US" sz="32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家の近くには何がありますか</a:t>
            </a:r>
            <a:r>
              <a:rPr lang="ja-JP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。</a:t>
            </a:r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2141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40064" y="173440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❶ 「家」の周辺の場所名</a:t>
            </a:r>
            <a:r>
              <a:rPr lang="en-US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집 주변의 장소 이름</a:t>
            </a:r>
            <a:r>
              <a:rPr lang="en-US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)</a:t>
            </a:r>
            <a:endParaRPr lang="ko-KR" altLang="en-US" sz="24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76536" y="2835909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집</a:t>
            </a:r>
          </a:p>
        </p:txBody>
      </p:sp>
      <p:pic>
        <p:nvPicPr>
          <p:cNvPr id="7" name="Picture 2" descr="t_house06.jpg (100×10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36" y="1549679"/>
            <a:ext cx="1202391" cy="120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school.gif (100×67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770" y="4681605"/>
            <a:ext cx="1272357" cy="85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gahag-000086.jpg (300×300)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5059" r="-437" b="13882"/>
          <a:stretch/>
        </p:blipFill>
        <p:spPr bwMode="auto">
          <a:xfrm>
            <a:off x="2535920" y="1567702"/>
            <a:ext cx="1498326" cy="1060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building_school_gakuseiryou.png (740×800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039" y="1303572"/>
            <a:ext cx="1184936" cy="128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tatemono_department_store.png (400×363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6677" y="4526554"/>
            <a:ext cx="1144281" cy="1038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os.jpg (425×283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5508" y="1596465"/>
            <a:ext cx="1505556" cy="1002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building_syokudou.png (400×392)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54" y="4504876"/>
            <a:ext cx="1103870" cy="1081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tatemono_bank_money.png (352×400)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549" y="1332284"/>
            <a:ext cx="1184936" cy="1346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convenience_store_24.png (370×400)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0447" y="1181349"/>
            <a:ext cx="1405682" cy="151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kodomo_illust-16.jpg (500×451)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300" y="4499705"/>
            <a:ext cx="1244845" cy="112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正方形/長方形 30"/>
          <p:cNvSpPr/>
          <p:nvPr/>
        </p:nvSpPr>
        <p:spPr>
          <a:xfrm>
            <a:off x="2374550" y="2835909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공원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4376249" y="2835909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기숙사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6153165" y="2835908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은행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8184329" y="2835908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편의점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10164461" y="2835908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병원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276535" y="5717441"/>
            <a:ext cx="14899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식당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1866510" y="5664065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극장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3942965" y="5724739"/>
            <a:ext cx="1227246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빵집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5540566" y="5750513"/>
            <a:ext cx="1415851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학교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7128017" y="5806904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화장실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10385508" y="5701972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백화점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4357431" y="3304726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latin typeface="궁서체" panose="02030609000101010101" pitchFamily="17" charset="-127"/>
                <a:ea typeface="궁서체" panose="02030609000101010101" pitchFamily="17" charset="-127"/>
              </a:rPr>
              <a:t>[-</a:t>
            </a:r>
            <a:r>
              <a:rPr lang="ko-KR" altLang="en-US" sz="2800" dirty="0">
                <a:latin typeface="궁서체" panose="02030609000101010101" pitchFamily="17" charset="-127"/>
                <a:ea typeface="궁서체" panose="02030609000101010101" pitchFamily="17" charset="-127"/>
              </a:rPr>
              <a:t>싸</a:t>
            </a:r>
            <a:r>
              <a:rPr lang="en-US" altLang="ko-KR" sz="2800" dirty="0">
                <a:latin typeface="궁서체" panose="02030609000101010101" pitchFamily="17" charset="-127"/>
                <a:ea typeface="궁서체" panose="02030609000101010101" pitchFamily="17" charset="-127"/>
              </a:rPr>
              <a:t>]</a:t>
            </a:r>
            <a:endParaRPr lang="ko-KR" altLang="en-US" sz="2800" dirty="0">
              <a:latin typeface="궁서체" panose="02030609000101010101" pitchFamily="17" charset="-127"/>
              <a:ea typeface="궁서체" panose="02030609000101010101" pitchFamily="17" charset="-127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8198950" y="3304726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latin typeface="궁서체" panose="02030609000101010101" pitchFamily="17" charset="-127"/>
                <a:ea typeface="궁서체" panose="02030609000101010101" pitchFamily="17" charset="-127"/>
              </a:rPr>
              <a:t>[</a:t>
            </a:r>
            <a:r>
              <a:rPr lang="ko-KR" altLang="en-US" sz="2800" dirty="0" err="1">
                <a:latin typeface="궁서체" panose="02030609000101010101" pitchFamily="17" charset="-127"/>
                <a:ea typeface="궁서체" panose="02030609000101010101" pitchFamily="17" charset="-127"/>
              </a:rPr>
              <a:t>펴니점</a:t>
            </a:r>
            <a:r>
              <a:rPr lang="en-US" altLang="ko-KR" sz="2800" dirty="0">
                <a:latin typeface="궁서체" panose="02030609000101010101" pitchFamily="17" charset="-127"/>
                <a:ea typeface="궁서체" panose="02030609000101010101" pitchFamily="17" charset="-127"/>
              </a:rPr>
              <a:t>]</a:t>
            </a:r>
            <a:endParaRPr lang="ko-KR" altLang="en-US" sz="2800" dirty="0">
              <a:latin typeface="궁서체" panose="02030609000101010101" pitchFamily="17" charset="-127"/>
              <a:ea typeface="궁서체" panose="02030609000101010101" pitchFamily="17" charset="-127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28786" y="6276993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latin typeface="궁서체" panose="02030609000101010101" pitchFamily="17" charset="-127"/>
                <a:ea typeface="궁서체" panose="02030609000101010101" pitchFamily="17" charset="-127"/>
              </a:rPr>
              <a:t>[-</a:t>
            </a:r>
            <a:r>
              <a:rPr lang="ko-KR" altLang="en-US" sz="2800" dirty="0">
                <a:latin typeface="궁서체" panose="02030609000101010101" pitchFamily="17" charset="-127"/>
                <a:ea typeface="궁서체" panose="02030609000101010101" pitchFamily="17" charset="-127"/>
              </a:rPr>
              <a:t>땅</a:t>
            </a:r>
            <a:r>
              <a:rPr lang="en-US" altLang="ko-KR" sz="2800" dirty="0">
                <a:latin typeface="궁서체" panose="02030609000101010101" pitchFamily="17" charset="-127"/>
                <a:ea typeface="궁서체" panose="02030609000101010101" pitchFamily="17" charset="-127"/>
              </a:rPr>
              <a:t>]</a:t>
            </a:r>
            <a:endParaRPr lang="ko-KR" altLang="en-US" sz="2800" dirty="0">
              <a:latin typeface="궁서체" panose="02030609000101010101" pitchFamily="17" charset="-127"/>
              <a:ea typeface="궁서체" panose="02030609000101010101" pitchFamily="17" charset="-127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5296601" y="6262623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latin typeface="궁서체" panose="02030609000101010101" pitchFamily="17" charset="-127"/>
                <a:ea typeface="궁서체" panose="02030609000101010101" pitchFamily="17" charset="-127"/>
              </a:rPr>
              <a:t>[-</a:t>
            </a:r>
            <a:r>
              <a:rPr lang="ko-KR" altLang="en-US" sz="2800" dirty="0" err="1">
                <a:latin typeface="궁서체" panose="02030609000101010101" pitchFamily="17" charset="-127"/>
                <a:ea typeface="궁서체" panose="02030609000101010101" pitchFamily="17" charset="-127"/>
              </a:rPr>
              <a:t>꾜</a:t>
            </a:r>
            <a:r>
              <a:rPr lang="en-US" altLang="ko-KR" sz="2800" dirty="0">
                <a:latin typeface="궁서체" panose="02030609000101010101" pitchFamily="17" charset="-127"/>
                <a:ea typeface="궁서체" panose="02030609000101010101" pitchFamily="17" charset="-127"/>
              </a:rPr>
              <a:t>]</a:t>
            </a:r>
            <a:endParaRPr lang="ko-KR" altLang="en-US" sz="2800" dirty="0">
              <a:latin typeface="궁서체" panose="02030609000101010101" pitchFamily="17" charset="-127"/>
              <a:ea typeface="궁서체" panose="02030609000101010101" pitchFamily="17" charset="-127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10401911" y="6168539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latin typeface="궁서체" panose="02030609000101010101" pitchFamily="17" charset="-127"/>
                <a:ea typeface="궁서체" panose="02030609000101010101" pitchFamily="17" charset="-127"/>
              </a:rPr>
              <a:t>[</a:t>
            </a:r>
            <a:r>
              <a:rPr lang="ko-KR" altLang="en-US" sz="2800" dirty="0" err="1">
                <a:latin typeface="궁서체" panose="02030609000101010101" pitchFamily="17" charset="-127"/>
                <a:ea typeface="궁서체" panose="02030609000101010101" pitchFamily="17" charset="-127"/>
              </a:rPr>
              <a:t>배</a:t>
            </a:r>
            <a:r>
              <a:rPr lang="ko-KR" altLang="en-US" sz="2800" dirty="0" err="1">
                <a:solidFill>
                  <a:srgbClr val="FF0000"/>
                </a:solidFill>
                <a:latin typeface="궁서체" panose="02030609000101010101" pitchFamily="17" charset="-127"/>
                <a:ea typeface="궁서체" panose="02030609000101010101" pitchFamily="17" charset="-127"/>
              </a:rPr>
              <a:t>콰</a:t>
            </a:r>
            <a:r>
              <a:rPr lang="ko-KR" altLang="en-US" sz="2800" dirty="0" err="1">
                <a:latin typeface="궁서체" panose="02030609000101010101" pitchFamily="17" charset="-127"/>
                <a:ea typeface="궁서체" panose="02030609000101010101" pitchFamily="17" charset="-127"/>
              </a:rPr>
              <a:t>점</a:t>
            </a:r>
            <a:r>
              <a:rPr lang="en-US" altLang="ko-KR" sz="2800" dirty="0">
                <a:latin typeface="궁서체" panose="02030609000101010101" pitchFamily="17" charset="-127"/>
                <a:ea typeface="궁서체" panose="02030609000101010101" pitchFamily="17" charset="-127"/>
              </a:rPr>
              <a:t>]</a:t>
            </a:r>
            <a:endParaRPr lang="ko-KR" altLang="en-US" sz="2800" dirty="0">
              <a:latin typeface="궁서체" panose="02030609000101010101" pitchFamily="17" charset="-127"/>
              <a:ea typeface="궁서체" panose="02030609000101010101" pitchFamily="17" charset="-127"/>
            </a:endParaRPr>
          </a:p>
        </p:txBody>
      </p:sp>
      <p:pic>
        <p:nvPicPr>
          <p:cNvPr id="47" name="Picture 10" descr="tatemono_tosyokan.png (800×609)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5478" y="4636077"/>
            <a:ext cx="1295866" cy="986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正方形/長方形 47"/>
          <p:cNvSpPr/>
          <p:nvPr/>
        </p:nvSpPr>
        <p:spPr>
          <a:xfrm>
            <a:off x="8683309" y="5825004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도서관</a:t>
            </a:r>
          </a:p>
        </p:txBody>
      </p:sp>
      <p:pic>
        <p:nvPicPr>
          <p:cNvPr id="1026" name="Picture 2" descr="movie_kids.png (800Ã506)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321" y="4487726"/>
            <a:ext cx="1431100" cy="116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read_panya.png (366Ã400)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850" y="4511759"/>
            <a:ext cx="1016378" cy="1110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正方形/長方形 48"/>
          <p:cNvSpPr/>
          <p:nvPr/>
        </p:nvSpPr>
        <p:spPr>
          <a:xfrm>
            <a:off x="4228472" y="6267171"/>
            <a:ext cx="941740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latin typeface="궁서체" panose="02030609000101010101" pitchFamily="17" charset="-127"/>
                <a:ea typeface="궁서체" panose="02030609000101010101" pitchFamily="17" charset="-127"/>
              </a:rPr>
              <a:t>[-</a:t>
            </a:r>
            <a:r>
              <a:rPr lang="ko-KR" altLang="en-US" sz="2800" dirty="0" err="1">
                <a:latin typeface="궁서체" panose="02030609000101010101" pitchFamily="17" charset="-127"/>
                <a:ea typeface="궁서체" panose="02030609000101010101" pitchFamily="17" charset="-127"/>
              </a:rPr>
              <a:t>찝</a:t>
            </a:r>
            <a:r>
              <a:rPr lang="en-US" altLang="ko-KR" sz="2800" dirty="0">
                <a:latin typeface="궁서체" panose="02030609000101010101" pitchFamily="17" charset="-127"/>
                <a:ea typeface="궁서체" panose="02030609000101010101" pitchFamily="17" charset="-127"/>
              </a:rPr>
              <a:t>]</a:t>
            </a:r>
            <a:endParaRPr lang="ko-KR" altLang="en-US" sz="2800" dirty="0">
              <a:latin typeface="궁서체" panose="02030609000101010101" pitchFamily="17" charset="-127"/>
              <a:ea typeface="궁서체" panose="02030609000101010101" pitchFamily="17" charset="-127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1953479" y="6239856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latin typeface="궁서체" panose="02030609000101010101" pitchFamily="17" charset="-127"/>
                <a:ea typeface="궁서체" panose="02030609000101010101" pitchFamily="17" charset="-127"/>
              </a:rPr>
              <a:t>[-</a:t>
            </a:r>
            <a:r>
              <a:rPr lang="ko-KR" altLang="en-US" sz="2800" dirty="0">
                <a:latin typeface="궁서체" panose="02030609000101010101" pitchFamily="17" charset="-127"/>
                <a:ea typeface="궁서체" panose="02030609000101010101" pitchFamily="17" charset="-127"/>
              </a:rPr>
              <a:t>짱</a:t>
            </a:r>
            <a:r>
              <a:rPr lang="en-US" altLang="ko-KR" sz="2800" dirty="0">
                <a:latin typeface="궁서체" panose="02030609000101010101" pitchFamily="17" charset="-127"/>
                <a:ea typeface="궁서체" panose="02030609000101010101" pitchFamily="17" charset="-127"/>
              </a:rPr>
              <a:t>]</a:t>
            </a:r>
            <a:endParaRPr lang="ko-KR" altLang="en-US" sz="2800" dirty="0">
              <a:latin typeface="궁서체" panose="02030609000101010101" pitchFamily="17" charset="-127"/>
              <a:ea typeface="궁서체" panose="02030609000101010101" pitchFamily="17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874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8" grpId="0" animBg="1"/>
      <p:bldP spid="49" grpId="0" animBg="1"/>
      <p:bldP spid="5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13987" y="217186"/>
            <a:ext cx="11057965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❷ 位置を表す単語①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47" name="図 4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4" t="5683" r="79138" b="52651"/>
          <a:stretch/>
        </p:blipFill>
        <p:spPr bwMode="auto">
          <a:xfrm>
            <a:off x="1394626" y="2497232"/>
            <a:ext cx="1095767" cy="12317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8" name="図 47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72" t="8522" b="55491"/>
          <a:stretch/>
        </p:blipFill>
        <p:spPr bwMode="auto">
          <a:xfrm>
            <a:off x="3591319" y="2584015"/>
            <a:ext cx="1319032" cy="10581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9" name="図 4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1" t="11368" r="30978" b="52623"/>
          <a:stretch/>
        </p:blipFill>
        <p:spPr bwMode="auto">
          <a:xfrm>
            <a:off x="6011277" y="2730589"/>
            <a:ext cx="1201616" cy="9984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1" name="正方形/長方形 50"/>
          <p:cNvSpPr/>
          <p:nvPr/>
        </p:nvSpPr>
        <p:spPr>
          <a:xfrm>
            <a:off x="914454" y="4636045"/>
            <a:ext cx="7194122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고양이가 </a:t>
            </a:r>
            <a:r>
              <a:rPr lang="ko-KR" altLang="en-US" sz="2800" b="1" dirty="0">
                <a:solidFill>
                  <a:srgbClr val="00B05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어디</a:t>
            </a:r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 있어요</a:t>
            </a:r>
            <a:r>
              <a:rPr lang="en-US" altLang="ko-KR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? </a:t>
            </a:r>
            <a:r>
              <a:rPr lang="ja-JP" altLang="en-US" sz="20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猫が</a:t>
            </a:r>
            <a:r>
              <a:rPr lang="ja-JP" altLang="en-US" sz="2000" b="1" dirty="0">
                <a:solidFill>
                  <a:srgbClr val="00B05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どこ</a:t>
            </a:r>
            <a:r>
              <a:rPr lang="ja-JP" altLang="en-US" sz="20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にいますか。</a:t>
            </a:r>
            <a:endParaRPr lang="ko-KR" altLang="en-US" sz="20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1035752" y="3860548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의자 </a:t>
            </a:r>
            <a:r>
              <a:rPr lang="ko-KR" altLang="en-US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앞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3152094" y="3860548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의자 </a:t>
            </a:r>
            <a:r>
              <a:rPr lang="ko-KR" altLang="en-US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뒤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5637124" y="3847099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의자 </a:t>
            </a:r>
            <a:r>
              <a:rPr lang="ko-KR" altLang="en-US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옆</a:t>
            </a:r>
          </a:p>
        </p:txBody>
      </p:sp>
      <p:pic>
        <p:nvPicPr>
          <p:cNvPr id="1026" name="Picture 2" descr="cat_fish_run.png (400×4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351" y="477789"/>
            <a:ext cx="1304365" cy="1304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正方形/長方形 21"/>
          <p:cNvSpPr/>
          <p:nvPr/>
        </p:nvSpPr>
        <p:spPr>
          <a:xfrm>
            <a:off x="4641357" y="1800105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僕</a:t>
            </a:r>
            <a:r>
              <a:rPr lang="ja-JP" altLang="en-US" sz="2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→</a:t>
            </a:r>
            <a:r>
              <a:rPr lang="ko-KR" altLang="en-US" sz="2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고양이</a:t>
            </a:r>
          </a:p>
        </p:txBody>
      </p:sp>
      <p:pic>
        <p:nvPicPr>
          <p:cNvPr id="1028" name="Picture 4" descr="gakkou_isu_chair.png (351×400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015" y="359753"/>
            <a:ext cx="1177961" cy="1342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正方形/長方形 23"/>
          <p:cNvSpPr/>
          <p:nvPr/>
        </p:nvSpPr>
        <p:spPr>
          <a:xfrm>
            <a:off x="7156686" y="1798232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僕</a:t>
            </a:r>
            <a:r>
              <a:rPr lang="ja-JP" altLang="en-US" sz="2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→</a:t>
            </a:r>
            <a:r>
              <a:rPr lang="ko-KR" altLang="en-US" sz="2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의자</a:t>
            </a:r>
          </a:p>
        </p:txBody>
      </p:sp>
      <p:cxnSp>
        <p:nvCxnSpPr>
          <p:cNvPr id="5" name="直線矢印コネクタ 4"/>
          <p:cNvCxnSpPr>
            <a:stCxn id="52" idx="2"/>
          </p:cNvCxnSpPr>
          <p:nvPr/>
        </p:nvCxnSpPr>
        <p:spPr>
          <a:xfrm flipH="1">
            <a:off x="1976718" y="4398432"/>
            <a:ext cx="10924" cy="1303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 flipH="1">
            <a:off x="4093059" y="4384985"/>
            <a:ext cx="10924" cy="1303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 flipH="1">
            <a:off x="6606622" y="4384984"/>
            <a:ext cx="10924" cy="1303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29"/>
          <p:cNvSpPr/>
          <p:nvPr/>
        </p:nvSpPr>
        <p:spPr>
          <a:xfrm>
            <a:off x="442736" y="5747803"/>
            <a:ext cx="2709358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의자 </a:t>
            </a:r>
            <a:r>
              <a:rPr lang="ko-KR" altLang="en-US" sz="24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앞에 있어요</a:t>
            </a:r>
            <a:r>
              <a:rPr lang="en-US" altLang="ko-KR" sz="24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2400" b="1" dirty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3152094" y="5747803"/>
            <a:ext cx="2657035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의자 </a:t>
            </a:r>
            <a:r>
              <a:rPr lang="ko-KR" altLang="en-US" sz="24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뒤에 있어요</a:t>
            </a:r>
            <a:r>
              <a:rPr lang="en-US" altLang="ko-KR" sz="24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2400" b="1" dirty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5660195" y="5750907"/>
            <a:ext cx="2588783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의자 </a:t>
            </a:r>
            <a:r>
              <a:rPr lang="ko-KR" altLang="en-US" sz="24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옆에 있어요</a:t>
            </a:r>
            <a:r>
              <a:rPr lang="en-US" altLang="ko-KR" sz="24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2400" b="1" dirty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8248978" y="5747803"/>
            <a:ext cx="404163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의자</a:t>
            </a:r>
            <a:r>
              <a:rPr lang="ko-KR" altLang="en-US" sz="2400" b="1" dirty="0">
                <a:solidFill>
                  <a:srgbClr val="00B05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왼쪽</a:t>
            </a:r>
            <a:r>
              <a:rPr lang="en-US" altLang="ko-KR" sz="2400" b="1" dirty="0">
                <a:solidFill>
                  <a:srgbClr val="00B05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2400" b="1" dirty="0">
                <a:solidFill>
                  <a:srgbClr val="00B05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오른쪽</a:t>
            </a:r>
            <a:r>
              <a:rPr lang="ko-KR" altLang="en-US" sz="24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에 있어요</a:t>
            </a:r>
            <a:r>
              <a:rPr lang="en-US" altLang="ko-KR" sz="24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2400" b="1" dirty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2050" name="Picture 2" descr="iru_hidari.gif (842Ã595)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6" t="7884" r="28334" b="2190"/>
          <a:stretch/>
        </p:blipFill>
        <p:spPr bwMode="auto">
          <a:xfrm>
            <a:off x="8047395" y="2649064"/>
            <a:ext cx="1235951" cy="1115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ru_migi.gif (842Ã595)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95" t="5986" r="7040" b="4087"/>
          <a:stretch/>
        </p:blipFill>
        <p:spPr bwMode="auto">
          <a:xfrm>
            <a:off x="10467353" y="2674484"/>
            <a:ext cx="1166391" cy="1025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正方形/長方形 34"/>
          <p:cNvSpPr/>
          <p:nvPr/>
        </p:nvSpPr>
        <p:spPr>
          <a:xfrm>
            <a:off x="7834296" y="3811856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의자 </a:t>
            </a:r>
            <a:r>
              <a:rPr lang="ko-KR" altLang="en-US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왼쪽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10031276" y="3834608"/>
            <a:ext cx="2160724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의자 </a:t>
            </a:r>
            <a:r>
              <a:rPr lang="ko-KR" altLang="en-US" sz="28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오른쪽</a:t>
            </a:r>
          </a:p>
        </p:txBody>
      </p:sp>
      <p:cxnSp>
        <p:nvCxnSpPr>
          <p:cNvPr id="37" name="直線矢印コネクタ 36"/>
          <p:cNvCxnSpPr>
            <a:stCxn id="35" idx="2"/>
          </p:cNvCxnSpPr>
          <p:nvPr/>
        </p:nvCxnSpPr>
        <p:spPr>
          <a:xfrm flipH="1">
            <a:off x="8758494" y="4349740"/>
            <a:ext cx="27692" cy="12505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/>
          <p:nvPr/>
        </p:nvCxnSpPr>
        <p:spPr>
          <a:xfrm flipH="1">
            <a:off x="10983166" y="4398432"/>
            <a:ext cx="10924" cy="1303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414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54" grpId="0" animBg="1"/>
      <p:bldP spid="22" grpId="0" animBg="1"/>
      <p:bldP spid="24" grpId="0" animBg="1"/>
      <p:bldP spid="30" grpId="0" animBg="1"/>
      <p:bldP spid="31" grpId="0" animBg="1"/>
      <p:bldP spid="32" grpId="0" animBg="1"/>
      <p:bldP spid="33" grpId="0" animBg="1"/>
      <p:bldP spid="35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14029" y="941296"/>
            <a:ext cx="11095800" cy="5916704"/>
          </a:xfrm>
        </p:spPr>
        <p:txBody>
          <a:bodyPr>
            <a:normAutofit/>
          </a:bodyPr>
          <a:lstStyle/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333338" y="232235"/>
            <a:ext cx="8505861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28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Q. </a:t>
            </a:r>
            <a:r>
              <a:rPr lang="ko-KR" altLang="en-US" sz="3600" b="1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어디</a:t>
            </a:r>
            <a:r>
              <a:rPr lang="ko-KR" altLang="en-US" sz="36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에 </a:t>
            </a:r>
            <a:r>
              <a:rPr lang="ko-KR" altLang="en-US" sz="36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있어요</a:t>
            </a:r>
            <a:r>
              <a:rPr lang="en-US" altLang="ko-KR" sz="36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?  </a:t>
            </a:r>
            <a:r>
              <a:rPr lang="ja-JP" altLang="en-US" sz="24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どこ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にありますか。</a:t>
            </a:r>
            <a:endParaRPr lang="ko-KR" altLang="en-US" sz="2400" dirty="0">
              <a:latin typeface="UD デジタル 教科書体 NK-R" panose="02020400000000000000" pitchFamily="18" charset="-128"/>
              <a:ea typeface="나눔고딕" panose="020D0604000000000000" pitchFamily="50" charset="-127"/>
            </a:endParaRPr>
          </a:p>
        </p:txBody>
      </p:sp>
      <p:pic>
        <p:nvPicPr>
          <p:cNvPr id="2050" name="Picture 2" descr="kosoado1_koko.png (210×30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6112" y="3712003"/>
            <a:ext cx="20002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kosoado1_soko.png (210×300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149" y="1283651"/>
            <a:ext cx="20002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kosoado1_asoko.png (294×300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101" y="3712003"/>
            <a:ext cx="28003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角丸四角形吹き出し 2"/>
          <p:cNvSpPr/>
          <p:nvPr/>
        </p:nvSpPr>
        <p:spPr>
          <a:xfrm>
            <a:off x="1996112" y="3531082"/>
            <a:ext cx="1371600" cy="779930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600" b="1" dirty="0">
                <a:latin typeface="HY울릉도M" panose="02030600000101010101" pitchFamily="18" charset="-127"/>
                <a:ea typeface="HY울릉도M" panose="02030600000101010101" pitchFamily="18" charset="-127"/>
              </a:rPr>
              <a:t>여기</a:t>
            </a:r>
          </a:p>
        </p:txBody>
      </p:sp>
      <p:sp>
        <p:nvSpPr>
          <p:cNvPr id="17" name="角丸四角形吹き出し 16"/>
          <p:cNvSpPr/>
          <p:nvPr/>
        </p:nvSpPr>
        <p:spPr>
          <a:xfrm>
            <a:off x="4170378" y="1095395"/>
            <a:ext cx="1371600" cy="779930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600" b="1" dirty="0">
                <a:latin typeface="HY울릉도M" panose="02030600000101010101" pitchFamily="18" charset="-127"/>
                <a:ea typeface="HY울릉도M" panose="02030600000101010101" pitchFamily="18" charset="-127"/>
              </a:rPr>
              <a:t>거기</a:t>
            </a:r>
          </a:p>
        </p:txBody>
      </p:sp>
      <p:sp>
        <p:nvSpPr>
          <p:cNvPr id="18" name="角丸四角形吹き出し 17"/>
          <p:cNvSpPr/>
          <p:nvPr/>
        </p:nvSpPr>
        <p:spPr>
          <a:xfrm>
            <a:off x="6648861" y="3531290"/>
            <a:ext cx="1371600" cy="779930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600" b="1" dirty="0">
                <a:latin typeface="HY울릉도M" panose="02030600000101010101" pitchFamily="18" charset="-127"/>
                <a:ea typeface="HY울릉도M" panose="02030600000101010101" pitchFamily="18" charset="-127"/>
              </a:rPr>
              <a:t>저기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7172991" y="1803037"/>
            <a:ext cx="3262780" cy="685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36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~</a:t>
            </a:r>
            <a:r>
              <a:rPr lang="ko-KR" altLang="en-US" sz="3600" dirty="0">
                <a:solidFill>
                  <a:srgbClr val="0070C0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에 있어요</a:t>
            </a:r>
            <a:r>
              <a:rPr lang="en-US" altLang="ko-KR" sz="3600" dirty="0">
                <a:solidFill>
                  <a:srgbClr val="0070C0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.</a:t>
            </a:r>
            <a:endParaRPr lang="ko-KR" altLang="en-US" sz="3600" dirty="0">
              <a:solidFill>
                <a:srgbClr val="0070C0"/>
              </a:solidFill>
              <a:latin typeface="나눔명조 ExtraBold" panose="02020603020101020101" pitchFamily="18" charset="-127"/>
              <a:ea typeface="나눔명조 ExtraBold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41287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3" grpId="0" animBg="1"/>
      <p:bldP spid="17" grpId="0" animBg="1"/>
      <p:bldP spid="18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49624" y="118534"/>
            <a:ext cx="11004176" cy="833718"/>
          </a:xfrm>
        </p:spPr>
        <p:txBody>
          <a:bodyPr>
            <a:normAutofit/>
          </a:bodyPr>
          <a:lstStyle/>
          <a:p>
            <a:r>
              <a:rPr lang="ja-JP" altLang="en-US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❹ </a:t>
            </a:r>
            <a:r>
              <a:rPr lang="ko-KR" altLang="en-US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집</a:t>
            </a:r>
            <a:r>
              <a:rPr lang="ko-KR" altLang="en-US" sz="3200" dirty="0" smtClean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이</a:t>
            </a:r>
            <a:r>
              <a:rPr lang="ko-KR" altLang="en-US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ko-KR" altLang="en-US" sz="3200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어디</a:t>
            </a:r>
            <a:r>
              <a:rPr lang="ko-KR" altLang="en-US" sz="3200" dirty="0">
                <a:latin typeface="NanumGothic" panose="020D0604000000000000" pitchFamily="34" charset="-127"/>
                <a:ea typeface="NanumGothic" panose="020D0604000000000000" pitchFamily="34" charset="-127"/>
              </a:rPr>
              <a:t>예요</a:t>
            </a:r>
            <a:r>
              <a:rPr lang="en-US" altLang="ko-KR" sz="3200" dirty="0">
                <a:latin typeface="NanumGothic" panose="020D0604000000000000" pitchFamily="34" charset="-127"/>
                <a:ea typeface="NanumGothic" panose="020D0604000000000000" pitchFamily="34" charset="-127"/>
              </a:rPr>
              <a:t>? </a:t>
            </a:r>
            <a:r>
              <a:rPr kumimoji="1" lang="ja-JP" altLang="en-US" sz="24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家はどこですか。</a:t>
            </a:r>
            <a:endParaRPr lang="ko-KR" altLang="en-US" sz="3200" dirty="0">
              <a:solidFill>
                <a:srgbClr val="FF0000"/>
              </a:solidFill>
              <a:latin typeface="HGPKyokashotai" panose="020206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ko-KR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en-US" altLang="ja-JP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		       </a:t>
            </a:r>
            <a:r>
              <a:rPr kumimoji="1" lang="en-US" altLang="ja-JP" sz="16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A:</a:t>
            </a:r>
            <a:r>
              <a:rPr kumimoji="1" lang="en-US" altLang="ja-JP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kumimoji="1" lang="ko-KR" altLang="en-US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집</a:t>
            </a:r>
            <a:r>
              <a:rPr kumimoji="1" lang="ko-KR" altLang="en-US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이 어디예요</a:t>
            </a:r>
            <a:r>
              <a:rPr kumimoji="1" lang="en-US" altLang="ko-KR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r>
              <a:rPr kumimoji="1" lang="ja-JP" altLang="en-US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kumimoji="1"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家</a:t>
            </a:r>
            <a:r>
              <a:rPr kumimoji="1" lang="ja-JP" altLang="en-US" sz="1800" dirty="0" smtClean="0">
                <a:solidFill>
                  <a:srgbClr val="0070C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は どこですか。</a:t>
            </a:r>
            <a:endParaRPr kumimoji="1" lang="en-US" altLang="ko-KR" sz="1800" dirty="0" smtClean="0">
              <a:solidFill>
                <a:srgbClr val="0070C0"/>
              </a:solidFill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ja-JP" altLang="en-US" sz="1600" dirty="0">
                <a:latin typeface="NanumGothic" panose="020D0604000000000000" pitchFamily="34" charset="-127"/>
                <a:ea typeface="NanumGothic" panose="020D0604000000000000" pitchFamily="34" charset="-127"/>
              </a:rPr>
              <a:t>公園の近く</a:t>
            </a:r>
            <a:r>
              <a:rPr lang="en-US" altLang="ja-JP" dirty="0">
                <a:latin typeface="NanumGothic" panose="020D0604000000000000" pitchFamily="34" charset="-127"/>
                <a:ea typeface="NanumGothic" panose="020D0604000000000000" pitchFamily="34" charset="-127"/>
              </a:rPr>
              <a:t>	</a:t>
            </a:r>
            <a:r>
              <a:rPr lang="ja-JP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　　  </a:t>
            </a:r>
            <a:r>
              <a:rPr lang="en-US" altLang="ja-JP" sz="1600" dirty="0">
                <a:latin typeface="NanumGothic" panose="020D0604000000000000" pitchFamily="34" charset="-127"/>
                <a:ea typeface="NanumGothic" panose="020D0604000000000000" pitchFamily="34" charset="-127"/>
              </a:rPr>
              <a:t>B:</a:t>
            </a:r>
            <a:r>
              <a:rPr lang="en-US" altLang="ja-JP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ko-KR" altLang="en-US" dirty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공원 근처</a:t>
            </a:r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예요</a:t>
            </a:r>
            <a:r>
              <a:rPr lang="en-US" altLang="ko-KR" dirty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r>
              <a:rPr lang="ja-JP" altLang="en-US" sz="1800" dirty="0"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r>
              <a:rPr lang="ja-JP" altLang="en-US" sz="1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   </a:t>
            </a:r>
            <a:r>
              <a:rPr lang="ja-JP" altLang="en-US" sz="1800" dirty="0" smtClean="0">
                <a:solidFill>
                  <a:srgbClr val="0070C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公園の近く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です。</a:t>
            </a:r>
            <a:endParaRPr lang="en-US" altLang="ko-KR" sz="18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buNone/>
            </a:pPr>
            <a:r>
              <a:rPr lang="ja-JP" altLang="en-US" sz="16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endParaRPr lang="en-US" altLang="ja-JP" sz="1600" dirty="0" smtClean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endParaRPr kumimoji="1" lang="en-US" altLang="ja-JP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r>
              <a:rPr lang="en-US" altLang="ja-JP" dirty="0">
                <a:latin typeface="NanumGothic" panose="020D0604000000000000" pitchFamily="34" charset="-127"/>
                <a:ea typeface="NanumGothic" panose="020D0604000000000000" pitchFamily="34" charset="-127"/>
              </a:rPr>
              <a:t>			</a:t>
            </a:r>
            <a:r>
              <a:rPr lang="en-US" altLang="ja-JP" sz="1600" dirty="0">
                <a:latin typeface="NanumGothic" panose="020D0604000000000000" pitchFamily="34" charset="-127"/>
                <a:ea typeface="NanumGothic" panose="020D0604000000000000" pitchFamily="34" charset="-127"/>
              </a:rPr>
              <a:t>A: </a:t>
            </a:r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집</a:t>
            </a:r>
            <a:r>
              <a:rPr lang="ko-KR" altLang="en-US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이</a:t>
            </a:r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ko-KR" altLang="en-US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어디예요</a:t>
            </a:r>
            <a:r>
              <a:rPr lang="en-US" altLang="ko-KR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r>
              <a:rPr lang="ja-JP" altLang="en-US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ja-JP" altLang="en-US" sz="18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家</a:t>
            </a:r>
            <a:r>
              <a:rPr lang="ja-JP" altLang="en-US" sz="1800" dirty="0">
                <a:solidFill>
                  <a:srgbClr val="0070C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は どこですか。</a:t>
            </a:r>
            <a:endParaRPr lang="en-US" altLang="ko-KR" sz="1800" dirty="0">
              <a:solidFill>
                <a:srgbClr val="0070C0"/>
              </a:solidFill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buNone/>
            </a:pPr>
            <a:r>
              <a:rPr kumimoji="1" lang="en-US" altLang="ja-JP" dirty="0">
                <a:latin typeface="NanumGothic" panose="020D0604000000000000" pitchFamily="34" charset="-127"/>
                <a:ea typeface="NanumGothic" panose="020D0604000000000000" pitchFamily="34" charset="-127"/>
              </a:rPr>
              <a:t>			</a:t>
            </a:r>
            <a:r>
              <a:rPr kumimoji="1" lang="en-US" altLang="ja-JP" sz="1600" dirty="0">
                <a:latin typeface="NanumGothic" panose="020D0604000000000000" pitchFamily="34" charset="-127"/>
                <a:ea typeface="NanumGothic" panose="020D0604000000000000" pitchFamily="34" charset="-127"/>
              </a:rPr>
              <a:t>B: </a:t>
            </a:r>
            <a:r>
              <a:rPr kumimoji="1" lang="ko-KR" altLang="en-US" dirty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도쿄</a:t>
            </a:r>
            <a:r>
              <a:rPr kumimoji="1"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예요</a:t>
            </a:r>
            <a:r>
              <a:rPr kumimoji="1" lang="en-US" altLang="ko-KR" dirty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r>
              <a:rPr kumimoji="1" lang="ja-JP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kumimoji="1" lang="ja-JP" altLang="en-US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      </a:t>
            </a:r>
            <a:r>
              <a:rPr kumimoji="1" lang="ja-JP" altLang="en-US" sz="1800" dirty="0" smtClean="0">
                <a:solidFill>
                  <a:srgbClr val="0070C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東京</a:t>
            </a:r>
            <a:r>
              <a:rPr kumimoji="1" lang="ja-JP" altLang="en-US" sz="18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です。</a:t>
            </a:r>
            <a:endParaRPr kumimoji="1" lang="en-US" altLang="ko-KR" sz="18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buNone/>
            </a:pPr>
            <a:endParaRPr lang="en-US" altLang="ja-JP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endParaRPr lang="en-US" altLang="ja-JP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r>
              <a:rPr kumimoji="1" lang="en-US" altLang="ja-JP" dirty="0">
                <a:latin typeface="NanumGothic" panose="020D0604000000000000" pitchFamily="34" charset="-127"/>
                <a:ea typeface="NanumGothic" panose="020D0604000000000000" pitchFamily="34" charset="-127"/>
              </a:rPr>
              <a:t>			</a:t>
            </a:r>
            <a:r>
              <a:rPr kumimoji="1" lang="en-US" altLang="ja-JP" sz="1600" dirty="0">
                <a:latin typeface="NanumGothic" panose="020D0604000000000000" pitchFamily="34" charset="-127"/>
                <a:ea typeface="NanumGothic" panose="020D0604000000000000" pitchFamily="34" charset="-127"/>
              </a:rPr>
              <a:t>A: </a:t>
            </a:r>
            <a:r>
              <a:rPr kumimoji="1"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집</a:t>
            </a:r>
            <a:r>
              <a:rPr kumimoji="1" lang="ko-KR" altLang="en-US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이</a:t>
            </a:r>
            <a:r>
              <a:rPr kumimoji="1"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kumimoji="1" lang="ko-KR" altLang="en-US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어디예요</a:t>
            </a:r>
            <a:r>
              <a:rPr kumimoji="1" lang="en-US" altLang="ko-KR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r>
              <a:rPr kumimoji="1" lang="ja-JP" altLang="en-US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kumimoji="1" lang="ja-JP" altLang="en-US" sz="18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家</a:t>
            </a:r>
            <a:r>
              <a:rPr kumimoji="1" lang="ja-JP" altLang="en-US" sz="1800" dirty="0">
                <a:solidFill>
                  <a:srgbClr val="0070C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は どこですか。</a:t>
            </a:r>
            <a:endParaRPr kumimoji="1" lang="en-US" altLang="ko-KR" sz="1800" dirty="0">
              <a:solidFill>
                <a:srgbClr val="0070C0"/>
              </a:solidFill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buNone/>
            </a:pPr>
            <a:r>
              <a:rPr lang="en-US" altLang="ja-JP" dirty="0">
                <a:latin typeface="NanumGothic" panose="020D0604000000000000" pitchFamily="34" charset="-127"/>
                <a:ea typeface="NanumGothic" panose="020D0604000000000000" pitchFamily="34" charset="-127"/>
              </a:rPr>
              <a:t>			</a:t>
            </a:r>
            <a:r>
              <a:rPr lang="en-US" altLang="ja-JP" sz="1600" dirty="0">
                <a:latin typeface="NanumGothic" panose="020D0604000000000000" pitchFamily="34" charset="-127"/>
                <a:ea typeface="NanumGothic" panose="020D0604000000000000" pitchFamily="34" charset="-127"/>
              </a:rPr>
              <a:t>B: </a:t>
            </a:r>
            <a:r>
              <a:rPr lang="ko-KR" altLang="en-US" dirty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저기</a:t>
            </a:r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예요</a:t>
            </a:r>
            <a:r>
              <a:rPr lang="en-US" altLang="ko-KR" dirty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. </a:t>
            </a:r>
            <a:r>
              <a:rPr lang="en-US" altLang="ko-KR" dirty="0" smtClean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           </a:t>
            </a:r>
            <a:r>
              <a:rPr lang="ja-JP" altLang="en-US" sz="1800" dirty="0" smtClean="0">
                <a:solidFill>
                  <a:srgbClr val="0070C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あそこ</a:t>
            </a:r>
            <a:r>
              <a:rPr lang="ja-JP" altLang="en-US" sz="18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です。</a:t>
            </a:r>
            <a:endParaRPr lang="en-US" altLang="ko-KR" sz="18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en-US" altLang="ja-JP" dirty="0">
                <a:latin typeface="NanumGothic" panose="020D0604000000000000" pitchFamily="34" charset="-127"/>
                <a:ea typeface="NanumGothic" panose="020D0604000000000000" pitchFamily="34" charset="-127"/>
              </a:rPr>
              <a:t>			</a:t>
            </a:r>
            <a:endParaRPr kumimoji="1" lang="ja-JP" altLang="en-US" sz="18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5122" name="Picture 2" descr="michiannai_keisatsu.png (380×40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43" y="4718133"/>
            <a:ext cx="1775013" cy="1868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text_sakura.png (400×35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908" y="820683"/>
            <a:ext cx="1242919" cy="1087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33342039.jpg (450Ã468)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10" r="3955"/>
          <a:stretch/>
        </p:blipFill>
        <p:spPr bwMode="auto">
          <a:xfrm>
            <a:off x="838200" y="2831966"/>
            <a:ext cx="1879949" cy="152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82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31694" y="173850"/>
            <a:ext cx="10802471" cy="833718"/>
          </a:xfrm>
        </p:spPr>
        <p:txBody>
          <a:bodyPr>
            <a:normAutofit/>
          </a:bodyPr>
          <a:lstStyle/>
          <a:p>
            <a:r>
              <a:rPr lang="ja-JP" altLang="en-US" sz="32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❺ </a:t>
            </a:r>
            <a:r>
              <a:rPr lang="ko-KR" altLang="en-US" sz="32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어디</a:t>
            </a:r>
            <a:r>
              <a:rPr lang="ko-KR" altLang="en-US" sz="3200" dirty="0">
                <a:solidFill>
                  <a:srgbClr val="0070C0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에</a:t>
            </a:r>
            <a:r>
              <a:rPr lang="ko-KR" altLang="en-US" sz="3200" dirty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 </a:t>
            </a:r>
            <a:r>
              <a:rPr lang="ko-KR" altLang="en-US" sz="3200" dirty="0">
                <a:solidFill>
                  <a:srgbClr val="0070C0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살아요</a:t>
            </a:r>
            <a:r>
              <a:rPr lang="en-US" altLang="ko-KR" sz="3200" dirty="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?  </a:t>
            </a:r>
            <a:r>
              <a:rPr lang="ja-JP" altLang="en-US" sz="2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どこに住んでいますか。</a:t>
            </a:r>
            <a:endParaRPr lang="ko-KR" altLang="en-US" sz="2400" dirty="0">
              <a:solidFill>
                <a:srgbClr val="FF0000"/>
              </a:solidFill>
              <a:latin typeface="HG正楷書体-PRO" panose="03000600000000000000" pitchFamily="66" charset="-128"/>
              <a:ea typeface="나눔명조 ExtraBold" panose="02020603020101020101" pitchFamily="18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31694" y="833720"/>
            <a:ext cx="11022106" cy="5916704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ko-KR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			</a:t>
            </a:r>
            <a:r>
              <a:rPr kumimoji="1" lang="en-US" altLang="ja-JP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A: </a:t>
            </a:r>
            <a:r>
              <a:rPr kumimoji="1"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어디</a:t>
            </a:r>
            <a:r>
              <a:rPr kumimoji="1" lang="ko-KR" altLang="en-US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에 살아요</a:t>
            </a:r>
            <a:r>
              <a:rPr kumimoji="1" lang="en-US" altLang="ko-KR" dirty="0">
                <a:latin typeface="NanumGothic" panose="020D0604000000000000" pitchFamily="34" charset="-127"/>
                <a:ea typeface="NanumGothic" panose="020D0604000000000000" pitchFamily="34" charset="-127"/>
              </a:rPr>
              <a:t>? </a:t>
            </a:r>
            <a:r>
              <a:rPr kumimoji="1" lang="en-US" altLang="ko-KR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</a:t>
            </a:r>
            <a:r>
              <a:rPr kumimoji="1" lang="ja-JP" altLang="en-US" sz="20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どこ</a:t>
            </a:r>
            <a:r>
              <a:rPr kumimoji="1"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に 住んでいますか。</a:t>
            </a:r>
            <a:endParaRPr kumimoji="1" lang="en-US" altLang="ko-KR" sz="20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buNone/>
            </a:pPr>
            <a:r>
              <a:rPr lang="en-US" altLang="ja-JP" dirty="0">
                <a:latin typeface="NanumGothic" panose="020D0604000000000000" pitchFamily="34" charset="-127"/>
                <a:ea typeface="NanumGothic" panose="020D0604000000000000" pitchFamily="34" charset="-127"/>
              </a:rPr>
              <a:t>			</a:t>
            </a:r>
            <a:r>
              <a:rPr lang="en-US" altLang="ja-JP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B: </a:t>
            </a:r>
            <a:r>
              <a:rPr lang="ko-KR" altLang="en-US" dirty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서울</a:t>
            </a:r>
            <a:r>
              <a:rPr lang="ko-KR" altLang="en-US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에 살아요</a:t>
            </a:r>
            <a:r>
              <a:rPr lang="en-US" altLang="ko-KR" dirty="0">
                <a:latin typeface="NanumGothic" panose="020D0604000000000000" pitchFamily="34" charset="-127"/>
                <a:ea typeface="NanumGothic" panose="020D0604000000000000" pitchFamily="34" charset="-127"/>
              </a:rPr>
              <a:t>. </a:t>
            </a:r>
            <a:r>
              <a:rPr lang="en-US" altLang="ko-KR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</a:t>
            </a:r>
            <a:r>
              <a:rPr lang="ja-JP" altLang="en-US" sz="20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ソウル</a:t>
            </a:r>
            <a:r>
              <a:rPr lang="ja-JP" altLang="en-US" sz="2000" dirty="0">
                <a:solidFill>
                  <a:srgbClr val="00B0F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に 住んでいます</a:t>
            </a:r>
            <a:r>
              <a:rPr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。</a:t>
            </a:r>
            <a:endParaRPr lang="en-US" altLang="ko-KR" sz="20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buNone/>
            </a:pPr>
            <a:endParaRPr kumimoji="1" lang="en-US" altLang="ja-JP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endParaRPr kumimoji="1" lang="en-US" altLang="ja-JP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r>
              <a:rPr lang="en-US" altLang="ja-JP" dirty="0">
                <a:latin typeface="NanumGothic" panose="020D0604000000000000" pitchFamily="34" charset="-127"/>
                <a:ea typeface="NanumGothic" panose="020D0604000000000000" pitchFamily="34" charset="-127"/>
              </a:rPr>
              <a:t>			</a:t>
            </a:r>
            <a:r>
              <a:rPr lang="en-US" altLang="ja-JP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A: </a:t>
            </a:r>
            <a:r>
              <a:rPr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어디</a:t>
            </a:r>
            <a:r>
              <a:rPr lang="ko-KR" altLang="en-US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에 살아요</a:t>
            </a:r>
            <a:r>
              <a:rPr lang="en-US" altLang="ko-KR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?   </a:t>
            </a:r>
            <a:r>
              <a:rPr lang="ja-JP" altLang="en-US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ja-JP" altLang="en-US" sz="20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どこ</a:t>
            </a:r>
            <a:r>
              <a:rPr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に 住んでいますか。</a:t>
            </a:r>
            <a:endParaRPr lang="en-US" altLang="ko-KR" sz="20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buNone/>
            </a:pPr>
            <a:r>
              <a:rPr kumimoji="1" lang="en-US" altLang="ja-JP" dirty="0">
                <a:latin typeface="NanumGothic" panose="020D0604000000000000" pitchFamily="34" charset="-127"/>
                <a:ea typeface="NanumGothic" panose="020D0604000000000000" pitchFamily="34" charset="-127"/>
              </a:rPr>
              <a:t>			</a:t>
            </a:r>
            <a:r>
              <a:rPr kumimoji="1" lang="en-US" altLang="ja-JP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B: </a:t>
            </a:r>
            <a:r>
              <a:rPr kumimoji="1" lang="ko-KR" altLang="en-US" dirty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기숙사</a:t>
            </a:r>
            <a:r>
              <a:rPr kumimoji="1" lang="ko-KR" altLang="en-US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에 살아요</a:t>
            </a:r>
            <a:r>
              <a:rPr kumimoji="1" lang="en-US" altLang="ko-KR" dirty="0">
                <a:latin typeface="NanumGothic" panose="020D0604000000000000" pitchFamily="34" charset="-127"/>
                <a:ea typeface="NanumGothic" panose="020D0604000000000000" pitchFamily="34" charset="-127"/>
              </a:rPr>
              <a:t>. </a:t>
            </a:r>
            <a:r>
              <a:rPr kumimoji="1" lang="en-US" altLang="ko-KR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</a:t>
            </a:r>
            <a:r>
              <a:rPr kumimoji="1" lang="ja-JP" altLang="en-US" sz="20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寮</a:t>
            </a:r>
            <a:r>
              <a:rPr kumimoji="1" lang="ja-JP" altLang="en-US" sz="2000" dirty="0">
                <a:solidFill>
                  <a:srgbClr val="00B0F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に 住んでいます</a:t>
            </a:r>
            <a:r>
              <a:rPr kumimoji="1"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。</a:t>
            </a:r>
            <a:endParaRPr kumimoji="1" lang="en-US" altLang="ko-KR" sz="20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buNone/>
            </a:pPr>
            <a:endParaRPr lang="en-US" altLang="ja-JP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endParaRPr lang="en-US" altLang="ja-JP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r>
              <a:rPr kumimoji="1" lang="en-US" altLang="ja-JP" dirty="0">
                <a:latin typeface="NanumGothic" panose="020D0604000000000000" pitchFamily="34" charset="-127"/>
                <a:ea typeface="NanumGothic" panose="020D0604000000000000" pitchFamily="34" charset="-127"/>
              </a:rPr>
              <a:t>			</a:t>
            </a:r>
            <a:r>
              <a:rPr kumimoji="1" lang="en-US" altLang="ja-JP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A: </a:t>
            </a:r>
            <a:r>
              <a:rPr kumimoji="1" lang="ko-KR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어디</a:t>
            </a:r>
            <a:r>
              <a:rPr kumimoji="1" lang="ko-KR" altLang="en-US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에 살아요</a:t>
            </a:r>
            <a:r>
              <a:rPr kumimoji="1" lang="en-US" altLang="ko-KR" dirty="0">
                <a:latin typeface="NanumGothic" panose="020D0604000000000000" pitchFamily="34" charset="-127"/>
                <a:ea typeface="NanumGothic" panose="020D0604000000000000" pitchFamily="34" charset="-127"/>
              </a:rPr>
              <a:t>? </a:t>
            </a:r>
            <a:r>
              <a:rPr kumimoji="1" lang="en-US" altLang="ko-KR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</a:t>
            </a:r>
            <a:r>
              <a:rPr kumimoji="1" lang="ja-JP" altLang="en-US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kumimoji="1" lang="ja-JP" altLang="en-US" sz="20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どこ</a:t>
            </a:r>
            <a:r>
              <a:rPr kumimoji="1"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に 住んでいますか。</a:t>
            </a:r>
            <a:endParaRPr kumimoji="1" lang="en-US" altLang="ko-KR" sz="20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buNone/>
            </a:pPr>
            <a:r>
              <a:rPr lang="en-US" altLang="ja-JP" dirty="0">
                <a:latin typeface="NanumGothic" panose="020D0604000000000000" pitchFamily="34" charset="-127"/>
                <a:ea typeface="NanumGothic" panose="020D0604000000000000" pitchFamily="34" charset="-127"/>
              </a:rPr>
              <a:t>			</a:t>
            </a:r>
            <a:r>
              <a:rPr lang="en-US" altLang="ja-JP" sz="1800" dirty="0">
                <a:latin typeface="NanumGothic" panose="020D0604000000000000" pitchFamily="34" charset="-127"/>
                <a:ea typeface="NanumGothic" panose="020D0604000000000000" pitchFamily="34" charset="-127"/>
              </a:rPr>
              <a:t>B: </a:t>
            </a:r>
            <a:r>
              <a:rPr lang="ko-KR" altLang="en-US" dirty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저기</a:t>
            </a:r>
            <a:r>
              <a:rPr lang="ko-KR" altLang="en-US" dirty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에 살아요</a:t>
            </a:r>
            <a:r>
              <a:rPr lang="en-US" altLang="ko-KR" dirty="0">
                <a:latin typeface="NanumGothic" panose="020D0604000000000000" pitchFamily="34" charset="-127"/>
                <a:ea typeface="NanumGothic" panose="020D0604000000000000" pitchFamily="34" charset="-127"/>
              </a:rPr>
              <a:t>. </a:t>
            </a:r>
            <a:r>
              <a:rPr lang="en-US" altLang="ko-KR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</a:t>
            </a:r>
            <a:r>
              <a:rPr lang="ja-JP" altLang="en-US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ja-JP" altLang="en-US" sz="20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あそこ</a:t>
            </a:r>
            <a:r>
              <a:rPr lang="ja-JP" altLang="en-US" sz="2000" dirty="0">
                <a:solidFill>
                  <a:srgbClr val="00B0F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に 住んでいます</a:t>
            </a:r>
            <a:r>
              <a:rPr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。</a:t>
            </a:r>
            <a:endParaRPr lang="en-US" altLang="ko-KR" sz="18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en-US" altLang="ja-JP" dirty="0">
                <a:latin typeface="NanumGothic" panose="020D0604000000000000" pitchFamily="34" charset="-127"/>
                <a:ea typeface="NanumGothic" panose="020D0604000000000000" pitchFamily="34" charset="-127"/>
              </a:rPr>
              <a:t>			</a:t>
            </a:r>
            <a:endParaRPr kumimoji="1" lang="ja-JP" altLang="en-US" sz="18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9014011" y="2237518"/>
            <a:ext cx="2684503" cy="188453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ルール</a:t>
            </a:r>
            <a:r>
              <a:rPr lang="en-US" altLang="ja-JP" sz="24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check</a:t>
            </a:r>
          </a:p>
          <a:p>
            <a:endParaRPr lang="en-US" altLang="ja-JP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ja-JP" altLang="en-US" sz="2400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「</a:t>
            </a:r>
            <a:r>
              <a:rPr lang="en-US" altLang="ja-JP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N</a:t>
            </a:r>
            <a:r>
              <a:rPr lang="ko-KR" altLang="en-US" sz="2400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에 살아요</a:t>
            </a:r>
            <a:r>
              <a:rPr lang="en-US" altLang="ko-KR" sz="2400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.</a:t>
            </a:r>
            <a:r>
              <a:rPr lang="ja-JP" altLang="en-US" sz="2400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」</a:t>
            </a:r>
            <a:r>
              <a:rPr lang="ja-JP" altLang="en-US" sz="2400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</a:t>
            </a:r>
            <a:r>
              <a:rPr lang="en-US" altLang="ja-JP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N</a:t>
            </a:r>
            <a:r>
              <a:rPr lang="ja-JP" altLang="en-US" sz="2400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に入られる名詞は？</a:t>
            </a:r>
            <a:endParaRPr lang="en-US" altLang="ja-JP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6148" name="Picture 4" descr="map2.gif (534×529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08" y="1043229"/>
            <a:ext cx="1498930" cy="148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building_school_gakuseiryou.png (740×8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08" y="3139850"/>
            <a:ext cx="1184936" cy="128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kosoado1_asoko.png (294×300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08" y="4938615"/>
            <a:ext cx="1775573" cy="1811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線矢印コネクタ 6"/>
          <p:cNvCxnSpPr/>
          <p:nvPr/>
        </p:nvCxnSpPr>
        <p:spPr>
          <a:xfrm flipH="1">
            <a:off x="1390876" y="979345"/>
            <a:ext cx="1116105" cy="3899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9053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31694" y="173850"/>
            <a:ext cx="10802471" cy="833718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Q</a:t>
            </a:r>
            <a:r>
              <a:rPr lang="en-US" altLang="ja-JP" sz="2400" baseline="-25000" dirty="0" smtClean="0"/>
              <a:t>1</a:t>
            </a:r>
            <a:r>
              <a:rPr lang="en-US" altLang="ja-JP" sz="2400" dirty="0"/>
              <a:t>. </a:t>
            </a:r>
            <a:r>
              <a:rPr lang="ja-JP" altLang="ja-JP" sz="32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집이 </a:t>
            </a:r>
            <a:r>
              <a:rPr lang="ja-JP" altLang="ja-JP" sz="3200" b="1" dirty="0">
                <a:latin typeface="NanumGothic" panose="020D0604000000000000" pitchFamily="34" charset="-127"/>
                <a:ea typeface="NanumGothic" panose="020D0604000000000000" pitchFamily="34" charset="-127"/>
              </a:rPr>
              <a:t>어디예요</a:t>
            </a:r>
            <a:r>
              <a:rPr lang="en-US" altLang="ja-JP" sz="32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?</a:t>
            </a:r>
            <a:r>
              <a:rPr lang="ja-JP" altLang="en-US" sz="32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endParaRPr lang="ko-KR" altLang="en-US" sz="2400" dirty="0">
              <a:solidFill>
                <a:srgbClr val="FF0000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31694" y="833720"/>
            <a:ext cx="11022106" cy="5916704"/>
          </a:xfrm>
        </p:spPr>
        <p:txBody>
          <a:bodyPr>
            <a:noAutofit/>
          </a:bodyPr>
          <a:lstStyle/>
          <a:p>
            <a:endParaRPr lang="en-US" altLang="ko-KR" dirty="0" smtClean="0"/>
          </a:p>
          <a:p>
            <a:pPr marL="514350" indent="-514350">
              <a:lnSpc>
                <a:spcPct val="100000"/>
              </a:lnSpc>
              <a:buFont typeface="+mj-ea"/>
              <a:buAutoNum type="circleNumDbPlain"/>
            </a:pPr>
            <a:r>
              <a:rPr lang="ko-KR" altLang="ja-JP" dirty="0" smtClean="0"/>
              <a:t>서울</a:t>
            </a:r>
            <a:r>
              <a:rPr lang="ja-JP" altLang="en-US" dirty="0" smtClean="0"/>
              <a:t>　　　</a:t>
            </a:r>
            <a:r>
              <a:rPr lang="ja-JP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ソウル</a:t>
            </a:r>
            <a:endParaRPr lang="ja-JP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514350" indent="-514350">
              <a:lnSpc>
                <a:spcPct val="100000"/>
              </a:lnSpc>
              <a:buFont typeface="+mj-ea"/>
              <a:buAutoNum type="circleNumDbPlain"/>
            </a:pPr>
            <a:r>
              <a:rPr lang="ko-KR" altLang="ja-JP" dirty="0" smtClean="0"/>
              <a:t>부산</a:t>
            </a:r>
            <a:r>
              <a:rPr lang="ja-JP" altLang="en-US" dirty="0" smtClean="0"/>
              <a:t>　　　</a:t>
            </a:r>
            <a:r>
              <a:rPr lang="ko-KR" altLang="ja-JP" sz="2000" dirty="0" smtClean="0">
                <a:latin typeface="UD デジタル 教科書体 NK-R" panose="02020400000000000000" pitchFamily="18" charset="-128"/>
              </a:rPr>
              <a:t>釜山</a:t>
            </a:r>
            <a:endParaRPr lang="ja-JP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514350" indent="-514350">
              <a:lnSpc>
                <a:spcPct val="100000"/>
              </a:lnSpc>
              <a:buFont typeface="+mj-ea"/>
              <a:buAutoNum type="circleNumDbPlain"/>
            </a:pPr>
            <a:r>
              <a:rPr lang="ko-KR" altLang="ja-JP" dirty="0" smtClean="0"/>
              <a:t>삿포로</a:t>
            </a:r>
            <a:r>
              <a:rPr lang="ja-JP" altLang="en-US" dirty="0" smtClean="0"/>
              <a:t>　　</a:t>
            </a:r>
            <a:r>
              <a:rPr lang="ko-KR" altLang="ja-JP" sz="2000" dirty="0" smtClean="0">
                <a:latin typeface="UD デジタル 教科書体 NK-R" panose="02020400000000000000" pitchFamily="18" charset="-128"/>
              </a:rPr>
              <a:t>札幌</a:t>
            </a:r>
            <a:r>
              <a:rPr lang="ko-KR" altLang="ja-JP" dirty="0" smtClean="0"/>
              <a:t> </a:t>
            </a:r>
            <a:r>
              <a:rPr lang="ko-KR" altLang="ja-JP" dirty="0"/>
              <a:t>　</a:t>
            </a:r>
            <a:r>
              <a:rPr lang="ja-JP" altLang="en-US" dirty="0" smtClean="0"/>
              <a:t>　　　　　　　</a:t>
            </a:r>
            <a:r>
              <a:rPr lang="en-US" altLang="ja-JP" sz="32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-</a:t>
            </a:r>
            <a:r>
              <a:rPr lang="ko-KR" altLang="ja-JP" sz="32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예요</a:t>
            </a:r>
            <a:r>
              <a:rPr lang="en-US" altLang="ja-JP" sz="32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/-</a:t>
            </a:r>
            <a:r>
              <a:rPr lang="ko-KR" altLang="ja-JP" sz="32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이에요</a:t>
            </a:r>
            <a:r>
              <a:rPr lang="en-US" altLang="ja-JP" sz="32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endParaRPr lang="ja-JP" altLang="ja-JP" sz="3200" dirty="0" smtClean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514350" indent="-514350">
              <a:lnSpc>
                <a:spcPct val="100000"/>
              </a:lnSpc>
              <a:buFont typeface="+mj-ea"/>
              <a:buAutoNum type="circleNumDbPlain"/>
            </a:pPr>
            <a:r>
              <a:rPr lang="ko-KR" altLang="ja-JP" dirty="0" smtClean="0"/>
              <a:t>시미즈마치</a:t>
            </a:r>
            <a:r>
              <a:rPr lang="ja-JP" altLang="en-US" dirty="0" smtClean="0"/>
              <a:t>　</a:t>
            </a:r>
            <a:r>
              <a:rPr lang="ko-KR" altLang="ja-JP" sz="2000" dirty="0" smtClean="0">
                <a:latin typeface="UD デジタル 教科書体 NK-R" panose="02020400000000000000" pitchFamily="18" charset="-128"/>
              </a:rPr>
              <a:t>清水町</a:t>
            </a:r>
            <a:endParaRPr lang="ja-JP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514350" indent="-514350">
              <a:lnSpc>
                <a:spcPct val="100000"/>
              </a:lnSpc>
              <a:buFont typeface="+mj-ea"/>
              <a:buAutoNum type="circleNumDbPlain"/>
            </a:pPr>
            <a:r>
              <a:rPr lang="ko-KR" altLang="ja-JP" dirty="0" smtClean="0"/>
              <a:t>여기</a:t>
            </a:r>
            <a:r>
              <a:rPr lang="ja-JP" altLang="en-US" dirty="0" smtClean="0"/>
              <a:t>　</a:t>
            </a:r>
            <a:r>
              <a:rPr lang="ja-JP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ここ</a:t>
            </a:r>
            <a:endParaRPr lang="ja-JP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514350" indent="-514350">
              <a:lnSpc>
                <a:spcPct val="100000"/>
              </a:lnSpc>
              <a:buFont typeface="+mj-ea"/>
              <a:buAutoNum type="circleNumDbPlain"/>
            </a:pP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自分・友達の家</a:t>
            </a: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endParaRPr lang="en-US" altLang="ko-KR" sz="2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			</a:t>
            </a:r>
            <a:r>
              <a:rPr lang="ja-JP" altLang="en-US" dirty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en-US" altLang="ja-JP" dirty="0">
                <a:latin typeface="NanumGothic" panose="020D0604000000000000" pitchFamily="34" charset="-127"/>
                <a:ea typeface="NanumGothic" panose="020D0604000000000000" pitchFamily="34" charset="-127"/>
              </a:rPr>
              <a:t>			</a:t>
            </a:r>
            <a:endParaRPr kumimoji="1" lang="ja-JP" altLang="en-US" sz="18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2136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1178</TotalTime>
  <Words>778</Words>
  <Application>Microsoft Office PowerPoint</Application>
  <PresentationFormat>ワイド画面</PresentationFormat>
  <Paragraphs>202</Paragraphs>
  <Slides>17</Slides>
  <Notes>0</Notes>
  <HiddenSlides>0</HiddenSlides>
  <MMClips>3</MMClips>
  <ScaleCrop>false</ScaleCrop>
  <HeadingPairs>
    <vt:vector size="6" baseType="variant">
      <vt:variant>
        <vt:lpstr>使用されているフォント</vt:lpstr>
      </vt:variant>
      <vt:variant>
        <vt:i4>19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37" baseType="lpstr">
      <vt:lpstr>궁서체</vt:lpstr>
      <vt:lpstr>HGPKyokashotai</vt:lpstr>
      <vt:lpstr>HGS教科書体</vt:lpstr>
      <vt:lpstr>HGKyokashotai</vt:lpstr>
      <vt:lpstr>HGSeikaishotaiPRO</vt:lpstr>
      <vt:lpstr>HGSeikaishotaiPRO</vt:lpstr>
      <vt:lpstr>HY울릉도M</vt:lpstr>
      <vt:lpstr>맑은 고딕</vt:lpstr>
      <vt:lpstr>Meiryo UI</vt:lpstr>
      <vt:lpstr>ＭＳ Ｐゴシック</vt:lpstr>
      <vt:lpstr>MS PMincho</vt:lpstr>
      <vt:lpstr>NanumGothic</vt:lpstr>
      <vt:lpstr>NanumMyeongjo</vt:lpstr>
      <vt:lpstr>UD デジタル 教科書体 NK-R</vt:lpstr>
      <vt:lpstr>나눔고딕</vt:lpstr>
      <vt:lpstr>나눔명조</vt:lpstr>
      <vt:lpstr>나눔명조 ExtraBold</vt:lpstr>
      <vt:lpstr>Yu Mincho</vt:lpstr>
      <vt:lpstr>Arial</vt:lpstr>
      <vt:lpstr>Office テーマ</vt:lpstr>
      <vt:lpstr>第4講　집(家)</vt:lpstr>
      <vt:lpstr>今日のテーマは집家です。</vt:lpstr>
      <vt:lpstr>今日のテーマは집家です。</vt:lpstr>
      <vt:lpstr>❶ 「家」の周辺の場所名(집 주변의 장소 이름)</vt:lpstr>
      <vt:lpstr>❷ 位置を表す単語①</vt:lpstr>
      <vt:lpstr>PowerPoint プレゼンテーション</vt:lpstr>
      <vt:lpstr>❹ 집이 어디예요? 家はどこですか。</vt:lpstr>
      <vt:lpstr>❺ 어디에 살아요?  どこに住んでいますか。</vt:lpstr>
      <vt:lpstr>Q1. 집이 어디예요?　</vt:lpstr>
      <vt:lpstr>Q1. 어디에 살아요?</vt:lpstr>
      <vt:lpstr>❻ (N이/가) N에 있어요［없어요］　(～が)～にあります［ありません］</vt:lpstr>
      <vt:lpstr>❶文章の意味を考えながら一人で練習しましょう。それから友達と尋ね合いましょう。</vt:lpstr>
      <vt:lpstr>　　　　　　　　二人が「家」と「家の位置」について話しています。よく聞いて質問に答えなさい。</vt:lpstr>
      <vt:lpstr>　　発音チェック</vt:lpstr>
      <vt:lpstr>会話の状況と意味を意識し、学習した語彙と文法を確認しながらテキストを読みましょう。</vt:lpstr>
      <vt:lpstr>Task.自分や友達の家の周辺の地図を以下の要領で描き、最後にお互いに見せ合いましょう。</vt:lpstr>
      <vt:lpstr>学習目標のCheck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Kim ChangGoo</dc:creator>
  <cp:lastModifiedBy>MyPC</cp:lastModifiedBy>
  <cp:revision>412</cp:revision>
  <dcterms:created xsi:type="dcterms:W3CDTF">2017-03-13T05:07:43Z</dcterms:created>
  <dcterms:modified xsi:type="dcterms:W3CDTF">2018-12-22T01:57:18Z</dcterms:modified>
</cp:coreProperties>
</file>