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312" r:id="rId4"/>
    <p:sldId id="280" r:id="rId5"/>
    <p:sldId id="285" r:id="rId6"/>
    <p:sldId id="302" r:id="rId7"/>
    <p:sldId id="287" r:id="rId8"/>
    <p:sldId id="310" r:id="rId9"/>
    <p:sldId id="303" r:id="rId10"/>
    <p:sldId id="304" r:id="rId11"/>
    <p:sldId id="306" r:id="rId12"/>
    <p:sldId id="311" r:id="rId13"/>
    <p:sldId id="305" r:id="rId14"/>
    <p:sldId id="295" r:id="rId15"/>
    <p:sldId id="268" r:id="rId16"/>
    <p:sldId id="313" r:id="rId17"/>
    <p:sldId id="269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Changgoo" userId="189801396_tp_dropbox" providerId="OAuth2" clId="{43FF376F-A649-C040-ABEF-D35206804416}"/>
    <pc:docChg chg="modSld">
      <pc:chgData name="Kim Changgoo" userId="189801396_tp_dropbox" providerId="OAuth2" clId="{43FF376F-A649-C040-ABEF-D35206804416}" dt="2018-11-12T00:47:51.649" v="0" actId="1076"/>
      <pc:docMkLst>
        <pc:docMk/>
      </pc:docMkLst>
      <pc:sldChg chg="modSp">
        <pc:chgData name="Kim Changgoo" userId="189801396_tp_dropbox" providerId="OAuth2" clId="{43FF376F-A649-C040-ABEF-D35206804416}" dt="2018-11-12T00:47:51.649" v="0" actId="1076"/>
        <pc:sldMkLst>
          <pc:docMk/>
          <pc:sldMk cId="795975035" sldId="269"/>
        </pc:sldMkLst>
        <pc:spChg chg="mod">
          <ac:chgData name="Kim Changgoo" userId="189801396_tp_dropbox" providerId="OAuth2" clId="{43FF376F-A649-C040-ABEF-D35206804416}" dt="2018-11-12T00:47:51.649" v="0" actId="1076"/>
          <ac:spMkLst>
            <pc:docMk/>
            <pc:sldMk cId="795975035" sldId="269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585-0D46-4CC5-A4B7-554B8E0E4547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2B3B-BF0D-4741-9DAF-D844EE7DB5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47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H8EDpn0GbU" TargetMode="External"/><Relationship Id="rId2" Type="http://schemas.openxmlformats.org/officeDocument/2006/relationships/hyperlink" Target="https://www.youtube.com/watch?v=U42sAySZ0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第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6</a:t>
            </a:r>
            <a:r>
              <a:rPr lang="ja-JP" altLang="en-US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講　</a:t>
            </a:r>
            <a:r>
              <a:rPr lang="ko-KR" altLang="en-US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생일</a:t>
            </a:r>
            <a:r>
              <a:rPr lang="ja-JP" altLang="en-US" sz="18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誕生日</a:t>
            </a:r>
            <a:endParaRPr lang="ko-KR" altLang="en-US" sz="2800" b="1" dirty="0">
              <a:latin typeface="UD デジタル 教科書体 NP-B" panose="02020700000000000000" pitchFamily="18" charset="-128"/>
            </a:endParaRPr>
          </a:p>
        </p:txBody>
      </p:sp>
      <p:pic>
        <p:nvPicPr>
          <p:cNvPr id="1028" name="Picture 4" descr="2571A84652A821E318B923 (225×22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3" y="2260320"/>
            <a:ext cx="3875313" cy="38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38200" y="833719"/>
            <a:ext cx="10515600" cy="588981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410636" y="1262743"/>
            <a:ext cx="6750424" cy="546078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今日の学習目標</a:t>
            </a:r>
            <a:endParaRPr lang="en-US" altLang="ja-JP" sz="28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誕生日と誕生日にすることについて友達に話したり、尋ねることが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できる。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・語彙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①各種行事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②行事にすること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③漢数詞＋月・日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・文法・表現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①何月何日ですか。　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②～はいつですか。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③～です・ます①</a:t>
            </a:r>
            <a:endParaRPr lang="ko-KR" altLang="en-US" sz="2400" dirty="0">
              <a:latin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514" y="29028"/>
            <a:ext cx="113538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❻</a:t>
            </a:r>
            <a:r>
              <a:rPr lang="ja-JP" altLang="en-US" sz="2800" dirty="0" smtClean="0">
                <a:latin typeface="Meiryo UI" panose="020B0604030504040204" pitchFamily="34" charset="-128"/>
              </a:rPr>
              <a:t> 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A/V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2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아요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해요</a:t>
            </a:r>
            <a:r>
              <a:rPr lang="ja-JP" altLang="en-US" sz="2800" dirty="0">
                <a:solidFill>
                  <a:srgbClr val="FF0000"/>
                </a:solidFill>
                <a:latin typeface="Meiryo UI" panose="020B0604030504040204" pitchFamily="34" charset="-128"/>
              </a:rPr>
              <a:t>①　</a:t>
            </a:r>
            <a:r>
              <a:rPr lang="ja-JP" altLang="en-US" sz="20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～です・ます</a:t>
            </a:r>
            <a:endParaRPr lang="ko-KR" altLang="en-US" sz="2000" b="1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89965" y="833720"/>
            <a:ext cx="10963835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				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353424" y="1809740"/>
            <a:ext cx="2861979" cy="240702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兄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が</a:t>
            </a:r>
            <a:r>
              <a:rPr lang="ja-JP" altLang="en-US" sz="24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いる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en-US" altLang="ja-JP" sz="2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ソウルに</a:t>
            </a:r>
            <a:r>
              <a:rPr lang="ja-JP" altLang="en-US" sz="24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住む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en-US" altLang="ja-JP" sz="2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桜公園を</a:t>
            </a:r>
            <a:r>
              <a:rPr lang="ja-JP" altLang="en-US" sz="24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知る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ko-KR" altLang="en-US" sz="2400" b="1" dirty="0">
              <a:latin typeface="HGP教科書体" panose="02020600000000000000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89965" y="1791819"/>
            <a:ext cx="2861979" cy="240702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형이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있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서울에 살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아요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사쿠라공원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알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아요</a:t>
            </a:r>
            <a:r>
              <a:rPr lang="en-US" altLang="ko-KR" sz="2400" dirty="0"/>
              <a:t>?</a:t>
            </a:r>
            <a:endParaRPr lang="ko-KR" altLang="en-US" sz="2400" dirty="0"/>
          </a:p>
        </p:txBody>
      </p:sp>
      <p:sp>
        <p:nvSpPr>
          <p:cNvPr id="14" name="正方形/長方形 13"/>
          <p:cNvSpPr/>
          <p:nvPr/>
        </p:nvSpPr>
        <p:spPr>
          <a:xfrm>
            <a:off x="4025705" y="1791818"/>
            <a:ext cx="3349992" cy="240702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兄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がい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ます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。</a:t>
            </a:r>
            <a:endParaRPr lang="en-US" altLang="ko-KR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ソウルに住んでい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ます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。</a:t>
            </a:r>
            <a:endParaRPr lang="en-US" altLang="ko-KR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桜公園知ってい</a:t>
            </a:r>
            <a:r>
              <a:rPr lang="ja-JP" altLang="en-US" sz="2400" dirty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ます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か。</a:t>
            </a:r>
            <a:endParaRPr lang="ko-KR" altLang="en-US" sz="2400" dirty="0">
              <a:latin typeface="HGS教科書体" panose="02020600000000000000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32229" y="1176610"/>
            <a:ext cx="3280228" cy="47064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これまで学んだ語尾</a:t>
            </a:r>
            <a:endParaRPr lang="ko-KR" altLang="en-US" sz="2400" b="1" dirty="0">
              <a:solidFill>
                <a:schemeClr val="bg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240232" y="1210227"/>
            <a:ext cx="3113567" cy="47064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基本形</a:t>
            </a:r>
            <a:r>
              <a:rPr lang="en-US" altLang="ja-JP" sz="24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辞書形</a:t>
            </a:r>
            <a:r>
              <a:rPr lang="en-US" altLang="ja-JP" sz="24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400" b="1" dirty="0">
              <a:solidFill>
                <a:schemeClr val="bg1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19" name="右矢印 18"/>
          <p:cNvSpPr/>
          <p:nvPr/>
        </p:nvSpPr>
        <p:spPr>
          <a:xfrm>
            <a:off x="3242970" y="2459144"/>
            <a:ext cx="726139" cy="103542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訳</a:t>
            </a:r>
            <a:endParaRPr lang="ko-KR" altLang="en-US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0" name="右矢印 19"/>
          <p:cNvSpPr/>
          <p:nvPr/>
        </p:nvSpPr>
        <p:spPr>
          <a:xfrm rot="10800000">
            <a:off x="7514094" y="2495538"/>
            <a:ext cx="726139" cy="103542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Yu Mincho" panose="02020400000000000000" pitchFamily="18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25705" y="4504756"/>
            <a:ext cx="2861979" cy="1761573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형이 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있</a:t>
            </a:r>
            <a:r>
              <a:rPr lang="ko-KR" altLang="en-US" sz="2400" dirty="0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다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en-US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서울에 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살</a:t>
            </a:r>
            <a:r>
              <a:rPr lang="ko-KR" altLang="en-US" sz="2400" dirty="0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다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en-US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사쿠라공원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알</a:t>
            </a:r>
            <a:r>
              <a:rPr lang="ko-KR" altLang="en-US" sz="2400" dirty="0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다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8791587" y="5171501"/>
            <a:ext cx="1102659" cy="7115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語幹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9934586" y="5192781"/>
            <a:ext cx="446543" cy="711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＋</a:t>
            </a:r>
            <a:endParaRPr lang="ko-KR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10485916" y="4827494"/>
            <a:ext cx="1345847" cy="143883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2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아요</a:t>
            </a:r>
            <a:endParaRPr lang="en-US" altLang="ko-KR" sz="2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endParaRPr lang="en-US" altLang="ko-KR" sz="2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해요</a:t>
            </a:r>
          </a:p>
        </p:txBody>
      </p:sp>
      <p:sp>
        <p:nvSpPr>
          <p:cNvPr id="33" name="左右矢印 32"/>
          <p:cNvSpPr/>
          <p:nvPr/>
        </p:nvSpPr>
        <p:spPr>
          <a:xfrm rot="8088785">
            <a:off x="7235059" y="4377158"/>
            <a:ext cx="1082558" cy="632012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直線矢印コネクタ 4"/>
          <p:cNvCxnSpPr>
            <a:endCxn id="29" idx="1"/>
          </p:cNvCxnSpPr>
          <p:nvPr/>
        </p:nvCxnSpPr>
        <p:spPr>
          <a:xfrm>
            <a:off x="5011713" y="5031425"/>
            <a:ext cx="3779874" cy="495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endCxn id="29" idx="1"/>
          </p:cNvCxnSpPr>
          <p:nvPr/>
        </p:nvCxnSpPr>
        <p:spPr>
          <a:xfrm flipV="1">
            <a:off x="5196114" y="5527295"/>
            <a:ext cx="3595473" cy="19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endCxn id="29" idx="1"/>
          </p:cNvCxnSpPr>
          <p:nvPr/>
        </p:nvCxnSpPr>
        <p:spPr>
          <a:xfrm flipV="1">
            <a:off x="5700701" y="5527295"/>
            <a:ext cx="3090886" cy="661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25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4" y="0"/>
            <a:ext cx="113538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❻</a:t>
            </a:r>
            <a:r>
              <a:rPr lang="ja-JP" altLang="en-US" sz="2800" dirty="0" smtClean="0">
                <a:latin typeface="Meiryo UI" panose="020B0604030504040204" pitchFamily="34" charset="-128"/>
              </a:rPr>
              <a:t> 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A/V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en-US" sz="2800" dirty="0" err="1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아요</a:t>
            </a:r>
            <a:r>
              <a:rPr lang="en-US" altLang="ko-KR" sz="2800" dirty="0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>
                <a:solidFill>
                  <a:srgbClr val="00B0F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어요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>
                <a:solidFill>
                  <a:schemeClr val="accent4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해요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89965" y="833720"/>
            <a:ext cx="10963835" cy="591670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				</a:t>
            </a:r>
          </a:p>
        </p:txBody>
      </p:sp>
      <p:sp>
        <p:nvSpPr>
          <p:cNvPr id="5" name="右矢印 4"/>
          <p:cNvSpPr/>
          <p:nvPr/>
        </p:nvSpPr>
        <p:spPr>
          <a:xfrm>
            <a:off x="2891120" y="2783541"/>
            <a:ext cx="1748118" cy="103542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Yu Mincho" panose="02020400000000000000" pitchFamily="18" charset="-128"/>
              </a:rPr>
              <a:t>하다 </a:t>
            </a:r>
            <a:r>
              <a:rPr lang="ja-JP" altLang="en-US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動詞</a:t>
            </a:r>
            <a:endParaRPr lang="ko-KR" altLang="en-US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635874" y="925919"/>
            <a:ext cx="2689408" cy="461458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게임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운동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쇼핑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공부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데이트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아르바이트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좋아</a:t>
            </a:r>
            <a:r>
              <a:rPr lang="en-US" altLang="ko-KR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하다</a:t>
            </a:r>
            <a:endParaRPr lang="ko-KR" altLang="en-US" sz="2600" dirty="0"/>
          </a:p>
        </p:txBody>
      </p:sp>
      <p:sp>
        <p:nvSpPr>
          <p:cNvPr id="7" name="右矢印 6"/>
          <p:cNvSpPr/>
          <p:nvPr/>
        </p:nvSpPr>
        <p:spPr>
          <a:xfrm>
            <a:off x="7413815" y="2783541"/>
            <a:ext cx="1748118" cy="103542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～です・ます</a:t>
            </a:r>
            <a:endParaRPr lang="ko-KR" altLang="en-US" b="1" dirty="0">
              <a:latin typeface="UD デジタル 教科書体 NK-R" panose="02020400000000000000" pitchFamily="18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3742779" y="518680"/>
            <a:ext cx="5292000" cy="2772000"/>
          </a:xfrm>
          <a:prstGeom prst="straightConnector1">
            <a:avLst/>
          </a:prstGeom>
          <a:ln w="3810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2239180" y="5614890"/>
            <a:ext cx="2846928" cy="11519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형이 </a:t>
            </a:r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있</a:t>
            </a:r>
            <a:r>
              <a:rPr lang="ko-KR" altLang="en-US" sz="2800" b="1" dirty="0">
                <a:solidFill>
                  <a:srgbClr val="00B0F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어요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r>
              <a:rPr lang="ko-KR" altLang="en-US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시내에 살</a:t>
            </a:r>
            <a:r>
              <a:rPr lang="ko-KR" altLang="en-US" sz="2800" b="1" dirty="0">
                <a:solidFill>
                  <a:srgbClr val="00B0F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아요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ko-KR" altLang="en-US" sz="2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9250466" y="1033181"/>
            <a:ext cx="2793621" cy="453614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게임</a:t>
            </a:r>
            <a:r>
              <a:rPr lang="ko-KR" altLang="en-US" sz="2800" dirty="0" err="1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운동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쇼핑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공부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데이트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아르바이트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좋아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ko-KR" altLang="en-US" sz="2800" dirty="0"/>
          </a:p>
        </p:txBody>
      </p:sp>
      <p:sp>
        <p:nvSpPr>
          <p:cNvPr id="13" name="正方形/長方形 12"/>
          <p:cNvSpPr/>
          <p:nvPr/>
        </p:nvSpPr>
        <p:spPr>
          <a:xfrm>
            <a:off x="122842" y="992939"/>
            <a:ext cx="2689408" cy="461458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게임하다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운동하다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쇼핑하다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공부하다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데이트하다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아르바이트하다</a:t>
            </a:r>
            <a:endParaRPr lang="en-US" altLang="ko-KR" sz="26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좋아하다</a:t>
            </a:r>
            <a:endParaRPr lang="ko-KR" altLang="en-US" sz="2600" dirty="0"/>
          </a:p>
        </p:txBody>
      </p:sp>
      <p:cxnSp>
        <p:nvCxnSpPr>
          <p:cNvPr id="15" name="曲線コネクタ 14"/>
          <p:cNvCxnSpPr/>
          <p:nvPr/>
        </p:nvCxnSpPr>
        <p:spPr>
          <a:xfrm rot="16200000" flipH="1">
            <a:off x="55900" y="2402539"/>
            <a:ext cx="4914040" cy="132625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56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7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210457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　　　　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が「誕生日」と「誕生日にすること」について話しています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1</a:t>
            </a:r>
            <a:r>
              <a:rPr lang="ja-JP" altLang="en-US" dirty="0" err="1">
                <a:latin typeface="HGS教科書体" panose="02020600000000000000" pitchFamily="18" charset="-128"/>
                <a:ea typeface="HGS教科書体" panose="02020600000000000000" pitchFamily="18" charset="-128"/>
              </a:rPr>
              <a:t>．</a:t>
            </a:r>
            <a:r>
              <a:rPr lang="ja-JP" altLang="en-US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よく聞いて＿＿＿に入る適切な語を書きなさい。</a:t>
            </a:r>
            <a:endParaRPr lang="en-US" altLang="ja-JP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latin typeface="NanumMyeongjo" panose="02020603020101020101" pitchFamily="18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ja-JP" altLang="en-US" dirty="0">
                <a:latin typeface="NanumMyeongjo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남자의 생일은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____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월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_____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일이에요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男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の誕生日は＿＿＿月＿＿＿日です。</a:t>
            </a:r>
            <a:endParaRPr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NanumMyeongjo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여자의 생일은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____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월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_____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일이에요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NanumMyeongjo" panose="02020603020101020101" pitchFamily="18" charset="-127"/>
                <a:ea typeface="HGS教科書体" panose="02020600000000000000" pitchFamily="18" charset="-128"/>
              </a:rPr>
              <a:t>　</a:t>
            </a:r>
            <a:r>
              <a:rPr lang="ja-JP" altLang="en-US" dirty="0" smtClean="0">
                <a:latin typeface="NanumMyeongjo" panose="02020603020101020101" pitchFamily="18" charset="-127"/>
                <a:ea typeface="HGS教科書体" panose="02020600000000000000" pitchFamily="18" charset="-128"/>
              </a:rPr>
              <a:t> 女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の誕生日は＿＿＿月＿＿＿日です。</a:t>
            </a:r>
            <a:endParaRPr lang="en-US" altLang="ja-JP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③ 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생일에 여자는 보통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_______________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을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를 해요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誕生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日に女は普通＿＿＿をします。</a:t>
            </a:r>
            <a:endParaRPr lang="en-US" altLang="ko-KR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5" name="30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8685" y="249944"/>
            <a:ext cx="754744" cy="75474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3655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48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発音</a:t>
            </a:r>
            <a:endParaRPr lang="ko-KR" altLang="en-US" sz="2800" b="1" dirty="0">
              <a:latin typeface="HGP教科書体" panose="020206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영민 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씨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ko-KR" altLang="en-US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생일이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언제예요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11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월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십일월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-&gt;</a:t>
            </a:r>
            <a:r>
              <a:rPr lang="ko-KR" altLang="en-US" sz="2000" dirty="0" err="1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시비뤌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r>
              <a:rPr lang="ko-KR" altLang="en-US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26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일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이십육일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-&gt;</a:t>
            </a:r>
            <a:r>
              <a:rPr lang="ko-KR" altLang="en-US" sz="2000" dirty="0" err="1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이심뉴길</a:t>
            </a:r>
            <a:r>
              <a:rPr lang="en-US" altLang="ko-KR" sz="20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이에요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  하나 씨는 </a:t>
            </a:r>
            <a:r>
              <a:rPr lang="ko-KR" altLang="en-US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생일이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언제예요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제 </a:t>
            </a:r>
            <a:r>
              <a:rPr lang="ko-KR" altLang="en-US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생일은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5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월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27</a:t>
            </a:r>
            <a:r>
              <a:rPr lang="ko-KR" altLang="en-US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일이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에요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ko-KR" altLang="en-US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생일에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보통 뭐 해요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생이레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친구랑 파티해요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834719" y="833718"/>
            <a:ext cx="2949388" cy="53929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発音ルール</a:t>
            </a: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【</a:t>
            </a:r>
            <a:r>
              <a:rPr lang="ja-JP" altLang="ko-KR" sz="2000" b="1" dirty="0">
                <a:solidFill>
                  <a:srgbClr val="FF0000"/>
                </a:solidFill>
                <a:latin typeface="NanumMyeongjo" panose="02020603020101020101" pitchFamily="18" charset="-127"/>
                <a:ea typeface="HG正楷書体-PRO" panose="03000600000000000000" pitchFamily="66" charset="-128"/>
              </a:rPr>
              <a:t>ㄴ</a:t>
            </a:r>
            <a:r>
              <a:rPr lang="ja-JP" altLang="ko-KR" sz="2000" b="1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の挿入】</a:t>
            </a:r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合成語や</a:t>
            </a:r>
            <a:r>
              <a:rPr lang="en-US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2</a:t>
            </a:r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単語の連なりにおいて、前が子音で終わり、後ろが｢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야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여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요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유</a:t>
            </a:r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｣で始まる場合は、｢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ㄴ</a:t>
            </a:r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｣音を挿入して、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니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냐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녀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뇨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ja-JP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뉴</a:t>
            </a:r>
            <a:r>
              <a:rPr lang="en-US" altLang="ko-KR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と発音します。</a:t>
            </a:r>
            <a:r>
              <a:rPr lang="en-US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・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십육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심</a:t>
            </a:r>
            <a:r>
              <a:rPr lang="ja-JP" altLang="ko-KR" sz="20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뉵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・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이십육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이심</a:t>
            </a:r>
            <a:r>
              <a:rPr lang="ja-JP" altLang="ko-KR" sz="20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뉵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・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일본 요리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일본</a:t>
            </a:r>
            <a:r>
              <a:rPr lang="ja-JP" altLang="ko-KR" sz="20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뇨</a:t>
            </a:r>
            <a:r>
              <a:rPr lang="ja-JP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리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4629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59657" y="232229"/>
            <a:ext cx="11814629" cy="524434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会話の状況と意味を意識し、学習した語彙と文法を確認しながらテキストを読みましょう。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62259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영민 씨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생일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 언제예요</a:t>
            </a:r>
            <a:r>
              <a:rPr lang="en-US" altLang="ko-KR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     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ヨンミンさん、お誕生日</a:t>
            </a:r>
            <a:r>
              <a:rPr lang="ja-JP" altLang="ko-KR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はいつですか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0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십일월 </a:t>
            </a:r>
            <a:r>
              <a:rPr lang="ko-KR" altLang="en-US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이십육일이에요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en-US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11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</a:t>
            </a:r>
            <a:r>
              <a:rPr lang="en-US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日です。</a:t>
            </a:r>
            <a:endParaRPr lang="ko-KR" altLang="ko-KR" sz="20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하나 씨는 생일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 언제예요</a:t>
            </a:r>
            <a:r>
              <a:rPr lang="en-US" altLang="ko-KR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ハナ</a:t>
            </a: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さん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</a:t>
            </a: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お誕生日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ko-KR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いつ</a:t>
            </a:r>
            <a:r>
              <a:rPr lang="ja-JP" altLang="ko-KR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ですか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0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제 생일은 오월 </a:t>
            </a:r>
            <a:r>
              <a:rPr lang="ko-KR" altLang="en-US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이십칠일이에요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私の誕生日は</a:t>
            </a:r>
            <a:r>
              <a:rPr lang="en-US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5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</a:t>
            </a:r>
            <a:r>
              <a:rPr lang="en-US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27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日です。</a:t>
            </a:r>
            <a:endParaRPr lang="ko-KR" altLang="ko-KR" sz="20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생일에 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보통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뭐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해요</a:t>
            </a:r>
            <a:r>
              <a:rPr lang="en-US" altLang="ko-KR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誕生日に</a:t>
            </a:r>
            <a:r>
              <a:rPr lang="ja-JP" altLang="ko-KR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普段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、何</a:t>
            </a:r>
            <a:r>
              <a:rPr lang="ja-JP" altLang="ko-KR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しますか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0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6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친구랑 파티</a:t>
            </a:r>
            <a:r>
              <a:rPr lang="ko-KR" altLang="en-US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해요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</a:t>
            </a: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パーティ</a:t>
            </a:r>
            <a:r>
              <a:rPr lang="ja-JP" altLang="ko-KR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30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77599" y="5943599"/>
            <a:ext cx="914401" cy="914401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" name="図 4" descr="イベント-768x635.png (768×635)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" t="5007" r="1225" b="1526"/>
          <a:stretch/>
        </p:blipFill>
        <p:spPr bwMode="auto">
          <a:xfrm>
            <a:off x="7394028" y="1976360"/>
            <a:ext cx="2882085" cy="23634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448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0286" y="1"/>
            <a:ext cx="11063514" cy="833718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Task1.</a:t>
            </a:r>
            <a:r>
              <a:rPr lang="en-US" altLang="ja-JP" sz="24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ja-JP" sz="2400" b="1" dirty="0">
                <a:latin typeface="HCR Batang" panose="02030504000101010101" pitchFamily="18" charset="-127"/>
                <a:ea typeface="HCR Batang" panose="02030504000101010101" pitchFamily="18" charset="-127"/>
                <a:cs typeface="HCR Batang" panose="02030504000101010101" pitchFamily="18" charset="-127"/>
              </a:rPr>
              <a:t>今年の行事について、話したり、尋ねたりしましょう</a:t>
            </a:r>
            <a:r>
              <a:rPr lang="ja-JP" altLang="ja-JP" sz="2800" b="1" dirty="0">
                <a:latin typeface="HCR Batang" panose="02030504000101010101" pitchFamily="18" charset="-127"/>
                <a:ea typeface="HCR Batang" panose="02030504000101010101" pitchFamily="18" charset="-127"/>
                <a:cs typeface="HCR Batang" panose="02030504000101010101" pitchFamily="18" charset="-127"/>
              </a:rPr>
              <a:t>。 </a:t>
            </a:r>
            <a:endParaRPr lang="ja-JP" altLang="ja-JP" sz="2800" dirty="0">
              <a:latin typeface="HCR Batang" panose="02030504000101010101" pitchFamily="18" charset="-127"/>
              <a:ea typeface="HCR Batang" panose="02030504000101010101" pitchFamily="18" charset="-127"/>
              <a:cs typeface="HCR Batang" panose="0203050400010101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26720" y="833720"/>
            <a:ext cx="114300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任意で自分の国籍を決め、その国の行事とすることを任意で設定して、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000" dirty="0">
                <a:latin typeface="UD デジタル 教科書体 NK-R" panose="02020400000000000000" pitchFamily="18" charset="-128"/>
              </a:rPr>
              <a:t>나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に書き込みます。 </a:t>
            </a:r>
          </a:p>
          <a:p>
            <a:pPr marL="0" indent="0">
              <a:buNone/>
            </a:pP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②友達に行事がいつか、その日に何をするかを尋ね、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ko-KR" altLang="ja-JP" sz="2000" dirty="0">
                <a:latin typeface="UD デジタル 教科書体 NK-R" panose="02020400000000000000" pitchFamily="18" charset="-128"/>
              </a:rPr>
              <a:t>친구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1,2]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に書き込みなさい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最後に、自分が書いたものと友達が書いたものを比較しなさい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ja-JP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○○ 씨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, </a:t>
            </a:r>
            <a:r>
              <a:rPr lang="ko-KR" altLang="ja-JP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생일이</a:t>
            </a:r>
            <a:r>
              <a:rPr lang="ko-KR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몇 월 며칠이에요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ja-JP" altLang="ja-JP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B: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ja-JP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11</a:t>
            </a:r>
            <a:r>
              <a:rPr lang="ko-KR" altLang="ja-JP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월</a:t>
            </a:r>
            <a:r>
              <a:rPr lang="en-US" altLang="ja-JP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 25</a:t>
            </a:r>
            <a:r>
              <a:rPr lang="ko-KR" altLang="ja-JP" b="1" u="sng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  <a:r>
              <a:rPr lang="ko-KR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이에요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ja-JP" altLang="ja-JP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A: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보통 뭐 해요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ja-JP" altLang="ja-JP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B:</a:t>
            </a:r>
            <a:r>
              <a:rPr lang="en-US" altLang="ja-JP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ja-JP" b="1" u="sng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파티해요</a:t>
            </a:r>
            <a:r>
              <a:rPr lang="en-US" altLang="ja-JP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 marL="0" indent="0">
              <a:buNone/>
            </a:pPr>
            <a:endParaRPr lang="en-US" altLang="ko-KR" sz="2400" b="1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051531"/>
              </p:ext>
            </p:extLst>
          </p:nvPr>
        </p:nvGraphicFramePr>
        <p:xfrm>
          <a:off x="6363062" y="2039472"/>
          <a:ext cx="4990737" cy="4317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3990"/>
                <a:gridCol w="1681297"/>
                <a:gridCol w="1285450"/>
              </a:tblGrid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언제예요</a:t>
                      </a:r>
                      <a:r>
                        <a:rPr lang="en-US" alt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?</a:t>
                      </a: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뭐 해요</a:t>
                      </a:r>
                      <a:r>
                        <a:rPr lang="en-US" alt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?</a:t>
                      </a: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설날</a:t>
                      </a:r>
                      <a:r>
                        <a:rPr lang="ja-JP" altLang="en-US" sz="20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　</a:t>
                      </a:r>
                      <a:r>
                        <a:rPr lang="ja-JP" altLang="en-US" sz="16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お正月</a:t>
                      </a:r>
                      <a:endParaRPr lang="ja-JP" sz="16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추석</a:t>
                      </a:r>
                      <a:r>
                        <a:rPr lang="ja-JP" altLang="en-US" sz="20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　</a:t>
                      </a:r>
                      <a:r>
                        <a:rPr lang="ja-JP" altLang="en-US" sz="16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お盆</a:t>
                      </a:r>
                      <a:endParaRPr lang="ja-JP" sz="16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생일</a:t>
                      </a:r>
                      <a:r>
                        <a:rPr lang="ja-JP" altLang="en-US" sz="20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　</a:t>
                      </a:r>
                      <a:r>
                        <a:rPr lang="ja-JP" altLang="en-US" sz="16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誕生日</a:t>
                      </a:r>
                      <a:endParaRPr lang="ja-JP" sz="16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시험</a:t>
                      </a:r>
                      <a:r>
                        <a:rPr lang="ja-JP" altLang="en-US" sz="20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　</a:t>
                      </a:r>
                      <a:r>
                        <a:rPr lang="ja-JP" altLang="en-US" sz="16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試験</a:t>
                      </a:r>
                      <a:endParaRPr lang="ja-JP" sz="16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발렌타인데이</a:t>
                      </a: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크리스마스</a:t>
                      </a: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9723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solidFill>
                            <a:schemeClr val="tx1"/>
                          </a:solidFill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방학</a:t>
                      </a:r>
                      <a:r>
                        <a:rPr lang="ja-JP" altLang="en-US" sz="2000" kern="100" dirty="0" smtClean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　</a:t>
                      </a:r>
                      <a:r>
                        <a:rPr lang="ja-JP" altLang="en-US" sz="1600" kern="100" dirty="0" smtClean="0"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休み</a:t>
                      </a:r>
                      <a:endParaRPr lang="ja-JP" sz="1600" kern="100" dirty="0"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NanumGothic" panose="020D0604000000000000" pitchFamily="34" charset="-127"/>
                          <a:ea typeface="NanumGothic" panose="020D0604000000000000" pitchFamily="34" charset="-127"/>
                        </a:rPr>
                        <a:t> </a:t>
                      </a:r>
                      <a:endParaRPr lang="ja-JP" sz="2000" kern="100" dirty="0">
                        <a:effectLst/>
                        <a:latin typeface="NanumGothic" panose="020D0604000000000000" pitchFamily="34" charset="-127"/>
                        <a:ea typeface="NanumGothic" panose="020D0604000000000000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7715" y="203200"/>
            <a:ext cx="11566434" cy="833718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Task2.</a:t>
            </a:r>
            <a:r>
              <a:rPr lang="en-US" altLang="ja-JP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Task1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を参考にし、自分のことや友達のことについて整理し、</a:t>
            </a:r>
            <a:r>
              <a:rPr lang="ja-JP" altLang="ja-JP" sz="20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「</a:t>
            </a:r>
            <a:r>
              <a:rPr lang="ko-KR" altLang="ja-JP" sz="20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보기</a:t>
            </a:r>
            <a:r>
              <a:rPr lang="ja-JP" altLang="ja-JP" sz="20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」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のように発表してみましょう。</a:t>
            </a:r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5" name="コンテンツ プレースホルダー 4" descr="ILM14_AC02039.JPG (480×300)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4" t="3342" r="30776" b="1649"/>
          <a:stretch/>
        </p:blipFill>
        <p:spPr bwMode="auto">
          <a:xfrm>
            <a:off x="768763" y="2182777"/>
            <a:ext cx="1843807" cy="2447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3047999" y="3067363"/>
            <a:ext cx="8418287" cy="157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sz="2000" kern="100" dirty="0">
                <a:latin typeface="NanumGothic" panose="020D0604000000000000" pitchFamily="34" charset="-127"/>
                <a:ea typeface="NanumGothic" panose="020D0604000000000000" pitchFamily="34" charset="-127"/>
                <a:cs typeface="Meiryo UI" panose="020B0604030504040204" pitchFamily="50" charset="-128"/>
              </a:rPr>
              <a:t>[</a:t>
            </a:r>
            <a:r>
              <a:rPr lang="ko-KR" altLang="ja-JP" sz="2000" kern="100" dirty="0">
                <a:latin typeface="NanumGothic" panose="020D0604000000000000" pitchFamily="34" charset="-127"/>
                <a:ea typeface="NanumGothic" panose="020D0604000000000000" pitchFamily="34" charset="-127"/>
                <a:cs typeface="Meiryo UI" panose="020B0604030504040204" pitchFamily="50" charset="-128"/>
              </a:rPr>
              <a:t>보기</a:t>
            </a:r>
            <a:r>
              <a:rPr lang="en-US" altLang="ja-JP" sz="2000" kern="100" dirty="0">
                <a:latin typeface="NanumGothic" panose="020D0604000000000000" pitchFamily="34" charset="-127"/>
                <a:ea typeface="NanumGothic" panose="020D0604000000000000" pitchFamily="34" charset="-127"/>
                <a:cs typeface="Meiryo UI" panose="020B0604030504040204" pitchFamily="50" charset="-128"/>
              </a:rPr>
              <a:t>]  </a:t>
            </a:r>
            <a:endParaRPr lang="ja-JP" altLang="ja-JP" sz="2000" kern="100" dirty="0">
              <a:latin typeface="NanumGothic" panose="020D0604000000000000" pitchFamily="34" charset="-127"/>
              <a:ea typeface="NanumGothic" panose="020D0604000000000000" pitchFamily="34" charset="-127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ja-JP" sz="800" kern="100" dirty="0">
                <a:latin typeface="나눔명조" panose="02020603020101020101" pitchFamily="18" charset="-127"/>
                <a:ea typeface="Malgun Gothic" panose="020B0503020000020004" pitchFamily="34" charset="-127"/>
                <a:cs typeface="Meiryo UI" panose="020B0604030504040204" pitchFamily="50" charset="-128"/>
              </a:rPr>
              <a:t> </a:t>
            </a:r>
            <a:endParaRPr lang="ja-JP" altLang="ja-JP" sz="2000" kern="100" dirty="0"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r>
              <a:rPr lang="ja-JP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설날은 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1</a:t>
            </a:r>
            <a:r>
              <a:rPr lang="ja-JP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월 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1</a:t>
            </a:r>
            <a:r>
              <a:rPr lang="ja-JP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일이에요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. </a:t>
            </a:r>
            <a:endParaRPr lang="en-US" altLang="ja-JP" sz="3200" dirty="0" smtClean="0">
              <a:ea typeface="나눔명조" panose="02020603020101020101" pitchFamily="18" charset="-127"/>
              <a:cs typeface="Meiryo UI" panose="020B0604030504040204" pitchFamily="50" charset="-128"/>
            </a:endParaRPr>
          </a:p>
          <a:p>
            <a:r>
              <a:rPr lang="ja-JP" altLang="ja-JP" sz="3200" dirty="0" smtClean="0">
                <a:ea typeface="나눔명조" panose="02020603020101020101" pitchFamily="18" charset="-127"/>
                <a:cs typeface="Meiryo UI" panose="020B0604030504040204" pitchFamily="50" charset="-128"/>
              </a:rPr>
              <a:t>추석은 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8</a:t>
            </a:r>
            <a:r>
              <a:rPr lang="ja-JP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월 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15</a:t>
            </a:r>
            <a:r>
              <a:rPr lang="ja-JP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일이에요</a:t>
            </a:r>
            <a:r>
              <a:rPr lang="en-US" altLang="ja-JP" sz="3200" dirty="0">
                <a:ea typeface="나눔명조" panose="02020603020101020101" pitchFamily="18" charset="-127"/>
                <a:cs typeface="Meiryo UI" panose="020B0604030504040204" pitchFamily="50" charset="-128"/>
              </a:rPr>
              <a:t>.…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2770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00105" y="244567"/>
            <a:ext cx="10515600" cy="1233713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br>
              <a:rPr lang="en-US" altLang="ja-JP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93486" y="1478280"/>
            <a:ext cx="11321143" cy="42548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①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行事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(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誕生日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)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とその日に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することなどについて話したり、尋ねることができる。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②｢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各種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行事</a:t>
            </a:r>
            <a:r>
              <a:rPr lang="ja-JP" altLang="ko-KR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｣</a:t>
            </a:r>
            <a:r>
              <a:rPr lang="ja-JP" altLang="en-US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「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行事にすること」「漢数詞＋月・日」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に関する表現を考えてみましょう。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③｢～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(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何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)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月～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(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何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)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日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です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(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か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)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｣、｢～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は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いつですか｣、｢～です･ます｣を表す韓国語について日本語で説明してみましょう。</a:t>
            </a: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HGKyokashotai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今日</a:t>
            </a:r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のテーマは「誕生日</a:t>
            </a:r>
            <a:r>
              <a:rPr lang="ko-KR" altLang="en-US" sz="20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생일</a:t>
            </a:r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」です</a:t>
            </a:r>
            <a:r>
              <a:rPr lang="ja-JP" altLang="en-US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en-US" altLang="ja-JP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・まず、韓国人が好む誕生日の歌を感想してみましょう。</a:t>
            </a:r>
            <a:endParaRPr lang="en-US" altLang="ja-JP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HGP教科書体" panose="02020600000000000000" pitchFamily="18" charset="-128"/>
                <a:ea typeface="HGP教科書体" panose="02020600000000000000" pitchFamily="18" charset="-128"/>
                <a:hlinkClick r:id="rId2"/>
              </a:rPr>
              <a:t>https://</a:t>
            </a:r>
            <a:r>
              <a:rPr lang="en-US" altLang="ja-JP" sz="1800" b="1" dirty="0" smtClean="0">
                <a:latin typeface="HGP教科書体" panose="02020600000000000000" pitchFamily="18" charset="-128"/>
                <a:ea typeface="HGP教科書体" panose="02020600000000000000" pitchFamily="18" charset="-128"/>
                <a:hlinkClick r:id="rId2"/>
              </a:rPr>
              <a:t>www.youtube.com/watch?v=U42sAySZ0rE</a:t>
            </a:r>
            <a:endParaRPr lang="en-US" altLang="ja-JP" sz="1800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생일 축하합니다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 marL="0" indent="0">
              <a:buNone/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생일 축하합니다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 marL="0" indent="0">
              <a:buNone/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사랑하는 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00, </a:t>
            </a:r>
          </a:p>
          <a:p>
            <a:pPr marL="0" indent="0">
              <a:buNone/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생일 축하합니다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</a:p>
          <a:p>
            <a:pPr marL="0" indent="0">
              <a:buNone/>
            </a:pPr>
            <a:endParaRPr lang="en-US" altLang="ja-JP" sz="1800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HGP教科書体" panose="02020600000000000000" pitchFamily="18" charset="-128"/>
                <a:ea typeface="HGP教科書体" panose="02020600000000000000" pitchFamily="18" charset="-128"/>
                <a:hlinkClick r:id="rId3"/>
              </a:rPr>
              <a:t>https</a:t>
            </a:r>
            <a:r>
              <a:rPr lang="en-US" altLang="ja-JP" sz="1800" dirty="0">
                <a:latin typeface="HGP教科書体" panose="02020600000000000000" pitchFamily="18" charset="-128"/>
                <a:ea typeface="HGP教科書体" panose="02020600000000000000" pitchFamily="18" charset="-128"/>
                <a:hlinkClick r:id="rId3"/>
              </a:rPr>
              <a:t>://</a:t>
            </a:r>
            <a:r>
              <a:rPr lang="en-US" altLang="ja-JP" sz="1800" dirty="0" smtClean="0">
                <a:latin typeface="HGP教科書体" panose="02020600000000000000" pitchFamily="18" charset="-128"/>
                <a:ea typeface="HGP教科書体" panose="02020600000000000000" pitchFamily="18" charset="-128"/>
                <a:hlinkClick r:id="rId3"/>
              </a:rPr>
              <a:t>www.youtube.com/watch?v=TH8EDpn0GbU</a:t>
            </a:r>
            <a:endParaRPr lang="en-US" altLang="ja-JP" sz="1800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겨울에 태어난    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冬に生まれた</a:t>
            </a:r>
            <a: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/>
            </a:r>
            <a:b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</a:b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아름다운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당신은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美しいあなたは</a:t>
            </a:r>
            <a: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/>
            </a:r>
            <a:b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</a:b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눈 처럼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깨끗한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雪のように綺麗な</a:t>
            </a:r>
            <a: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/>
            </a:r>
            <a:br>
              <a:rPr lang="ko-KR" altLang="en-US" sz="1900" dirty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</a:b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나만의 당신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私だけのあなた</a:t>
            </a:r>
            <a:endParaRPr lang="en-US" altLang="ko-KR" sz="19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4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400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endParaRPr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今日のテーマは「誕生日</a:t>
            </a:r>
            <a:r>
              <a:rPr lang="ko-KR" altLang="en-US" sz="20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생일</a:t>
            </a:r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」です</a:t>
            </a:r>
            <a:r>
              <a:rPr lang="ja-JP" altLang="en-US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en-US" altLang="ja-JP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b="1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</a:t>
            </a:r>
            <a:r>
              <a:rPr lang="ja-JP" altLang="en-US" sz="2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次</a:t>
            </a:r>
            <a:r>
              <a:rPr lang="ja-JP" altLang="en-US" sz="2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の質問について考えてみましょう。</a:t>
            </a:r>
            <a:endParaRPr lang="en-US" altLang="ja-JP" sz="2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①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韓国の大学</a:t>
            </a:r>
            <a:r>
              <a:rPr lang="en-US" altLang="ja-JP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年生の年齢が</a:t>
            </a:r>
            <a:r>
              <a:rPr lang="en-US" altLang="ja-JP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20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歳？</a:t>
            </a:r>
            <a:endParaRPr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②</a:t>
            </a:r>
            <a:r>
              <a:rPr lang="en-US" altLang="ja-JP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Black Day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짜장면 데이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とは？</a:t>
            </a:r>
            <a:endParaRPr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③韓国のお正月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설날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dirty="0" err="1">
                <a:latin typeface="HGP教科書体" panose="02020600000000000000" pitchFamily="18" charset="-128"/>
                <a:ea typeface="HGP教科書体" panose="02020600000000000000" pitchFamily="18" charset="-128"/>
              </a:rPr>
              <a:t>とお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盆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추석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が毎年変わる？</a:t>
            </a:r>
            <a:endParaRPr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4098" name="Picture 2" descr="1b3fab71950618ddca51814122477b55.jpg (736×73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855" y="1799772"/>
            <a:ext cx="3007259" cy="300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6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03200" y="-13139"/>
            <a:ext cx="11182396" cy="833718"/>
          </a:xfrm>
        </p:spPr>
        <p:txBody>
          <a:bodyPr>
            <a:normAutofit/>
          </a:bodyPr>
          <a:lstStyle/>
          <a:p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❶　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각종 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행사</a:t>
            </a:r>
            <a:r>
              <a:rPr lang="ja-JP" altLang="en-US" sz="28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各種行事</a:t>
            </a:r>
            <a:endParaRPr lang="ko-KR" altLang="en-US" sz="2800" dirty="0">
              <a:latin typeface="HGP教科書体" panose="020206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9669" y="285010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생일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196671" y="596144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시험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819254" y="596144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913715" y="288667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크리스마스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96790" y="5894821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축제</a:t>
            </a:r>
          </a:p>
        </p:txBody>
      </p:sp>
      <p:pic>
        <p:nvPicPr>
          <p:cNvPr id="24" name="Picture 2" descr="illust1861_thumb.gif (204×18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88" y="1438142"/>
            <a:ext cx="1314343" cy="11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yjimage (197×25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408" y="4406260"/>
            <a:ext cx="1028306" cy="133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natsuyasumi.jpg (450×302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984" y="4424825"/>
            <a:ext cx="1676320" cy="112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illust1374_thumb.gif (112×164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728" y="4023166"/>
            <a:ext cx="1071659" cy="156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illust426_thumb.gif (237×126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613" y="1350097"/>
            <a:ext cx="2239984" cy="119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0560041911716878522.jpg (560×419)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614" y="1508505"/>
            <a:ext cx="1857767" cy="139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2884614" y="289561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설날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228684" y="1119265"/>
            <a:ext cx="330571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/>
              <a:t>https://www.youtube.com/watch?v=qva9fxKM9Ew&amp;t=95s</a:t>
            </a:r>
          </a:p>
        </p:txBody>
      </p:sp>
      <p:pic>
        <p:nvPicPr>
          <p:cNvPr id="1030" name="Picture 6" descr="chu_content.png (320×311)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" t="16988" r="23928" b="4934"/>
          <a:stretch/>
        </p:blipFill>
        <p:spPr bwMode="auto">
          <a:xfrm>
            <a:off x="5940256" y="470123"/>
            <a:ext cx="2178424" cy="231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正方形/長方形 29"/>
          <p:cNvSpPr/>
          <p:nvPr/>
        </p:nvSpPr>
        <p:spPr>
          <a:xfrm>
            <a:off x="6195279" y="2925697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추석</a:t>
            </a:r>
          </a:p>
        </p:txBody>
      </p:sp>
    </p:spTree>
    <p:extLst>
      <p:ext uri="{BB962C8B-B14F-4D97-AF65-F5344CB8AC3E}">
        <p14:creationId xmlns:p14="http://schemas.microsoft.com/office/powerpoint/2010/main" val="3287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2" grpId="0" animBg="1"/>
      <p:bldP spid="34" grpId="0" animBg="1"/>
      <p:bldP spid="36" grpId="0" animBg="1"/>
      <p:bldP spid="21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04800" y="1"/>
            <a:ext cx="110490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</a:rPr>
              <a:t>❷　</a:t>
            </a:r>
            <a:r>
              <a:rPr lang="ko-KR" altLang="en-US" sz="2800" dirty="0" smtClean="0">
                <a:latin typeface="Meiryo UI" panose="020B0604030504040204" pitchFamily="34" charset="-128"/>
              </a:rPr>
              <a:t>행사에 </a:t>
            </a:r>
            <a:r>
              <a:rPr lang="ko-KR" altLang="en-US" sz="2800" dirty="0">
                <a:latin typeface="Meiryo UI" panose="020B0604030504040204" pitchFamily="34" charset="-128"/>
              </a:rPr>
              <a:t>하는 일 </a:t>
            </a:r>
            <a:r>
              <a:rPr lang="ja-JP" altLang="en-US" sz="28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行事にすること</a:t>
            </a:r>
            <a:endParaRPr lang="ko-KR" altLang="en-US" sz="2800" dirty="0">
              <a:latin typeface="HGP教科書体" panose="020206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955609" y="915629"/>
            <a:ext cx="878006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Meiryo UI" panose="020B0604030504040204" pitchFamily="34" charset="-128"/>
                <a:ea typeface="나눔고딕" panose="020D0604000000000000" pitchFamily="50" charset="-127"/>
              </a:rPr>
              <a:t>뭐 해요</a:t>
            </a:r>
            <a:r>
              <a:rPr lang="en-US" altLang="ko-KR" sz="2800" b="1" dirty="0">
                <a:latin typeface="Meiryo UI" panose="020B0604030504040204" pitchFamily="34" charset="-128"/>
                <a:ea typeface="나눔고딕" panose="020D0604000000000000" pitchFamily="50" charset="-127"/>
              </a:rPr>
              <a:t>?</a:t>
            </a:r>
            <a:r>
              <a:rPr lang="ja-JP" altLang="en-US" sz="2800" b="1" dirty="0">
                <a:latin typeface="Meiryo UI" panose="020B0604030504040204" pitchFamily="34" charset="-128"/>
                <a:ea typeface="나눔고딕" panose="020D0604000000000000" pitchFamily="50" charset="-127"/>
              </a:rPr>
              <a:t>　　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何 </a:t>
            </a:r>
            <a:r>
              <a:rPr lang="ja-JP" altLang="en-US" sz="24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しますか</a:t>
            </a:r>
            <a:r>
              <a:rPr lang="ja-JP" altLang="en-US" sz="2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ko-KR" altLang="en-US" sz="2400" b="1" dirty="0">
              <a:latin typeface="HGP教科書体" panose="02020600000000000000" pitchFamily="18" charset="-128"/>
              <a:ea typeface="나눔고딕" panose="020D0604000000000000" pitchFamily="50" charset="-127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955610" y="3254188"/>
            <a:ext cx="235236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파티하다</a:t>
            </a:r>
            <a:endParaRPr lang="ko-KR" altLang="en-US" sz="2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742162" y="334702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쇼핑하다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8323834" y="3404976"/>
            <a:ext cx="282367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데이트하다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106658" y="5985269"/>
            <a:ext cx="323305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아르바이트하다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955609" y="6001776"/>
            <a:ext cx="232337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게임하다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1" name="Picture 12" descr="party_formal_rissyoku.png (400×35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923" y="1685604"/>
            <a:ext cx="1735116" cy="152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yjimage (200×25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731" y="1778438"/>
            <a:ext cx="1244908" cy="156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sgi01a201501221900.jpg (240×24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48" y="1731624"/>
            <a:ext cx="1522564" cy="152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job_izakaya_beer-235x300.png (235×3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517" y="4206841"/>
            <a:ext cx="1231068" cy="15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game_keitai_broken_kids.png (366×4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904" y="4255348"/>
            <a:ext cx="1271778" cy="138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tudy_night_girl.png (735×794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938" y="1686833"/>
            <a:ext cx="1513323" cy="163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6143498" y="340497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공부하다</a:t>
            </a:r>
          </a:p>
        </p:txBody>
      </p:sp>
      <p:pic>
        <p:nvPicPr>
          <p:cNvPr id="18" name="Picture 2" descr="diet_running_woman.png (661×800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330" y="4408912"/>
            <a:ext cx="1127931" cy="136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6023083" y="5993286"/>
            <a:ext cx="282367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운동하다</a:t>
            </a:r>
          </a:p>
        </p:txBody>
      </p:sp>
    </p:spTree>
    <p:extLst>
      <p:ext uri="{BB962C8B-B14F-4D97-AF65-F5344CB8AC3E}">
        <p14:creationId xmlns:p14="http://schemas.microsoft.com/office/powerpoint/2010/main" val="269497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17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1800" y="0"/>
            <a:ext cx="10515600" cy="726140"/>
          </a:xfrm>
        </p:spPr>
        <p:txBody>
          <a:bodyPr>
            <a:normAutofit/>
          </a:bodyPr>
          <a:lstStyle/>
          <a:p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❸</a:t>
            </a:r>
            <a:r>
              <a:rPr lang="en-US" altLang="ko-KR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漢数詞</a:t>
            </a:r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＋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월</a:t>
            </a:r>
            <a:r>
              <a:rPr lang="ja-JP" altLang="en-US" sz="1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月　　・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漢数詞</a:t>
            </a:r>
            <a:r>
              <a:rPr lang="ja-JP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＋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日 </a:t>
            </a:r>
            <a:r>
              <a:rPr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endParaRPr lang="ko-KR" altLang="en-US" sz="1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820270"/>
            <a:ext cx="5181600" cy="603772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3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4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5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6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7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8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9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10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11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12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13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14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15	</a:t>
            </a:r>
            <a:endParaRPr lang="ko-KR" altLang="en-US" sz="1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820271"/>
            <a:ext cx="5181600" cy="603772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16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17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18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19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20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21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22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23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24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25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26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27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28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29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1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30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	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62636" y="87405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62636" y="1647251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삼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62636" y="203498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사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362636" y="243839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오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62636" y="285525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육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62636" y="325866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칠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376083" y="367552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팔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362636" y="406549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구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362636" y="445545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십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376083" y="487231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십일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362636" y="5302614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십이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362636" y="571947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십삼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362636" y="6136330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십사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376083" y="649043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십오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987989" y="87853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십육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6987989" y="1297620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십칠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6987989" y="167413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십팔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6987989" y="205064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십구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6987989" y="243839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이십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6987989" y="2828351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이십일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6987989" y="325866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이십이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6987989" y="367552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이십삼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6987989" y="406549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이십사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6987989" y="445545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이십오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6987989" y="486782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이십육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6987989" y="528915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이십칠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6987989" y="566567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이십팔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6987989" y="604219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이십구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6987989" y="641871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삼십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622178" y="88077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일월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975847" y="87405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일일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622178" y="125505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이월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975847" y="125505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이일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2622178" y="1647251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삼월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3980330" y="1647251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삼일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622178" y="205064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사월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975847" y="205064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사일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2622178" y="242494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오월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975847" y="243839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오일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622178" y="285525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유월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3975847" y="285525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육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622178" y="325866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칠월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3975847" y="325866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칠일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622178" y="367104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팔월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975847" y="3684493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팔일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622178" y="406549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구월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3975847" y="4061010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구일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622178" y="445545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시월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975847" y="445545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십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2622178" y="486782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십일월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975847" y="487230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십일일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2619938" y="5289159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십이월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3975847" y="5302614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십이일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3975847" y="5719472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십삼일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3975847" y="613631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십사일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3975847" y="6485951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십오일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8507507" y="880774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십육일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8507507" y="1297620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십칠일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8507507" y="167413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십팔일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8507507" y="205064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십구일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8507507" y="2438398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이십일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8511990" y="2855253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이십일일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1362636" y="1281955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8507507" y="6418697"/>
            <a:ext cx="995082" cy="282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삼십일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8507507" y="3263138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이십이일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8511990" y="3684493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이십삼일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8507507" y="4058787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이십사일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8507507" y="4455457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이십오일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8507507" y="4881276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이십육일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8503024" y="5284707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이십칠일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8503024" y="5670193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이십팔일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8511990" y="6019809"/>
            <a:ext cx="1089210" cy="255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이십구일</a:t>
            </a:r>
          </a:p>
        </p:txBody>
      </p:sp>
      <p:sp>
        <p:nvSpPr>
          <p:cNvPr id="6" name="雲形吹き出し 5"/>
          <p:cNvSpPr/>
          <p:nvPr/>
        </p:nvSpPr>
        <p:spPr>
          <a:xfrm>
            <a:off x="3363472" y="636040"/>
            <a:ext cx="2070847" cy="820269"/>
          </a:xfrm>
          <a:prstGeom prst="cloud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몇 월</a:t>
            </a:r>
          </a:p>
        </p:txBody>
      </p:sp>
      <p:sp>
        <p:nvSpPr>
          <p:cNvPr id="7" name="雲形吹き出し 6"/>
          <p:cNvSpPr/>
          <p:nvPr/>
        </p:nvSpPr>
        <p:spPr>
          <a:xfrm rot="1043789">
            <a:off x="9844512" y="199013"/>
            <a:ext cx="2017060" cy="874054"/>
          </a:xfrm>
          <a:prstGeom prst="cloudCallou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며칠</a:t>
            </a:r>
            <a:r>
              <a:rPr lang="en-US" altLang="ko-KR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ko-KR" altLang="en-US" sz="2800" b="1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875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4" fill="hold">
                      <p:stCondLst>
                        <p:cond delay="indefinite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4" fill="hold">
                      <p:stCondLst>
                        <p:cond delay="indefinite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75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8" grpId="0" animBg="1"/>
      <p:bldP spid="94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20914" y="108123"/>
            <a:ext cx="10758714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Meiryo UI" panose="020B0604030504040204" pitchFamily="34" charset="-128"/>
              </a:rPr>
              <a:t>❹　</a:t>
            </a:r>
            <a:r>
              <a:rPr lang="ko-KR" altLang="en-US" sz="2800" dirty="0">
                <a:latin typeface="Meiryo UI" panose="020B0604030504040204" pitchFamily="34" charset="-128"/>
              </a:rPr>
              <a:t>몇 월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[</a:t>
            </a:r>
            <a:r>
              <a:rPr lang="ko-KR" altLang="en-US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며둴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]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</a:t>
            </a:r>
            <a:r>
              <a:rPr lang="ko-KR" altLang="en-US" sz="2800" dirty="0">
                <a:latin typeface="Meiryo UI" panose="020B0604030504040204" pitchFamily="34" charset="-128"/>
              </a:rPr>
              <a:t>며칠이에요</a:t>
            </a:r>
            <a:r>
              <a:rPr lang="en-US" altLang="ko-KR" sz="2800" dirty="0">
                <a:latin typeface="Meiryo UI" panose="020B0604030504040204" pitchFamily="34" charset="-128"/>
              </a:rPr>
              <a:t>?</a:t>
            </a:r>
            <a:r>
              <a:rPr lang="ja-JP" altLang="en-US" sz="2800" dirty="0">
                <a:latin typeface="Meiryo UI" panose="020B0604030504040204" pitchFamily="34" charset="-128"/>
              </a:rPr>
              <a:t>　</a:t>
            </a:r>
            <a:r>
              <a:rPr lang="ja-JP" altLang="en-US" sz="24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何月何日ですか</a:t>
            </a:r>
            <a:r>
              <a:rPr lang="ja-JP" altLang="en-US" sz="2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ko-KR" altLang="en-US" sz="2800" b="1" dirty="0">
              <a:solidFill>
                <a:srgbClr val="FF0000"/>
              </a:solidFill>
              <a:latin typeface="HGP教科書体" panose="020206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buFont typeface="+mj-ea"/>
              <a:buAutoNum type="circleNumDbPlain"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3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4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삼월 </a:t>
            </a:r>
            <a:r>
              <a:rPr lang="ko-KR" altLang="en-US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사일이에요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buFont typeface="+mj-ea"/>
              <a:buAutoNum type="circleNumDbPlain" startAt="2"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6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16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유월 십육일</a:t>
            </a:r>
            <a:r>
              <a:rPr lang="en-US" altLang="ko-KR" sz="1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1600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심뉴길</a:t>
            </a:r>
            <a:r>
              <a:rPr lang="en-US" altLang="ko-KR" sz="1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이에요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457200" indent="-457200">
              <a:buFont typeface="+mj-ea"/>
              <a:buAutoNum type="circleNumDbPlain" startAt="3"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10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28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시월 </a:t>
            </a:r>
            <a:r>
              <a:rPr lang="ko-KR" altLang="en-US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이십팔일이에요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1026" name="Picture 2" descr="2882157i (432×576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3627" r="6044" b="9780"/>
          <a:stretch/>
        </p:blipFill>
        <p:spPr bwMode="auto">
          <a:xfrm>
            <a:off x="6243064" y="1319212"/>
            <a:ext cx="3509683" cy="456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05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9" y="229230"/>
            <a:ext cx="11121571" cy="605117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Q.</a:t>
            </a:r>
            <a:r>
              <a:rPr lang="ja-JP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몇 월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며둴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며칠이에요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何月何日ですか。</a:t>
            </a:r>
            <a:endParaRPr lang="ko-KR" altLang="en-US" sz="24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05118"/>
            <a:ext cx="10515600" cy="6252882"/>
          </a:xfrm>
        </p:spPr>
        <p:txBody>
          <a:bodyPr>
            <a:noAutofit/>
          </a:bodyPr>
          <a:lstStyle/>
          <a:p>
            <a:pPr marL="457200" indent="-457200">
              <a:buFont typeface="+mj-ea"/>
              <a:buAutoNum type="circleNumDbPlain"/>
            </a:pP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511939" y="5390144"/>
            <a:ext cx="442589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⑦ </a:t>
            </a:r>
            <a:r>
              <a:rPr lang="ko-KR" altLang="en-US" sz="28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오늘은 </a:t>
            </a:r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몇 월 며칠이에요</a:t>
            </a:r>
            <a:r>
              <a:rPr lang="en-US" altLang="ko-KR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511939" y="6113291"/>
            <a:ext cx="442589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⑧ </a:t>
            </a:r>
            <a:r>
              <a:rPr lang="ko-KR" altLang="en-US" sz="28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생일은 </a:t>
            </a:r>
            <a:r>
              <a:rPr lang="ko-KR" altLang="en-US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몇 월 며칠이에요</a:t>
            </a:r>
            <a:r>
              <a:rPr lang="en-US" altLang="ko-KR" sz="2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6225" y="1436685"/>
            <a:ext cx="4425890" cy="37739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7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칠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5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24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오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이십사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6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9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유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구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095999" y="1436686"/>
            <a:ext cx="4949371" cy="36497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④　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8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26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팔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이십육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⑤　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10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10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시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십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⑥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12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21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en-US" altLang="ko-KR" sz="2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</a:t>
            </a:r>
            <a:r>
              <a:rPr lang="ko-KR" altLang="en-US" sz="28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십이</a:t>
            </a:r>
            <a:r>
              <a:rPr lang="ko-KR" altLang="en-US" sz="2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ko-KR" altLang="en-US" sz="28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이십일</a:t>
            </a:r>
            <a:r>
              <a:rPr lang="ko-KR" altLang="en-US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일이에요</a:t>
            </a:r>
            <a:r>
              <a:rPr lang="en-US" altLang="ko-KR" sz="2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943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03200" y="87085"/>
            <a:ext cx="11150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❺ 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가 </a:t>
            </a:r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언제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～</a:t>
            </a:r>
            <a:r>
              <a:rPr lang="ja-JP" altLang="en-US" sz="2800" b="1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</a:t>
            </a:r>
            <a:r>
              <a:rPr lang="ja-JP" altLang="en-US" sz="2800" b="1" dirty="0" smtClean="0">
                <a:solidFill>
                  <a:srgbClr val="FF000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いつ</a:t>
            </a:r>
            <a:r>
              <a:rPr lang="ja-JP" altLang="en-US" sz="2800" b="1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ですか。</a:t>
            </a:r>
            <a:endParaRPr lang="ko-KR" altLang="en-US" sz="2800" b="1" dirty="0">
              <a:latin typeface="HGS教科書体" panose="020206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endParaRPr lang="en-US" altLang="ko-KR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99564" y="1452278"/>
            <a:ext cx="1452277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생일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999565" y="2333055"/>
            <a:ext cx="1452276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시험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99565" y="3213833"/>
            <a:ext cx="1452276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축제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가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999565" y="4094611"/>
            <a:ext cx="1452276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방학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99565" y="4975389"/>
            <a:ext cx="2483864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>
                <a:latin typeface="NanumGothic" panose="020D0604000000000000" pitchFamily="34" charset="-127"/>
                <a:ea typeface="NanumGothic" panose="020D0604000000000000" pitchFamily="34" charset="-127"/>
              </a:rPr>
              <a:t>크리스마스</a:t>
            </a:r>
            <a:r>
              <a:rPr lang="ko-KR" altLang="en-US" sz="280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가</a:t>
            </a:r>
            <a:endParaRPr lang="ko-KR" altLang="en-US" sz="28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28682" y="2333055"/>
            <a:ext cx="2451847" cy="9749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언제</a:t>
            </a:r>
            <a:r>
              <a:rPr lang="ko-KR" altLang="en-US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ko-KR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952562" y="1455644"/>
            <a:ext cx="1900518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월 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18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  <a:endParaRPr lang="ko-KR" altLang="en-US" sz="28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952562" y="2333055"/>
            <a:ext cx="1900518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4</a:t>
            </a:r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월 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14</a:t>
            </a:r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952562" y="3217200"/>
            <a:ext cx="1900518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5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월 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23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  <a:endParaRPr lang="ko-KR" altLang="en-US" sz="28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952562" y="4094611"/>
            <a:ext cx="1900518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7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월 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29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  <a:endParaRPr lang="ko-KR" altLang="en-US" sz="28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952562" y="4972022"/>
            <a:ext cx="2008095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12</a:t>
            </a:r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월 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25</a:t>
            </a:r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일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8171543" y="1452278"/>
            <a:ext cx="3563257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일월 </a:t>
            </a:r>
            <a:r>
              <a:rPr lang="ko-KR" altLang="en-US" sz="2800" dirty="0" err="1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십팔일이에요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8171544" y="2333054"/>
            <a:ext cx="3569980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사월 </a:t>
            </a:r>
            <a:r>
              <a:rPr lang="ko-KR" altLang="en-US" sz="2800" dirty="0" err="1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십사일이에요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171543" y="3213833"/>
            <a:ext cx="3957704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오월 </a:t>
            </a:r>
            <a:r>
              <a:rPr lang="ko-KR" altLang="en-US" sz="2800" dirty="0" err="1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이십삼일이에요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171543" y="4094610"/>
            <a:ext cx="3957704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칠월 </a:t>
            </a:r>
            <a:r>
              <a:rPr lang="ko-KR" altLang="en-US" sz="2800" dirty="0" err="1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이십구일이에요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8171543" y="4972022"/>
            <a:ext cx="3940896" cy="524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십이월 </a:t>
            </a:r>
            <a:r>
              <a:rPr lang="ko-KR" altLang="en-US" sz="2800" dirty="0" err="1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이십오일이에요</a:t>
            </a:r>
            <a:r>
              <a:rPr lang="en-US" altLang="ko-KR" sz="2800" dirty="0">
                <a:solidFill>
                  <a:schemeClr val="tx1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ko-KR" altLang="en-US" sz="2800" dirty="0">
              <a:solidFill>
                <a:schemeClr val="tx1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538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1023</Words>
  <Application>Microsoft Office PowerPoint</Application>
  <PresentationFormat>ワイド画面</PresentationFormat>
  <Paragraphs>335</Paragraphs>
  <Slides>17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21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39" baseType="lpstr">
      <vt:lpstr>바탕체</vt:lpstr>
      <vt:lpstr>HCR Batang</vt:lpstr>
      <vt:lpstr>HGP教科書体</vt:lpstr>
      <vt:lpstr>HGS教科書体</vt:lpstr>
      <vt:lpstr>HGKyokashotai</vt:lpstr>
      <vt:lpstr>HGKyokashotai</vt:lpstr>
      <vt:lpstr>HG正楷書体-PRO</vt:lpstr>
      <vt:lpstr>Malgun Gothic</vt:lpstr>
      <vt:lpstr>Malgun Gothic</vt:lpstr>
      <vt:lpstr>Meiryo UI</vt:lpstr>
      <vt:lpstr>ＭＳ Ｐゴシック</vt:lpstr>
      <vt:lpstr>NanumGothic</vt:lpstr>
      <vt:lpstr>NanumMyeongjo</vt:lpstr>
      <vt:lpstr>UD デジタル 教科書体 NK-B</vt:lpstr>
      <vt:lpstr>UD デジタル 教科書体 NK-R</vt:lpstr>
      <vt:lpstr>UD デジタル 教科書体 NP-B</vt:lpstr>
      <vt:lpstr>나눔고딕</vt:lpstr>
      <vt:lpstr>나눔명조</vt:lpstr>
      <vt:lpstr>Yu Mincho</vt:lpstr>
      <vt:lpstr>Arial</vt:lpstr>
      <vt:lpstr>Times New Roman</vt:lpstr>
      <vt:lpstr>Office テーマ</vt:lpstr>
      <vt:lpstr>第6講　생일誕生日</vt:lpstr>
      <vt:lpstr>PowerPoint プレゼンテーション</vt:lpstr>
      <vt:lpstr>PowerPoint プレゼンテーション</vt:lpstr>
      <vt:lpstr> ❶　각종 행사各種行事</vt:lpstr>
      <vt:lpstr>❷　행사에 하는 일 行事にすること</vt:lpstr>
      <vt:lpstr> ❸  漢数詞＋월月　　・　漢数詞＋일日    </vt:lpstr>
      <vt:lpstr>❹　몇 월[며둴] 며칠이에요?　何月何日ですか。</vt:lpstr>
      <vt:lpstr>Q. 몇 월[며둴] 며칠이에요?　何月何日ですか。</vt:lpstr>
      <vt:lpstr>❺ N이/가 언제예요?　～はいつですか。</vt:lpstr>
      <vt:lpstr>❻ A/V-아요/어요/해요①　～です・ます</vt:lpstr>
      <vt:lpstr>❻ A/V-아요/어요/해요</vt:lpstr>
      <vt:lpstr>　　   　　　　二人が「誕生日」と「誕生日にすること」について話しています。</vt:lpstr>
      <vt:lpstr>発音</vt:lpstr>
      <vt:lpstr>　　会話の状況と意味を意識し、学習した語彙と文法を確認しながらテキストを読みましょう。</vt:lpstr>
      <vt:lpstr>Task1. 今年の行事について、話したり、尋ねたりしましょう。 </vt:lpstr>
      <vt:lpstr>Task2. Task1を参考にし、自分のことや友達のことについて整理し、「보기」のように発表してみましょう。</vt:lpstr>
      <vt:lpstr>学習目標のCheck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543</cp:revision>
  <dcterms:created xsi:type="dcterms:W3CDTF">2017-03-13T05:07:43Z</dcterms:created>
  <dcterms:modified xsi:type="dcterms:W3CDTF">2018-12-22T05:01:14Z</dcterms:modified>
</cp:coreProperties>
</file>