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80" r:id="rId4"/>
    <p:sldId id="313" r:id="rId5"/>
    <p:sldId id="314" r:id="rId6"/>
    <p:sldId id="315" r:id="rId7"/>
    <p:sldId id="316" r:id="rId8"/>
    <p:sldId id="287" r:id="rId9"/>
    <p:sldId id="303" r:id="rId10"/>
    <p:sldId id="317" r:id="rId11"/>
    <p:sldId id="318" r:id="rId12"/>
    <p:sldId id="319" r:id="rId13"/>
    <p:sldId id="320" r:id="rId14"/>
    <p:sldId id="321" r:id="rId15"/>
    <p:sldId id="323" r:id="rId16"/>
    <p:sldId id="295" r:id="rId17"/>
    <p:sldId id="268" r:id="rId18"/>
    <p:sldId id="324" r:id="rId19"/>
    <p:sldId id="269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jpg"/><Relationship Id="rId3" Type="http://schemas.openxmlformats.org/officeDocument/2006/relationships/image" Target="../media/image15.png"/><Relationship Id="rId7" Type="http://schemas.openxmlformats.org/officeDocument/2006/relationships/image" Target="../media/image14.jpeg"/><Relationship Id="rId12" Type="http://schemas.openxmlformats.org/officeDocument/2006/relationships/image" Target="../media/image34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33.jpg"/><Relationship Id="rId5" Type="http://schemas.openxmlformats.org/officeDocument/2006/relationships/image" Target="../media/image29.png"/><Relationship Id="rId10" Type="http://schemas.openxmlformats.org/officeDocument/2006/relationships/image" Target="../media/image32.jpg"/><Relationship Id="rId4" Type="http://schemas.openxmlformats.org/officeDocument/2006/relationships/image" Target="../media/image28.jpg"/><Relationship Id="rId9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8</a:t>
            </a:r>
            <a:r>
              <a:rPr lang="ja-JP" altLang="en-US" sz="2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28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취미</a:t>
            </a:r>
            <a:r>
              <a:rPr lang="ja-JP" altLang="en-US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趣味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0636" y="1801907"/>
            <a:ext cx="6750424" cy="431650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0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 smtClean="0">
              <a:solidFill>
                <a:srgbClr val="FF0000"/>
              </a:solidFill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趣味</a:t>
            </a:r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や能力などについて、友達に尋ねることができ、自分でも答えられる。</a:t>
            </a:r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・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語彙</a:t>
            </a:r>
            <a:endParaRPr lang="en-US" altLang="ja-JP" sz="20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①「趣味」関連表現</a:t>
            </a:r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②「頻度」</a:t>
            </a:r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ja-JP" sz="20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b="1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・</a:t>
            </a:r>
            <a:r>
              <a:rPr lang="ja-JP" altLang="en-US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文法・表現</a:t>
            </a:r>
            <a:endParaRPr lang="en-US" altLang="ja-JP" sz="20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①</a:t>
            </a:r>
            <a:r>
              <a:rPr lang="en-US" altLang="ja-JP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~</a:t>
            </a:r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が好きです</a:t>
            </a:r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②～ことが好きです。　</a:t>
            </a:r>
            <a:endParaRPr lang="en-US" altLang="ja-JP" sz="20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0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②～が上手です・上手ではありません・下手です</a:t>
            </a:r>
            <a:endParaRPr lang="ko-KR" altLang="en-US" sz="2000" dirty="0">
              <a:latin typeface="HGKyokashotai" panose="02020609000000000000" pitchFamily="17" charset="-128"/>
            </a:endParaRPr>
          </a:p>
        </p:txBody>
      </p:sp>
      <p:pic>
        <p:nvPicPr>
          <p:cNvPr id="3" name="Picture 2" descr="1-C-TOY531.jpg (643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723" y="2408618"/>
            <a:ext cx="2430535" cy="3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91886" y="29029"/>
            <a:ext cx="10961914" cy="833718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Meiryo UI" panose="020B0604030504040204" pitchFamily="34" charset="-128"/>
              </a:rPr>
              <a:t>❸－</a:t>
            </a:r>
            <a:r>
              <a:rPr lang="en-US" altLang="ja-JP" sz="2400" dirty="0" smtClean="0">
                <a:latin typeface="Meiryo UI" panose="020B0604030504040204" pitchFamily="34" charset="-128"/>
              </a:rPr>
              <a:t>2</a:t>
            </a:r>
            <a:r>
              <a:rPr lang="ja-JP" altLang="en-US" sz="2400" dirty="0" err="1" smtClean="0">
                <a:latin typeface="Meiryo UI" panose="020B0604030504040204" pitchFamily="34" charset="-128"/>
              </a:rPr>
              <a:t>．</a:t>
            </a:r>
            <a:r>
              <a:rPr lang="en-US" altLang="ja-JP" sz="36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 V</a:t>
            </a:r>
            <a:r>
              <a:rPr lang="en-US" altLang="ja-JP" sz="3600" b="1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-</a:t>
            </a:r>
            <a:r>
              <a:rPr lang="ko-KR" altLang="en-US" sz="3600" b="1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는 것</a:t>
            </a:r>
            <a:r>
              <a:rPr lang="ko-KR" altLang="en-US" sz="2800" dirty="0" smtClean="0">
                <a:latin typeface="Meiryo UI" panose="020B0604030504040204" pitchFamily="34" charset="-128"/>
              </a:rPr>
              <a:t>을 좋아해요</a:t>
            </a:r>
            <a:endParaRPr lang="ko-KR" altLang="en-US" sz="2800" dirty="0">
              <a:solidFill>
                <a:srgbClr val="FF0000"/>
              </a:solidFill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28" name="Picture 2" descr="music_norinori_woman.png (735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35" y="1293372"/>
            <a:ext cx="2071111" cy="225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3361765" y="1497823"/>
            <a:ext cx="6535270" cy="14577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A: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뭘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B: 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저는 </a:t>
            </a:r>
            <a:r>
              <a:rPr lang="ko-KR" altLang="en-US" sz="3200" dirty="0" smtClean="0">
                <a:solidFill>
                  <a:srgbClr val="00B05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음악 듣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는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것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을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3200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pic>
        <p:nvPicPr>
          <p:cNvPr id="30" name="Picture 6" descr="baseball_closeplay.png (800×646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09" y="4112697"/>
            <a:ext cx="2110260" cy="170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5943599" y="4358950"/>
            <a:ext cx="6248401" cy="14577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A: 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뭘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B: 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저는 </a:t>
            </a:r>
            <a:r>
              <a:rPr lang="ko-KR" altLang="en-US" sz="3200" dirty="0" smtClean="0">
                <a:solidFill>
                  <a:srgbClr val="00B05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야구 보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는 것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을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3200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00" y="4021041"/>
            <a:ext cx="1803708" cy="1795692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47182" y="6014636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야구를 하다</a:t>
            </a:r>
            <a:endParaRPr lang="ko-KR" altLang="en-US" sz="28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158941" y="6014636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야구를 보다</a:t>
            </a:r>
            <a:endParaRPr lang="ko-KR" altLang="en-US" sz="28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24660" y="3442489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음악을 듣다</a:t>
            </a:r>
            <a:endParaRPr lang="ko-KR" altLang="en-US" sz="28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940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90650" y="464457"/>
            <a:ext cx="11312664" cy="62858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30" name="Picture 6" descr="baseball_closeplay.png (800×64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235" y="899539"/>
            <a:ext cx="1552944" cy="125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olympic25_soccer_blue.png (440×526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07" y="785744"/>
            <a:ext cx="1323495" cy="158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50" y="2455491"/>
            <a:ext cx="1286352" cy="15298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95" y="2716305"/>
            <a:ext cx="1385322" cy="1387635"/>
          </a:xfrm>
          <a:prstGeom prst="rect">
            <a:avLst/>
          </a:prstGeom>
        </p:spPr>
      </p:pic>
      <p:pic>
        <p:nvPicPr>
          <p:cNvPr id="16" name="Picture 6" descr="manga.png (666×605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87" y="4611743"/>
            <a:ext cx="1438715" cy="130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a643403b.jpg (660×923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330" y="4611743"/>
            <a:ext cx="981203" cy="137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722" y="841483"/>
            <a:ext cx="1539238" cy="141032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56" y="876954"/>
            <a:ext cx="1607261" cy="133938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588" y="2716305"/>
            <a:ext cx="1570729" cy="157072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343" y="2907590"/>
            <a:ext cx="1250852" cy="137944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51369"/>
            <a:ext cx="1750699" cy="156602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343" y="4670332"/>
            <a:ext cx="1313610" cy="1313610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4316009" y="2401107"/>
            <a:ext cx="2055605" cy="141629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를 </a:t>
            </a:r>
            <a:endParaRPr lang="en-US" altLang="ko-KR" sz="28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ko-KR" sz="28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좋아해요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0139789" y="2259688"/>
            <a:ext cx="2052212" cy="166889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를 </a:t>
            </a:r>
            <a:endParaRPr lang="en-US" altLang="ko-KR" sz="28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ko-KR" sz="28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좋아해요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91084" y="87084"/>
            <a:ext cx="8861259" cy="6696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</a:t>
            </a:r>
            <a:r>
              <a:rPr lang="en-US" altLang="ko-KR" sz="20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1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en-US" altLang="ko-KR" sz="20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A</a:t>
            </a:r>
            <a:r>
              <a:rPr lang="ko-KR" altLang="en-US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를 좋아해요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en-US" altLang="ko-KR" sz="20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B</a:t>
            </a:r>
            <a:r>
              <a:rPr lang="ko-KR" altLang="en-US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를 좋아해요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31741" y="1117085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①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31741" y="2845522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②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8466" y="5063405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③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536057" y="1196989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④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912705" y="3419060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⑤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683250" y="5113668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⑥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89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1" name="Picture 10" descr="c8a12c385e521c6bc6d89f4ef34b74d6.png (756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45" y="4897861"/>
            <a:ext cx="1396699" cy="14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42" y="927720"/>
            <a:ext cx="1428602" cy="1511748"/>
          </a:xfrm>
          <a:prstGeom prst="rect">
            <a:avLst/>
          </a:prstGeom>
        </p:spPr>
      </p:pic>
      <p:pic>
        <p:nvPicPr>
          <p:cNvPr id="23" name="Picture 2" descr="diet_running_woman.png (661×8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94" y="2922927"/>
            <a:ext cx="1037062" cy="125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movie_family.png (500×316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141" y="1074484"/>
            <a:ext cx="1630094" cy="103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ichigan_camera_woman.png (321×4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127" y="2978584"/>
            <a:ext cx="1269296" cy="158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2079677" y="1283597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책을 읽다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071032" y="1919044"/>
            <a:ext cx="385218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책 읽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것을 좋아해요</a:t>
            </a:r>
            <a:r>
              <a:rPr lang="en-US" altLang="ko-KR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079677" y="3095333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운동하다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084980" y="3707941"/>
            <a:ext cx="41133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운동하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것을 좋아해요</a:t>
            </a:r>
            <a:r>
              <a:rPr lang="en-US" altLang="ko-KR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079677" y="5367886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음악을 듣다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084980" y="5980494"/>
            <a:ext cx="41133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음악 듣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것을 좋아해요</a:t>
            </a:r>
            <a:r>
              <a:rPr lang="en-US" altLang="ko-KR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696489" y="3875454"/>
            <a:ext cx="41133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사진 찍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것을 좋아해요</a:t>
            </a:r>
            <a:r>
              <a:rPr lang="en-US" altLang="ko-KR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947749" y="1901584"/>
            <a:ext cx="41133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영화 보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 것을 좋아해요</a:t>
            </a:r>
            <a:r>
              <a:rPr lang="en-US" altLang="ko-KR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035268" y="1357947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영화를 보다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654352" y="3142354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사진을 </a:t>
            </a:r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찍다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7982046" y="5417507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노래하다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23036" y="1391581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①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57929" y="3259139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②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52732" y="5453031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③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717104" y="1294018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④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739395" y="3177034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⑤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923218" y="5378307"/>
            <a:ext cx="458909" cy="5274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⑥</a:t>
            </a:r>
            <a:endParaRPr lang="en-US" altLang="ko-KR" sz="20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050" name="Picture 2" descr="karaoke_woman.png (628Ã759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462" y="5014169"/>
            <a:ext cx="1244589" cy="150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正方形/長方形 44"/>
          <p:cNvSpPr/>
          <p:nvPr/>
        </p:nvSpPr>
        <p:spPr>
          <a:xfrm>
            <a:off x="8089643" y="6106907"/>
            <a:ext cx="397143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노래하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는</a:t>
            </a:r>
            <a:r>
              <a:rPr lang="ko-KR" altLang="en-US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것을 좋아해요</a:t>
            </a:r>
            <a:r>
              <a:rPr lang="en-US" altLang="ko-KR" sz="28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91084" y="101598"/>
            <a:ext cx="8861259" cy="6696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</a:t>
            </a:r>
            <a:r>
              <a:rPr lang="en-US" altLang="ko-KR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2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ko-KR" altLang="en-US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뭘 좋아해요</a:t>
            </a:r>
            <a:r>
              <a:rPr lang="en-US" altLang="ko-KR" sz="3200" b="1" dirty="0" smtClean="0">
                <a:solidFill>
                  <a:srgbClr val="00B05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0669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 animBg="1"/>
      <p:bldP spid="40" grpId="0" animBg="1"/>
      <p:bldP spid="41" grpId="0" animBg="1"/>
      <p:bldP spid="43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9" y="58057"/>
            <a:ext cx="11727542" cy="833718"/>
          </a:xfrm>
        </p:spPr>
        <p:txBody>
          <a:bodyPr>
            <a:normAutofit/>
          </a:bodyPr>
          <a:lstStyle/>
          <a:p>
            <a:r>
              <a:rPr lang="ja-JP" altLang="en-US" sz="2000" dirty="0" smtClean="0">
                <a:latin typeface="NanumMyeongjo" panose="02020603020101020101" pitchFamily="18" charset="-127"/>
              </a:rPr>
              <a:t>❹ </a:t>
            </a:r>
            <a:r>
              <a:rPr lang="en-US" altLang="ko-KR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을</a:t>
            </a:r>
            <a:r>
              <a:rPr lang="en-US" altLang="ko-KR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를 </a:t>
            </a:r>
            <a:r>
              <a:rPr lang="ko-KR" altLang="en-US" sz="28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잘해요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～が上手だ</a:t>
            </a:r>
            <a:r>
              <a:rPr lang="en-US" altLang="ko-KR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vs. 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잘 못해요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あまり上手ではありません　</a:t>
            </a:r>
            <a:r>
              <a:rPr lang="en-US" altLang="ko-KR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vs. </a:t>
            </a:r>
            <a:r>
              <a:rPr lang="ko-KR" altLang="en-US" sz="28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못해요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～できません</a:t>
            </a:r>
            <a:endParaRPr lang="ko-KR" altLang="en-US" sz="28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555" y="1100980"/>
            <a:ext cx="2286000" cy="2000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019" y="1188640"/>
            <a:ext cx="1234742" cy="182207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875" y="1200493"/>
            <a:ext cx="1277851" cy="1878786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H="1">
            <a:off x="1333502" y="3142412"/>
            <a:ext cx="1116105" cy="979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3859306" y="3101230"/>
            <a:ext cx="1048870" cy="1001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0" y="4327299"/>
            <a:ext cx="317350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요리를 잘해요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487271" y="4327299"/>
            <a:ext cx="317350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요리를 못해요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470713" y="3365638"/>
            <a:ext cx="317350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노래를 잘해요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9045244" y="3365638"/>
            <a:ext cx="317350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노래를 못해요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3173506" y="4760259"/>
            <a:ext cx="1900518" cy="1331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777254" y="6091518"/>
            <a:ext cx="1196788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</a:t>
            </a:r>
            <a:endParaRPr lang="en-US" altLang="ko-KR" sz="44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8678954" y="3808271"/>
            <a:ext cx="1900518" cy="1331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7904341" y="5275477"/>
            <a:ext cx="1196788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</a:t>
            </a:r>
            <a:endParaRPr lang="en-US" altLang="ko-KR" sz="44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487271" y="6042885"/>
            <a:ext cx="4043082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요리를 </a:t>
            </a:r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</a:t>
            </a:r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못해요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148918" y="6064624"/>
            <a:ext cx="4043082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노래를 </a:t>
            </a:r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잘</a:t>
            </a:r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못해요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567704" y="2937477"/>
            <a:ext cx="317350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요리하다</a:t>
            </a:r>
            <a:endParaRPr lang="en-US" altLang="ko-KR" sz="32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616721" y="2260415"/>
            <a:ext cx="2340466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노래하다</a:t>
            </a:r>
            <a:endParaRPr lang="en-US" altLang="ko-KR" sz="32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H="1">
            <a:off x="6068547" y="2797964"/>
            <a:ext cx="607187" cy="567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10784539" y="2611388"/>
            <a:ext cx="601223" cy="772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8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2" grpId="0" animBg="1"/>
      <p:bldP spid="24" grpId="0" animBg="1"/>
      <p:bldP spid="25" grpId="0" animBg="1"/>
      <p:bldP spid="26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endParaRPr lang="en-US" altLang="ko-KR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03" y="2705439"/>
            <a:ext cx="1570729" cy="157072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96" y="4585988"/>
            <a:ext cx="1939622" cy="197521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874" y="778762"/>
            <a:ext cx="1615293" cy="166218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470" y="3049684"/>
            <a:ext cx="2142740" cy="122648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247" y="4877723"/>
            <a:ext cx="1215186" cy="1872701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2079677" y="1283597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① 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영어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335314" y="3254188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② 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한국어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264558" y="5545131"/>
            <a:ext cx="290556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③ 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요리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9508553" y="1611228"/>
            <a:ext cx="174436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④ 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운전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9508553" y="3490803"/>
            <a:ext cx="174436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⑤ 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수영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508553" y="5545131"/>
            <a:ext cx="174436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문체부 제목 바탕체" panose="02030609000101010101" pitchFamily="17" charset="-127"/>
              </a:rPr>
              <a:t>⑥</a:t>
            </a:r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노래</a:t>
            </a:r>
            <a:endParaRPr lang="ko-KR" altLang="en-US" sz="32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0" y="200000"/>
            <a:ext cx="654122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どうですか。上手ですか。下手ですか。</a:t>
            </a:r>
            <a:endParaRPr lang="ko-KR" altLang="en-US" sz="2800" b="1" dirty="0">
              <a:solidFill>
                <a:schemeClr val="tx1"/>
              </a:solidFill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73" y="1061507"/>
            <a:ext cx="1250852" cy="137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46743" y="262218"/>
            <a:ext cx="11698514" cy="524434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en-US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お互いの「趣味」について話しています。よ</a:t>
            </a:r>
            <a:r>
              <a:rPr lang="ja-JP" altLang="ja-JP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く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聞いて質問に答えなさい。</a:t>
            </a:r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98286" y="786651"/>
            <a:ext cx="11292113" cy="607134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ja-JP" sz="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よく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聞いて</a:t>
            </a: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、</a:t>
            </a:r>
            <a:r>
              <a:rPr lang="ja-JP" altLang="en-US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聞いたことと一致するものを選びなさい。</a:t>
            </a:r>
            <a:endParaRPr lang="en-US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①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여</a:t>
            </a:r>
            <a:r>
              <a:rPr lang="ko-KR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자는 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운동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음악 듣는 것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 읽는 것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을 좋아해요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女は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運動・音楽聞くこと・本読むこと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が好きです。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②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남자의 취미는 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운동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독서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음악 감상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이에요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endParaRPr lang="en-US" altLang="ja-JP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男の趣味は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運動・読書・音楽鑑賞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です。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③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남자는 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축구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야구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테니스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를 좋아해요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男は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サッカー・野球・テニス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が好きです。</a:t>
            </a:r>
            <a:endParaRPr lang="ja-JP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④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남자는 야구를 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잘해요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잘 못해요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못해요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男は野球が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上手です・あまり上手ではありません・できません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en-US" sz="1800" dirty="0" err="1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ko-KR" sz="1400" dirty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5" name="32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66285" y="6132285"/>
            <a:ext cx="725715" cy="725715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68073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429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04800" y="29029"/>
            <a:ext cx="11887200" cy="524434"/>
          </a:xfrm>
        </p:spPr>
        <p:txBody>
          <a:bodyPr>
            <a:no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하나 씨는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취미가 뭐예요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ハナさんは</a:t>
            </a:r>
            <a:r>
              <a:rPr lang="ja-JP" altLang="en-US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趣味が何ですか</a:t>
            </a:r>
            <a:r>
              <a:rPr lang="ja-JP" altLang="ko-KR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。</a:t>
            </a:r>
            <a:endParaRPr lang="ko-KR" altLang="ko-KR" sz="1800" dirty="0" smtClean="0">
              <a:solidFill>
                <a:srgbClr val="FF0000"/>
              </a:solidFill>
              <a:latin typeface="Yu Mincho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독서예요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영민 씨는요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読書です。ヨンミンさんは？</a:t>
            </a:r>
            <a:endParaRPr lang="ko-KR" altLang="ko-KR" sz="1800" dirty="0">
              <a:latin typeface="Yu Mincho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저는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운동하는 것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을 좋아해요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私は</a:t>
            </a:r>
            <a:r>
              <a:rPr lang="ja-JP" altLang="en-US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運動すること</a:t>
            </a:r>
            <a:r>
              <a:rPr lang="ja-JP" altLang="en-US" sz="1800" dirty="0" smtClean="0">
                <a:solidFill>
                  <a:srgbClr val="0070C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が好きです。</a:t>
            </a:r>
            <a:endParaRPr lang="ko-KR" altLang="ko-KR" sz="1800" dirty="0">
              <a:solidFill>
                <a:srgbClr val="0070C0"/>
              </a:solidFill>
              <a:latin typeface="Yu Mincho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운동요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무슨 운동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을 좋아해요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運動ですか。</a:t>
            </a:r>
            <a:r>
              <a:rPr lang="ja-JP" altLang="en-US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どんな運動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が好きですか</a:t>
            </a:r>
            <a:r>
              <a:rPr lang="ja-JP" altLang="ko-KR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。</a:t>
            </a:r>
            <a:endParaRPr lang="ko-KR" altLang="ko-KR" sz="1800" dirty="0">
              <a:latin typeface="Yu Mincho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야구를 좋아해요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en-US" altLang="ko-KR" sz="2400" dirty="0" smtClean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solidFill>
                  <a:schemeClr val="accent6">
                    <a:lumMod val="75000"/>
                  </a:schemeClr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野球</a:t>
            </a:r>
            <a:r>
              <a:rPr lang="ja-JP" altLang="en-US" sz="1800" dirty="0" smtClean="0">
                <a:solidFill>
                  <a:srgbClr val="0070C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が好きです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。</a:t>
            </a:r>
            <a:endParaRPr lang="ko-KR" altLang="ko-KR" sz="1800" dirty="0">
              <a:latin typeface="Yu Mincho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야구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잘해요</a:t>
            </a:r>
            <a:r>
              <a:rPr lang="en-US" altLang="ko-KR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4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4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野球、</a:t>
            </a:r>
            <a:r>
              <a:rPr lang="ja-JP" altLang="en-US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上手ですか。</a:t>
            </a:r>
            <a:endParaRPr lang="en-US" altLang="ko-KR" sz="1800" dirty="0">
              <a:solidFill>
                <a:srgbClr val="FF0000"/>
              </a:solidFill>
              <a:latin typeface="Yu Mincho" panose="02020400000000000000" pitchFamily="18" charset="-128"/>
              <a:ea typeface="Yu Mincho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7"/>
            </a:pP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아니요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잘 못해요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       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いいえ、</a:t>
            </a:r>
            <a:r>
              <a:rPr lang="ja-JP" altLang="en-US" sz="1800" dirty="0" smtClean="0">
                <a:solidFill>
                  <a:srgbClr val="0070C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あまり</a:t>
            </a:r>
            <a:r>
              <a:rPr lang="ja-JP" altLang="en-US" sz="1800" dirty="0" smtClean="0">
                <a:solidFill>
                  <a:srgbClr val="FF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上手ではありません</a:t>
            </a:r>
            <a:r>
              <a:rPr lang="ja-JP" altLang="en-US" sz="1800" dirty="0" smtClean="0">
                <a:latin typeface="Yu Mincho" panose="02020400000000000000" pitchFamily="18" charset="-128"/>
                <a:ea typeface="Yu Mincho" panose="02020400000000000000" pitchFamily="18" charset="-128"/>
              </a:rPr>
              <a:t>。</a:t>
            </a:r>
            <a:endParaRPr lang="en-US" altLang="ko-KR" sz="1800" dirty="0" smtClean="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3" name="32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475142" y="6141142"/>
            <a:ext cx="716858" cy="71685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  <p:pic>
        <p:nvPicPr>
          <p:cNvPr id="5" name="図 4" descr="yokasyumi_img_01.jpg (168×188)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046" y="1426979"/>
            <a:ext cx="3742554" cy="3899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429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0629" y="58057"/>
            <a:ext cx="11223171" cy="833718"/>
          </a:xfrm>
        </p:spPr>
        <p:txBody>
          <a:bodyPr>
            <a:normAutofit/>
          </a:bodyPr>
          <a:lstStyle/>
          <a:p>
            <a:r>
              <a:rPr lang="en-US" altLang="ja-JP" sz="2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 1.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と友達の趣味について話したり、尋ねたりしましょう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30629" y="833720"/>
            <a:ext cx="11843657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 </a:t>
            </a: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 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400" dirty="0">
                <a:latin typeface="UD デジタル 教科書体 NK-R" panose="02020400000000000000" pitchFamily="18" charset="-128"/>
              </a:rPr>
              <a:t>보기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の例文を用いて、友達とお互いの趣味とその頻度について尋ね合いましょう。</a:t>
            </a:r>
          </a:p>
          <a:p>
            <a:pPr marL="0" indent="0"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①下の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の中から「趣味と種類」を選び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もしくは自由応答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表の「</a:t>
            </a:r>
            <a:r>
              <a:rPr lang="ko-KR" altLang="ja-JP" sz="2400" dirty="0">
                <a:latin typeface="UD デジタル 教科書体 NK-R" panose="02020400000000000000" pitchFamily="18" charset="-128"/>
              </a:rPr>
              <a:t>나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」に記入します。</a:t>
            </a:r>
          </a:p>
          <a:p>
            <a:pPr marL="0" indent="0">
              <a:buNone/>
            </a:pP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400" dirty="0">
                <a:latin typeface="UD デジタル 教科書体 NK-R" panose="02020400000000000000" pitchFamily="18" charset="-128"/>
              </a:rPr>
              <a:t>보기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の例文の流れを覚え、友達と尋ね合いましょう。</a:t>
            </a:r>
          </a:p>
          <a:p>
            <a:pPr marL="0" indent="0">
              <a:buNone/>
            </a:pPr>
            <a:r>
              <a:rPr lang="en-US" altLang="ja-JP" dirty="0"/>
              <a:t> </a:t>
            </a:r>
            <a:endParaRPr lang="ja-JP" altLang="ja-JP" dirty="0"/>
          </a:p>
          <a:p>
            <a:pPr marL="0" indent="0">
              <a:buNone/>
            </a:pPr>
            <a:r>
              <a:rPr lang="en-US" altLang="ja-JP" sz="15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A</a:t>
            </a:r>
            <a:r>
              <a:rPr lang="en-US" altLang="ja-JP" sz="1500" dirty="0">
                <a:latin typeface="NanumGothic" panose="020D0604000000000000" pitchFamily="34" charset="-127"/>
                <a:ea typeface="NanumGothic" panose="020D0604000000000000" pitchFamily="34" charset="-127"/>
              </a:rPr>
              <a:t>: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○○ 씨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취미가 뭐예요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ja-JP" altLang="ja-JP" sz="26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5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저는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책 읽는 것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을 좋아해요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………(</a:t>
            </a:r>
            <a:r>
              <a:rPr lang="ko-KR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음악을 듣다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영화를 보다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운동을 하다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ja-JP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5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무슨 책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을 좋아해요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6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     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………(</a:t>
            </a:r>
            <a:r>
              <a:rPr lang="ko-KR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음악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영화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운동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ja-JP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5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소설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을 좋아해요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en-US" altLang="ja-JP" sz="26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         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………(</a:t>
            </a:r>
            <a:r>
              <a:rPr lang="en-US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K-POP, </a:t>
            </a:r>
            <a:r>
              <a:rPr lang="ko-KR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재즈</a:t>
            </a:r>
            <a:r>
              <a:rPr lang="en-US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)(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코미디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SF,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)(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축구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야구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ja-JP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5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자주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읽어요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6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            </a:t>
            </a:r>
            <a:r>
              <a:rPr lang="en-US" altLang="ja-JP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………(</a:t>
            </a:r>
            <a:r>
              <a:rPr lang="ko-KR" altLang="en-US" sz="24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듣다</a:t>
            </a:r>
            <a:r>
              <a:rPr lang="en-US" altLang="ja-JP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 (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보다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 </a:t>
            </a:r>
            <a:r>
              <a:rPr lang="en-US" altLang="ja-JP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하다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 (</a:t>
            </a:r>
            <a:r>
              <a:rPr lang="en-US" altLang="ja-JP" sz="2400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ja-JP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7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아니요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가끔</a:t>
            </a:r>
            <a:r>
              <a:rPr lang="ko-KR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sz="2600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읽어요</a:t>
            </a:r>
            <a:r>
              <a:rPr lang="en-US" altLang="ja-JP" sz="2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en-US" altLang="ja-JP" sz="26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en-US" altLang="ja-JP" sz="2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………(</a:t>
            </a:r>
            <a:r>
              <a:rPr lang="ko-KR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자주</a:t>
            </a:r>
            <a:r>
              <a:rPr lang="en-US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가끔</a:t>
            </a:r>
            <a:r>
              <a:rPr lang="en-US" altLang="ja-JP" sz="2400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en-US" altLang="ja-JP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endParaRPr lang="ja-JP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endParaRPr lang="en-US" altLang="ko-KR" b="1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0629" y="58057"/>
            <a:ext cx="11843657" cy="833718"/>
          </a:xfrm>
        </p:spPr>
        <p:txBody>
          <a:bodyPr>
            <a:normAutofit/>
          </a:bodyPr>
          <a:lstStyle/>
          <a:p>
            <a:r>
              <a:rPr lang="en-US" altLang="ja-JP" sz="2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Task2</a:t>
            </a:r>
            <a:r>
              <a:rPr lang="en-US" altLang="ja-JP" sz="2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. </a:t>
            </a:r>
            <a:r>
              <a:rPr lang="ja-JP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前ページ</a:t>
            </a:r>
            <a:r>
              <a:rPr lang="en-US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&lt;2&gt;</a:t>
            </a:r>
            <a:r>
              <a:rPr lang="ja-JP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を用いた</a:t>
            </a:r>
            <a:r>
              <a:rPr lang="en-US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</a:t>
            </a:r>
            <a:r>
              <a:rPr lang="ja-JP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r>
              <a:rPr lang="en-US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&lt;2&gt;</a:t>
            </a:r>
            <a:r>
              <a:rPr lang="ja-JP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で分かったことを、</a:t>
            </a:r>
            <a:r>
              <a:rPr lang="en-US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200" b="1" dirty="0">
                <a:latin typeface="UD デジタル 教科書体 NK-R" panose="02020400000000000000" pitchFamily="18" charset="-128"/>
              </a:rPr>
              <a:t>보기</a:t>
            </a:r>
            <a:r>
              <a:rPr lang="en-US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ja-JP" sz="22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のように</a:t>
            </a:r>
            <a:r>
              <a:rPr lang="ja-JP" altLang="ja-JP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発表しましょう</a:t>
            </a:r>
            <a:r>
              <a:rPr lang="ja-JP" altLang="ja-JP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30629" y="833720"/>
            <a:ext cx="11843657" cy="5916704"/>
          </a:xfrm>
        </p:spPr>
        <p:txBody>
          <a:bodyPr>
            <a:normAutofit/>
          </a:bodyPr>
          <a:lstStyle/>
          <a:p>
            <a:endParaRPr lang="en-US" altLang="ko-KR" b="1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ko-KR" b="1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en-US" altLang="ko-KR" b="1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</p:txBody>
      </p:sp>
      <p:pic>
        <p:nvPicPr>
          <p:cNvPr id="5" name="図 4" descr="C:\Users\CKIM\Desktop\Scan01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30" y="2601309"/>
            <a:ext cx="3543754" cy="30050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正方形/長方形 2"/>
          <p:cNvSpPr/>
          <p:nvPr/>
        </p:nvSpPr>
        <p:spPr>
          <a:xfrm>
            <a:off x="5217885" y="1368120"/>
            <a:ext cx="6096000" cy="49059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kern="100" dirty="0">
                <a:latin typeface="나눔고딕" panose="020D0604000000000000" pitchFamily="34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[</a:t>
            </a:r>
            <a:r>
              <a:rPr lang="ko-KR" altLang="ja-JP" kern="100" dirty="0">
                <a:latin typeface="나눔명조" panose="02020603020101020101" pitchFamily="18" charset="-127"/>
                <a:ea typeface="나눔고딕" panose="020D0604000000000000" pitchFamily="34" charset="-127"/>
                <a:cs typeface="Times New Roman" panose="02020603050405020304" pitchFamily="18" charset="0"/>
              </a:rPr>
              <a:t>보기</a:t>
            </a:r>
            <a:r>
              <a:rPr lang="en-US" altLang="ja-JP" kern="100" dirty="0">
                <a:latin typeface="나눔고딕" panose="020D0604000000000000" pitchFamily="34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]</a:t>
            </a:r>
            <a:r>
              <a:rPr lang="en-US" altLang="ja-JP" kern="100" dirty="0"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 </a:t>
            </a:r>
            <a:endParaRPr lang="en-US" altLang="ja-JP" kern="100" dirty="0" smtClean="0">
              <a:latin typeface="나눔명조" panose="02020603020101020101" pitchFamily="18" charset="-127"/>
              <a:ea typeface="나눔명조" panose="02020603020101020101" pitchFamily="18" charset="-127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ja-JP" altLang="ja-JP" sz="1400" kern="100" dirty="0">
              <a:latin typeface="나눔명조" panose="02020603020101020101" pitchFamily="18" charset="-127"/>
              <a:ea typeface="나눔명조" panose="02020603020101020101" pitchFamily="18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ko-KR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하나 씨는 영어를 잘해요</a:t>
            </a:r>
            <a:r>
              <a:rPr lang="en-US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. </a:t>
            </a:r>
            <a:endParaRPr lang="en-US" altLang="ja-JP" sz="2800" kern="100" dirty="0" smtClean="0">
              <a:solidFill>
                <a:srgbClr val="000000"/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ja-JP" altLang="en-US" kern="100" dirty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ハナ</a:t>
            </a:r>
            <a:r>
              <a:rPr lang="ja-JP" altLang="en-US" kern="100" dirty="0" smtClean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さんは英語が上手です。</a:t>
            </a:r>
            <a:endParaRPr lang="ja-JP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ko-KR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한국어도 잘해요</a:t>
            </a:r>
            <a:r>
              <a:rPr lang="en-US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. </a:t>
            </a:r>
            <a:endParaRPr lang="en-US" altLang="ja-JP" sz="2800" kern="100" dirty="0" smtClean="0">
              <a:solidFill>
                <a:srgbClr val="000000"/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韓国語の上手です。</a:t>
            </a:r>
            <a:endParaRPr lang="ja-JP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ko-KR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요리하고 운전은 잘 못해요</a:t>
            </a:r>
            <a:r>
              <a:rPr lang="en-US" altLang="ja-JP" sz="2800" kern="10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Times New Roman" panose="02020603050405020304" pitchFamily="18" charset="0"/>
              </a:rPr>
              <a:t>. </a:t>
            </a:r>
            <a:endParaRPr lang="en-US" altLang="ja-JP" sz="2800" kern="100" dirty="0" smtClean="0">
              <a:solidFill>
                <a:srgbClr val="000000"/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ja-JP" altLang="en-US" kern="100" dirty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料理</a:t>
            </a:r>
            <a:r>
              <a:rPr lang="ja-JP" altLang="en-US" kern="100" dirty="0" smtClean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ja-JP" altLang="en-US" kern="100" dirty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運転</a:t>
            </a:r>
            <a:r>
              <a:rPr lang="ja-JP" altLang="en-US" kern="100" dirty="0" smtClean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はあまり上手ではありません。</a:t>
            </a:r>
            <a:endParaRPr lang="ja-JP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ja-JP" sz="2800" dirty="0">
                <a:solidFill>
                  <a:srgbClr val="000000"/>
                </a:solidFill>
                <a:ea typeface="나눔명조" panose="02020603020101020101" pitchFamily="18" charset="-127"/>
                <a:cs typeface="Times New Roman" panose="02020603050405020304" pitchFamily="18" charset="0"/>
              </a:rPr>
              <a:t>수영은 못해요</a:t>
            </a:r>
            <a:r>
              <a:rPr lang="en-US" altLang="ja-JP" sz="2800" dirty="0" smtClean="0">
                <a:solidFill>
                  <a:srgbClr val="000000"/>
                </a:solidFill>
                <a:latin typeface="나눔명조" panose="02020603020101020101" pitchFamily="18" charset="-127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水泳</a:t>
            </a:r>
            <a:r>
              <a:rPr lang="ja-JP" altLang="en-US" dirty="0" smtClean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はできません。</a:t>
            </a:r>
            <a:endParaRPr lang="ja-JP" altLang="en-US" sz="2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83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88686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400" dirty="0" smtClean="0">
              <a:solidFill>
                <a:srgbClr val="FF0000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①</a:t>
            </a:r>
            <a:r>
              <a:rPr lang="ja-JP" altLang="en-US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趣味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や能力などについて、友達に尋ねることが出来、自分でも答えられる。</a:t>
            </a:r>
            <a:endParaRPr lang="en-US" altLang="ja-JP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ko-KR" altLang="ko-KR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②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｢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趣味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｣｢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頻度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を表す表現を言ってみましょう。</a:t>
            </a:r>
            <a:endParaRPr lang="en-US" altLang="ja-JP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ko-KR" altLang="ko-KR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③｢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～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が好きです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｣｢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～</a:t>
            </a:r>
            <a:r>
              <a:rPr lang="en-US" altLang="ja-JP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する</a:t>
            </a:r>
            <a:r>
              <a:rPr lang="en-US" altLang="ja-JP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こと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が好きです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｣｢～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が上手です・あまり上ではありません・～が下手です・～</a:t>
            </a:r>
            <a:r>
              <a:rPr lang="ja-JP" altLang="en-US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ができません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｣</a:t>
            </a:r>
            <a:r>
              <a:rPr lang="ja-JP" altLang="ko-KR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を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表す</a:t>
            </a:r>
            <a:r>
              <a:rPr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表現について説明してみましょう</a:t>
            </a:r>
            <a:r>
              <a:rPr lang="ja-JP" altLang="ko-KR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。</a:t>
            </a:r>
            <a:endParaRPr lang="ko-KR" altLang="ko-KR" dirty="0">
              <a:latin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dirty="0">
              <a:latin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今日のテーマは「趣味</a:t>
            </a:r>
            <a:r>
              <a:rPr lang="ko-KR" altLang="en-US" dirty="0" smtClean="0">
                <a:solidFill>
                  <a:srgbClr val="FF0000"/>
                </a:solidFill>
                <a:latin typeface="HGKyokashotai" panose="02020609000000000000" pitchFamily="17" charset="-128"/>
              </a:rPr>
              <a:t>취미</a:t>
            </a:r>
            <a:r>
              <a:rPr lang="ja-JP" altLang="en-US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」です。</a:t>
            </a:r>
            <a:endParaRPr lang="en-US" altLang="ja-JP" sz="24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ja-JP" sz="24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❶</a:t>
            </a:r>
            <a:r>
              <a:rPr lang="ja-JP" altLang="en-US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皆さんの趣味は何ですか。</a:t>
            </a:r>
            <a:r>
              <a:rPr lang="ko-KR" altLang="en-US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취미가 뭐예요</a:t>
            </a:r>
            <a:r>
              <a:rPr lang="en-US" altLang="ko-KR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?</a:t>
            </a:r>
            <a:endParaRPr lang="en-US" altLang="ja-JP" sz="24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❷</a:t>
            </a:r>
            <a:r>
              <a:rPr lang="ja-JP" altLang="en-US" sz="24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「韓国人が楽しむ趣味」です。①は何でしょうか。</a:t>
            </a:r>
            <a:endParaRPr lang="en-US" altLang="ja-JP" sz="2400" dirty="0" smtClean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①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②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③　　　　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④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　⑤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　⑥</a:t>
            </a:r>
            <a:endParaRPr lang="en-US" altLang="ja-JP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　　　⑦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	</a:t>
            </a:r>
            <a:r>
              <a:rPr lang="ja-JP" altLang="en-US" sz="2400" dirty="0" smtClean="0">
                <a:latin typeface="NanumMyeongjo" panose="02020603020101020101" pitchFamily="18" charset="-127"/>
                <a:ea typeface="Meiryo UI" panose="020B0604030504040204" pitchFamily="34" charset="-128"/>
              </a:rPr>
              <a:t>⑧　　　　　　　　　⑨</a:t>
            </a:r>
            <a:endParaRPr lang="en-US" altLang="ja-JP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436" y="3815906"/>
            <a:ext cx="1221135" cy="1292206"/>
          </a:xfrm>
          <a:prstGeom prst="rect">
            <a:avLst/>
          </a:prstGeom>
        </p:spPr>
      </p:pic>
      <p:pic>
        <p:nvPicPr>
          <p:cNvPr id="6" name="Picture 2" descr="diet_running_woman.png (661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513" y="3874066"/>
            <a:ext cx="1037062" cy="125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30" y="3874066"/>
            <a:ext cx="1680882" cy="132677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612" y="3755446"/>
            <a:ext cx="1335405" cy="141312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44" y="5399133"/>
            <a:ext cx="1119748" cy="1448842"/>
          </a:xfrm>
          <a:prstGeom prst="rect">
            <a:avLst/>
          </a:prstGeom>
        </p:spPr>
      </p:pic>
      <p:pic>
        <p:nvPicPr>
          <p:cNvPr id="10" name="Picture 8" descr="movie_family.png (500×316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26" y="5720204"/>
            <a:ext cx="1630094" cy="103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588" y="5471893"/>
            <a:ext cx="1376082" cy="137608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74" y="3990832"/>
            <a:ext cx="1473260" cy="1286561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10246658" y="2726724"/>
            <a:ext cx="1779024" cy="40237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①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등산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②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낚시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③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음악 감상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④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운동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⑤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게임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⑥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독서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⑦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산책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⑧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영화 감상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⑨ </a:t>
            </a:r>
            <a:r>
              <a:rPr lang="ko-KR" altLang="en-US" sz="2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여행</a:t>
            </a:r>
            <a:endParaRPr lang="en-US" altLang="ko-KR" sz="2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1026" name="Picture 2" descr="image.php (371Ã400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344" y="3807515"/>
            <a:ext cx="1194254" cy="128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85799" y="147914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400" b="1" dirty="0" smtClean="0">
                <a:latin typeface="NanumMyeongjo" panose="02020603020101020101" pitchFamily="18" charset="-127"/>
                <a:ea typeface="NanumGothic" panose="020D0604000000000000" pitchFamily="34" charset="-127"/>
              </a:rPr>
              <a:t>❶</a:t>
            </a:r>
            <a:r>
              <a:rPr lang="ko-KR" altLang="en-US" sz="2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ja-JP" altLang="en-US" sz="1800" b="1" dirty="0" smtClean="0">
                <a:latin typeface="NanumMyeongjo" panose="02020603020101020101" pitchFamily="18" charset="-127"/>
                <a:ea typeface="HGKyokashotai" panose="02020609000000000000" pitchFamily="17" charset="-128"/>
              </a:rPr>
              <a:t>趣味</a:t>
            </a:r>
            <a:r>
              <a:rPr lang="ko-KR" altLang="en-US" sz="36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취미</a:t>
            </a:r>
            <a:r>
              <a:rPr lang="ja-JP" altLang="en-US" sz="2800" b="1" dirty="0" smtClean="0">
                <a:latin typeface="NanumMyeongjo" panose="02020603020101020101" pitchFamily="18" charset="-127"/>
                <a:ea typeface="HGKyokashotai" panose="02020609000000000000" pitchFamily="17" charset="-128"/>
              </a:rPr>
              <a:t>関連表現です。</a:t>
            </a:r>
            <a:endParaRPr lang="ko-KR" altLang="en-US" sz="28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3" name="Picture 2" descr="illustrain04-uma20.png (700×71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503" y="3434894"/>
            <a:ext cx="2540333" cy="260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020_1.jpg (440×27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026" y="1351726"/>
            <a:ext cx="1448314" cy="89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manga.png (666×605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026" y="2946313"/>
            <a:ext cx="1268150" cy="115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a643403b.jpg (660×923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96" y="4882983"/>
            <a:ext cx="835314" cy="116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3200399" y="1530444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</a:t>
            </a:r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200400" y="3165952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만화</a:t>
            </a:r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를</a:t>
            </a:r>
            <a:endParaRPr lang="ko-KR" altLang="en-US" sz="32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011706" y="5064353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소설</a:t>
            </a:r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369303" y="2194474"/>
            <a:ext cx="2151559" cy="13357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읽다</a:t>
            </a:r>
            <a:endParaRPr lang="en-US" altLang="ko-KR" sz="32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ko-KR" sz="3200" b="1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r>
              <a:rPr lang="ko-KR" altLang="en-US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읽어요</a:t>
            </a:r>
            <a:r>
              <a:rPr lang="en-US" altLang="ko-KR" sz="32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7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9996" y="-1313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趣味</a:t>
            </a:r>
            <a:r>
              <a:rPr lang="ko-KR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</a:rPr>
              <a:t>취미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関連表現です。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200400" y="1736244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운동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238095" y="3293395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축구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를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238095" y="5016114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야구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를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493" y="3176652"/>
            <a:ext cx="1607014" cy="9368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</a:t>
            </a:r>
            <a:r>
              <a:rPr lang="ko-KR" altLang="en-US" sz="32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endParaRPr lang="en-US" altLang="ko-KR" sz="3200" b="1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200" b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해요</a:t>
            </a:r>
            <a:r>
              <a:rPr lang="en-US" altLang="ko-KR" sz="3200" b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3200" b="1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074" name="Picture 2" descr="diet_running_woman.png (661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582" y="1193673"/>
            <a:ext cx="1037062" cy="125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olympic25_soccer_blue.png (440×526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55" y="2898287"/>
            <a:ext cx="1077048" cy="12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baseball_closeplay.png (800×64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474" y="4832362"/>
            <a:ext cx="1371514" cy="110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07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9996" y="-1313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趣味</a:t>
            </a:r>
            <a:r>
              <a:rPr lang="ko-KR" altLang="en-US" sz="2000" dirty="0" smtClean="0">
                <a:solidFill>
                  <a:srgbClr val="FF0000"/>
                </a:solidFill>
                <a:latin typeface="HGKyokashotai" panose="02020609000000000000" pitchFamily="17" charset="-128"/>
              </a:rPr>
              <a:t>취미</a:t>
            </a:r>
            <a:r>
              <a:rPr lang="ja-JP" altLang="en-US" sz="28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関連表現です。</a:t>
            </a:r>
            <a:endParaRPr lang="ko-KR" altLang="en-US" sz="2800" dirty="0">
              <a:latin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84488" y="1896342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음악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058431" y="3523130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클래식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240696" y="5487542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K-pop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170680" y="4332964"/>
            <a:ext cx="2151559" cy="13357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듣다</a:t>
            </a:r>
            <a:endParaRPr lang="en-US" altLang="ko-KR" sz="3200" b="1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sz="3200" b="1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200" b="1" dirty="0" smtClean="0">
                <a:solidFill>
                  <a:srgbClr val="00B0F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들</a:t>
            </a:r>
            <a:r>
              <a:rPr lang="ko-KR" altLang="en-US" sz="3200" b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어요</a:t>
            </a:r>
            <a:r>
              <a:rPr lang="en-US" altLang="ko-KR" sz="32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32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4098" name="Picture 2" descr="music_norinori_woman.png (735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611" y="1445694"/>
            <a:ext cx="1239466" cy="134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usic_orchestra.png (599×6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180" y="3242931"/>
            <a:ext cx="1162237" cy="116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20140518_935870.jpg (1000×43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68" y="5303423"/>
            <a:ext cx="2078263" cy="90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8a12c385e521c6bc6d89f4ef34b74d6.png (756×8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680" y="2406072"/>
            <a:ext cx="1489212" cy="157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79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9996" y="-1313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趣味</a:t>
            </a:r>
            <a:r>
              <a:rPr lang="ko-KR" altLang="en-US" sz="2000" dirty="0" smtClean="0">
                <a:solidFill>
                  <a:srgbClr val="FF0000"/>
                </a:solidFill>
                <a:latin typeface="HGKyokashotai" panose="02020609000000000000" pitchFamily="17" charset="-128"/>
              </a:rPr>
              <a:t>취미</a:t>
            </a:r>
            <a:r>
              <a:rPr lang="ja-JP" altLang="en-US" sz="2800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関連表現です。</a:t>
            </a:r>
            <a:endParaRPr lang="ko-KR" altLang="en-US" sz="2800" dirty="0">
              <a:latin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200400" y="1736244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영화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를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238095" y="3293395"/>
            <a:ext cx="215155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드라마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를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238094" y="5016114"/>
            <a:ext cx="275929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atin typeface="궁서" panose="02030600000101010101" pitchFamily="18" charset="-127"/>
                <a:ea typeface="문체부 제목 바탕체" panose="02030609000101010101" pitchFamily="17" charset="-127"/>
              </a:rPr>
              <a:t>애니메이션</a:t>
            </a:r>
            <a:r>
              <a:rPr lang="ko-KR" altLang="en-US" sz="3200" b="1" dirty="0" smtClean="0">
                <a:solidFill>
                  <a:srgbClr val="FF0000"/>
                </a:solidFill>
                <a:latin typeface="궁서" panose="02030600000101010101" pitchFamily="18" charset="-127"/>
                <a:ea typeface="문체부 제목 바탕체" panose="02030609000101010101" pitchFamily="17" charset="-127"/>
              </a:rPr>
              <a:t>을</a:t>
            </a:r>
            <a:endParaRPr lang="ko-KR" altLang="en-US" sz="3200" b="1" dirty="0">
              <a:solidFill>
                <a:srgbClr val="FF0000"/>
              </a:solidFill>
              <a:latin typeface="궁서" panose="02030600000101010101" pitchFamily="18" charset="-127"/>
              <a:ea typeface="문체부 제목 바탕체" panose="02030609000101010101" pitchFamily="17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316881" y="2274128"/>
            <a:ext cx="1607014" cy="22543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3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보다</a:t>
            </a:r>
            <a:endParaRPr lang="en-US" altLang="ko-KR" sz="3600" b="1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3600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봐</a:t>
            </a:r>
            <a:r>
              <a:rPr lang="ko-KR" altLang="en-US" sz="3600" b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요</a:t>
            </a:r>
            <a:r>
              <a:rPr lang="en-US" altLang="ko-KR" sz="3600" b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3600" b="1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126" name="Picture 6" descr="daradara_woman_syufu.png (392×4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816" y="2871433"/>
            <a:ext cx="1352160" cy="137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movie_family.png (500×316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49" y="1490076"/>
            <a:ext cx="1630094" cy="103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meu-amigo-totoro---dia-01.12.jpg (1000×75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46" y="4789072"/>
            <a:ext cx="1446899" cy="108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95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9996" y="-1313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NanumMyeongjo" panose="02020603020101020101" pitchFamily="18" charset="-127"/>
                <a:ea typeface="HGKyokashotai" panose="02020609000000000000" pitchFamily="17" charset="-128"/>
              </a:rPr>
              <a:t>趣味</a:t>
            </a:r>
            <a:r>
              <a:rPr lang="ko-KR" altLang="en-US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취미</a:t>
            </a:r>
            <a:r>
              <a:rPr lang="ja-JP" altLang="en-US" sz="2800" dirty="0">
                <a:latin typeface="NanumMyeongjo" panose="02020603020101020101" pitchFamily="18" charset="-127"/>
                <a:ea typeface="HGKyokashotai" panose="02020609000000000000" pitchFamily="17" charset="-128"/>
              </a:rPr>
              <a:t>関連表現です。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56470" y="4228965"/>
            <a:ext cx="332204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외국어를 배우다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818773" y="4228965"/>
            <a:ext cx="3052427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사진을 찍다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6146" name="Picture 2" descr="a415c1c0.png (578×638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28" y="1923238"/>
            <a:ext cx="1921321" cy="212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chigan_camera_woman.png (321×40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005" y="1923238"/>
            <a:ext cx="1503583" cy="18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869995" y="4951810"/>
            <a:ext cx="345526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외국어를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배워요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864456" y="4926897"/>
            <a:ext cx="300674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사진을 찍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005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2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46743" y="1"/>
            <a:ext cx="11107057" cy="833718"/>
          </a:xfrm>
        </p:spPr>
        <p:txBody>
          <a:bodyPr>
            <a:normAutofit/>
          </a:bodyPr>
          <a:lstStyle/>
          <a:p>
            <a:r>
              <a:rPr lang="ja-JP" altLang="en-US" sz="2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❷</a:t>
            </a:r>
            <a:r>
              <a:rPr lang="ja-JP" altLang="en-US" sz="3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［頻度副詞］　</a:t>
            </a: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자주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vs.   </a:t>
            </a: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가끔</a:t>
            </a:r>
            <a:endParaRPr lang="ko-KR" altLang="en-US" sz="28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38200" y="1770515"/>
            <a:ext cx="3878943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자주</a:t>
            </a:r>
            <a:r>
              <a:rPr lang="ko-KR" altLang="en-US" sz="28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책을 읽어요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271" y="1124664"/>
            <a:ext cx="1305787" cy="130578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278" y="2859650"/>
            <a:ext cx="1139406" cy="1404506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7675761" y="1471251"/>
            <a:ext cx="3585987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네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자주</a:t>
            </a:r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읽어요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675761" y="3380025"/>
            <a:ext cx="4050445" cy="598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아니요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sz="28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가끔</a:t>
            </a:r>
            <a:r>
              <a:rPr lang="ko-KR" altLang="en-US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읽어요</a:t>
            </a:r>
            <a:r>
              <a:rPr lang="en-US" altLang="ko-KR" sz="28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160338"/>
              </p:ext>
            </p:extLst>
          </p:nvPr>
        </p:nvGraphicFramePr>
        <p:xfrm>
          <a:off x="323420" y="3385525"/>
          <a:ext cx="5476851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9666"/>
                <a:gridCol w="1132114"/>
                <a:gridCol w="1025071"/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 smtClean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자주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 smtClean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가끔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책을 읽어요</a:t>
                      </a:r>
                      <a:r>
                        <a:rPr lang="en-US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.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영화를 봐요</a:t>
                      </a:r>
                      <a:r>
                        <a:rPr lang="en-US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.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도서관에 가요</a:t>
                      </a:r>
                      <a:r>
                        <a:rPr lang="en-US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.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음악을 들어요</a:t>
                      </a:r>
                      <a:r>
                        <a:rPr lang="en-US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[</a:t>
                      </a:r>
                      <a:r>
                        <a:rPr lang="ko-KR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듣다</a:t>
                      </a:r>
                      <a:r>
                        <a:rPr lang="en-US" sz="2800" kern="100" dirty="0">
                          <a:effectLst/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].</a:t>
                      </a:r>
                      <a:endParaRPr lang="ja-JP" sz="2800" kern="100" dirty="0">
                        <a:effectLst/>
                        <a:latin typeface="NanumMyeongjo" panose="02020603020101020101" pitchFamily="18" charset="-127"/>
                        <a:ea typeface="나눔명조" panose="0202060302010102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ko-KR" altLang="en-US" sz="2800" dirty="0" smtClean="0"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운동을 해요</a:t>
                      </a:r>
                      <a:r>
                        <a:rPr kumimoji="1" lang="en-US" altLang="ko-KR" sz="2800" dirty="0" smtClean="0">
                          <a:latin typeface="NanumMyeongjo" panose="02020603020101020101" pitchFamily="18" charset="-127"/>
                          <a:ea typeface="NanumMyeongjo" panose="02020603020101020101" pitchFamily="18" charset="-127"/>
                        </a:rPr>
                        <a:t>.</a:t>
                      </a:r>
                      <a:endParaRPr kumimoji="1" lang="ja-JP" altLang="en-US" sz="2800" dirty="0">
                        <a:latin typeface="NanumMyeongjo" panose="02020603020101020101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05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19314" y="1"/>
            <a:ext cx="11034486" cy="833718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‐1</a:t>
            </a:r>
            <a:r>
              <a:rPr lang="ja-JP" altLang="en-US" sz="24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3200" dirty="0" smtClean="0">
                <a:latin typeface="Meiryo UI" panose="020B0604030504040204" pitchFamily="34" charset="-128"/>
              </a:rPr>
              <a:t> </a:t>
            </a:r>
            <a:r>
              <a:rPr lang="en-US" altLang="ko-KR" sz="1800" dirty="0" smtClean="0">
                <a:latin typeface="Meiryo UI" panose="020B0604030504040204" pitchFamily="34" charset="-128"/>
              </a:rPr>
              <a:t>N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을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를 좋아해요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28" name="Picture 2" descr="music_norinori_woman.png (735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35" y="1293372"/>
            <a:ext cx="2071111" cy="225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3361765" y="1497823"/>
            <a:ext cx="5244354" cy="14577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A: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뭘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B: 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저는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음악을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3200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pic>
        <p:nvPicPr>
          <p:cNvPr id="30" name="Picture 6" descr="baseball_closeplay.png (800×646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8" y="4235824"/>
            <a:ext cx="2110260" cy="170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3361765" y="4358950"/>
            <a:ext cx="5244354" cy="14577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A: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뭘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B: 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저는 </a:t>
            </a:r>
            <a:r>
              <a:rPr lang="ko-KR" altLang="en-US" sz="3200" dirty="0" smtClean="0">
                <a:solidFill>
                  <a:srgbClr val="FF00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야구를</a:t>
            </a:r>
            <a:r>
              <a:rPr lang="ko-KR" altLang="en-US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좋아해요</a:t>
            </a:r>
            <a:r>
              <a:rPr lang="en-US" altLang="ko-KR" sz="3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  <a:endParaRPr lang="ko-KR" altLang="en-US" sz="3200" dirty="0">
              <a:solidFill>
                <a:srgbClr val="FF00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538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789</Words>
  <Application>Microsoft Office PowerPoint</Application>
  <PresentationFormat>ワイド画面</PresentationFormat>
  <Paragraphs>213</Paragraphs>
  <Slides>19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19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9" baseType="lpstr">
      <vt:lpstr>궁서</vt:lpstr>
      <vt:lpstr>HGP教科書体</vt:lpstr>
      <vt:lpstr>HGS教科書体</vt:lpstr>
      <vt:lpstr>HGKyokashotai</vt:lpstr>
      <vt:lpstr>HG正楷書体-PRO</vt:lpstr>
      <vt:lpstr>HY헤드라인M</vt:lpstr>
      <vt:lpstr>HY신명조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나눔명조</vt:lpstr>
      <vt:lpstr>문체부 제목 바탕체</vt:lpstr>
      <vt:lpstr>Yu Mincho</vt:lpstr>
      <vt:lpstr>Arial</vt:lpstr>
      <vt:lpstr>Times New Roman</vt:lpstr>
      <vt:lpstr>Office テーマ</vt:lpstr>
      <vt:lpstr>第8講　취미趣味</vt:lpstr>
      <vt:lpstr>PowerPoint プレゼンテーション</vt:lpstr>
      <vt:lpstr>❶ 趣味취미関連表現です。</vt:lpstr>
      <vt:lpstr>趣味취미関連表現です。</vt:lpstr>
      <vt:lpstr>趣味취미関連表現です。</vt:lpstr>
      <vt:lpstr>趣味취미関連表現です。</vt:lpstr>
      <vt:lpstr>趣味취미関連表現です。</vt:lpstr>
      <vt:lpstr>❷ ［頻度副詞］　자주   vs.   가끔</vt:lpstr>
      <vt:lpstr>❸‐1． N을/를 좋아해요</vt:lpstr>
      <vt:lpstr>❸－2． V-는 것을 좋아해요</vt:lpstr>
      <vt:lpstr>PowerPoint プレゼンテーション</vt:lpstr>
      <vt:lpstr>PowerPoint プレゼンテーション</vt:lpstr>
      <vt:lpstr>❹ N을/를 잘해요～が上手だ vs. 잘 못해요あまり上手ではありません　vs. 못해요～できません</vt:lpstr>
      <vt:lpstr>PowerPoint プレゼンテーション</vt:lpstr>
      <vt:lpstr>    二人がお互いの「趣味」について話しています。よく聞いて質問に答えなさい。</vt:lpstr>
      <vt:lpstr>会話の状況と意味を意識し、学習した語彙と文法を確認しながらテキストを読みましょう。</vt:lpstr>
      <vt:lpstr>Task 1. 自分と友達の趣味について話したり、尋ねたりしましょう。</vt:lpstr>
      <vt:lpstr>Task2. 前ページ&lt;2&gt;を用いたTaskです。&lt;2&gt;で分かったことを、[보기]のように発表しましょう。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588</cp:revision>
  <dcterms:created xsi:type="dcterms:W3CDTF">2017-03-13T05:07:43Z</dcterms:created>
  <dcterms:modified xsi:type="dcterms:W3CDTF">2018-12-22T06:40:55Z</dcterms:modified>
</cp:coreProperties>
</file>