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2" r:id="rId9"/>
    <p:sldId id="265" r:id="rId10"/>
    <p:sldId id="261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24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12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19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256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964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99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1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051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462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38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182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80EF-EB99-4DD9-8770-1339F31B5B39}" type="datetimeFigureOut">
              <a:rPr lang="ko-KR" altLang="en-US" smtClean="0"/>
              <a:t>2018-12-25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A60A3-7638-4DAF-8745-67D113FDEB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428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let.com/join/rbEZeph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16275" r="5163" b="12157"/>
          <a:stretch/>
        </p:blipFill>
        <p:spPr>
          <a:xfrm>
            <a:off x="3359272" y="1169045"/>
            <a:ext cx="4970964" cy="397024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0"/>
            <a:ext cx="5325035" cy="7261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latin typeface="HGSGyoshotai" panose="03000600000000000000" pitchFamily="66" charset="-128"/>
                <a:ea typeface="HGSGyoshotai" panose="03000600000000000000" pitchFamily="66" charset="-128"/>
              </a:rPr>
              <a:t>ようこそ！韓国語の世界へ</a:t>
            </a:r>
            <a:endParaRPr lang="ko-KR" altLang="en-US" sz="3200" b="1" dirty="0">
              <a:latin typeface="HGSGyoshotai" panose="03000600000000000000" pitchFamily="66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66965" y="5700704"/>
            <a:ext cx="5325035" cy="7261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latin typeface="HGSGyoshotai" panose="03000600000000000000" pitchFamily="66" charset="-128"/>
                <a:ea typeface="HGSGyoshotai" panose="03000600000000000000" pitchFamily="66" charset="-128"/>
              </a:rPr>
              <a:t>　　　　　</a:t>
            </a:r>
            <a:endParaRPr lang="ko-KR" altLang="en-US" sz="3200" b="1" dirty="0">
              <a:latin typeface="HGSGyoshotai" panose="03000600000000000000" pitchFamily="66" charset="-128"/>
            </a:endParaRPr>
          </a:p>
        </p:txBody>
      </p:sp>
      <p:pic>
        <p:nvPicPr>
          <p:cNvPr id="1026" name="Picture 2" descr="ì¤í¬ë¦°ì·-2017-09-03-ì¤í-11.52.55.png (1258Ã888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7" t="15325" r="9836" b="8841"/>
          <a:stretch/>
        </p:blipFill>
        <p:spPr bwMode="auto">
          <a:xfrm>
            <a:off x="73953" y="4794542"/>
            <a:ext cx="2218765" cy="146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se_this600px-pyeongchang_2018_winter_olympics_0.jpg (600Ã6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508" y="135223"/>
            <a:ext cx="1580963" cy="158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7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6751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latin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34" charset="-128"/>
            </a:endParaRPr>
          </a:p>
          <a:p>
            <a:pPr marL="0" indent="0" algn="ctr">
              <a:buNone/>
            </a:pPr>
            <a:endParaRPr lang="en-US" altLang="ja-JP" sz="4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 algn="ctr">
              <a:buNone/>
            </a:pPr>
            <a:r>
              <a:rPr lang="ja-JP" altLang="en-US" sz="4800" dirty="0" smtClean="0">
                <a:latin typeface="Meiryo UI" panose="020B0604030504040204" pitchFamily="34" charset="-128"/>
                <a:ea typeface="Meiryo UI" panose="020B0604030504040204" pitchFamily="34" charset="-128"/>
              </a:rPr>
              <a:t>これからよろしくお願いします。</a:t>
            </a:r>
            <a:endParaRPr lang="en-US" altLang="ja-JP" sz="4800" dirty="0" smtClean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20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2"/>
            <a:ext cx="10515600" cy="898899"/>
          </a:xfrm>
        </p:spPr>
        <p:txBody>
          <a:bodyPr>
            <a:normAutofit/>
          </a:bodyPr>
          <a:lstStyle/>
          <a:p>
            <a:endParaRPr lang="ko-KR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今日の学習目標</a:t>
            </a:r>
            <a:endParaRPr lang="en-US" altLang="ko-KR" sz="3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ja-JP" altLang="ko-KR" sz="2000" b="1" u="sng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ja-JP" altLang="ko-KR" sz="2000" b="1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ko-KR" sz="2000" b="1" u="sng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アルファベット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r>
              <a:rPr lang="ja-JP" altLang="en-US" sz="24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en-US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ついての理解を高める。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</a:t>
            </a:r>
            <a:r>
              <a:rPr lang="ja-JP" altLang="ko-KR" sz="2000" b="1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ハングルの誕生</a:t>
            </a:r>
            <a:endParaRPr lang="ko-KR" altLang="ko-KR" sz="2000" b="1" dirty="0" smtClean="0">
              <a:latin typeface="UD デジタル 教科書体 NK-R" panose="02020400000000000000" pitchFamily="18" charset="-128"/>
            </a:endParaRPr>
          </a:p>
          <a:p>
            <a:pPr>
              <a:lnSpc>
                <a:spcPct val="110000"/>
              </a:lnSpc>
            </a:pPr>
            <a:r>
              <a:rPr lang="en-US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15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世紀半ば、朝鮮の</a:t>
            </a:r>
            <a:r>
              <a:rPr lang="en-US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4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代目国王・</a:t>
            </a:r>
            <a:r>
              <a:rPr lang="ja-JP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世宗</a:t>
            </a:r>
            <a:endParaRPr lang="en-US" altLang="ja-JP" sz="2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10000"/>
              </a:lnSpc>
            </a:pP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大いなる文字」あるいは「韓の文字」を</a:t>
            </a: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意味</a:t>
            </a: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10000"/>
              </a:lnSpc>
            </a:pPr>
            <a:r>
              <a:rPr lang="ja-JP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</a:t>
            </a:r>
            <a:r>
              <a:rPr lang="ja-JP" altLang="ko-KR" sz="2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は誰も容易に学んで使うことができる、科学的な根拠を持つ文字として知られています。</a:t>
            </a:r>
            <a:endParaRPr lang="ko-KR" altLang="ko-KR" sz="2000" dirty="0">
              <a:latin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buAutoNum type="arabicPeriod"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4" name="Picture 6" descr="Hunmin_jeong-eum.jpg (425×49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247" y="95104"/>
            <a:ext cx="3464323" cy="401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27733744525486B62FBDB6 (500×70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853" y="4886323"/>
            <a:ext cx="1362424" cy="19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2064084050DF24C406C8A9 (524×233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208" y="4921622"/>
            <a:ext cx="1974726" cy="8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225B73435617144507A43B (400×28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704" y="5360659"/>
            <a:ext cx="1377390" cy="96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7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9282" y="578225"/>
            <a:ext cx="11152094" cy="59660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02</a:t>
            </a:r>
            <a:r>
              <a:rPr lang="ja-JP" altLang="ko-KR" sz="24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ハングルの形</a:t>
            </a:r>
            <a:endParaRPr lang="ko-KR" altLang="ko-KR" sz="2400" b="1" dirty="0">
              <a:latin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基本的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には子音を表す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字母と</a:t>
            </a:r>
            <a:r>
              <a:rPr lang="ja-JP" altLang="ko-KR" sz="2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母音を表す字母を組み合わせて作られています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>
              <a:lnSpc>
                <a:spcPct val="100000"/>
              </a:lnSpc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子音字母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は発声器官（舌、唇、歯、喉など）の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形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>
              <a:lnSpc>
                <a:spcPct val="100000"/>
              </a:lnSpc>
            </a:pP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>
              <a:lnSpc>
                <a:spcPct val="100000"/>
              </a:lnSpc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>
              <a:lnSpc>
                <a:spcPct val="100000"/>
              </a:lnSpc>
            </a:pPr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>
              <a:lnSpc>
                <a:spcPct val="100000"/>
              </a:lnSpc>
            </a:pP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母音字母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は天を表す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、地を表す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－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、人を表す</a:t>
            </a:r>
            <a:r>
              <a:rPr lang="ja-JP" altLang="ko-KR" b="1" dirty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｜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から成っています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00000"/>
              </a:lnSpc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buAutoNum type="arabicPeriod"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7" name="Picture 1" descr="http://www.md1945.com/data/cheditor4/1510/d00d43e6a6c1e18763f8f073a764003c_1444443206.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3" t="603" r="19081" b="1660"/>
          <a:stretch/>
        </p:blipFill>
        <p:spPr bwMode="auto">
          <a:xfrm>
            <a:off x="3108511" y="4211845"/>
            <a:ext cx="2794748" cy="214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12번째 이미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2" t="3437" r="12972" b="-2063"/>
          <a:stretch/>
        </p:blipFill>
        <p:spPr bwMode="auto">
          <a:xfrm>
            <a:off x="9144000" y="2252331"/>
            <a:ext cx="3724837" cy="273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21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9282" y="578225"/>
            <a:ext cx="11152094" cy="59660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02</a:t>
            </a:r>
            <a:r>
              <a:rPr lang="ja-JP" altLang="ko-KR" sz="24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ハングルの形</a:t>
            </a:r>
            <a:endParaRPr lang="ko-KR" altLang="ko-KR" sz="2400" b="1" dirty="0">
              <a:latin typeface="UD デジタル 教科書体 NK-R" panose="02020400000000000000" pitchFamily="18" charset="-128"/>
            </a:endParaRPr>
          </a:p>
          <a:p>
            <a:pPr>
              <a:lnSpc>
                <a:spcPct val="100000"/>
              </a:lnSpc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ko-KR" altLang="en-US" sz="2400" dirty="0" err="1" smtClean="0">
                <a:latin typeface="UD デジタル 教科書体 NK-R" panose="02020400000000000000" pitchFamily="18" charset="-128"/>
              </a:rPr>
              <a:t>加畫</a:t>
            </a: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の原理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00000"/>
              </a:lnSpc>
            </a:pPr>
            <a:r>
              <a:rPr lang="ja-JP" altLang="en-US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子音字母の場合</a:t>
            </a:r>
            <a:endParaRPr lang="en-US" altLang="ja-JP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00000"/>
              </a:lnSpc>
            </a:pPr>
            <a:endParaRPr lang="en-US" altLang="ja-JP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lnSpc>
                <a:spcPct val="100000"/>
              </a:lnSpc>
            </a:pP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母音の場合、</a:t>
            </a:r>
            <a:r>
              <a:rPr lang="ja-JP" altLang="ko-KR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｜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ko-KR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を加えて母音</a:t>
            </a:r>
            <a:r>
              <a:rPr lang="ja-JP" altLang="ko-KR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ㅏ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、</a:t>
            </a:r>
            <a:r>
              <a:rPr lang="ko-KR" altLang="ko-KR" sz="2400" b="1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ㅓ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を作ったり、</a:t>
            </a:r>
            <a:r>
              <a:rPr lang="ja-JP" altLang="ko-KR" sz="2400" b="1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－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</a:t>
            </a:r>
            <a:r>
              <a:rPr lang="ja-JP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を加えて</a:t>
            </a:r>
            <a:r>
              <a:rPr lang="ko-KR" altLang="ko-KR" sz="2400" b="1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ㅗ</a:t>
            </a:r>
            <a:r>
              <a:rPr lang="en-US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</a:t>
            </a:r>
            <a:r>
              <a:rPr lang="ko-KR" altLang="ko-KR" sz="2400" b="1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ㅜ</a:t>
            </a:r>
            <a:r>
              <a:rPr lang="ja-JP" altLang="ko-KR" sz="24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を作ったりします。</a:t>
            </a:r>
            <a:endParaRPr lang="ko-KR" altLang="ko-KR" sz="2400" dirty="0" smtClean="0">
              <a:latin typeface="UD デジタル 教科書体 NK-R" panose="02020400000000000000" pitchFamily="18" charset="-128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ko-KR" sz="2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514350" indent="-514350">
              <a:buAutoNum type="arabicPeriod"/>
            </a:pPr>
            <a:endParaRPr lang="en-US" altLang="ko-KR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ko-KR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ko-KR" altLang="en-US" sz="2000" dirty="0">
              <a:latin typeface="UD デジタル 教科書体 NK-R" panose="02020400000000000000" pitchFamily="18" charset="-128"/>
            </a:endParaRPr>
          </a:p>
        </p:txBody>
      </p:sp>
      <p:pic>
        <p:nvPicPr>
          <p:cNvPr id="3075" name="Picture 3" descr="d_2016_2_138_1.jpg (580×300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3" t="4706" r="30281" b="12941"/>
          <a:stretch/>
        </p:blipFill>
        <p:spPr bwMode="auto">
          <a:xfrm>
            <a:off x="3136714" y="1574130"/>
            <a:ext cx="1381498" cy="133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49a20f94d7be8 (553×350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8" t="13474" r="4354" b="14185"/>
          <a:stretch/>
        </p:blipFill>
        <p:spPr bwMode="auto">
          <a:xfrm>
            <a:off x="3136714" y="3811857"/>
            <a:ext cx="2553384" cy="304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0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384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03</a:t>
            </a:r>
            <a:r>
              <a:rPr lang="ja-JP" altLang="ko-KR" sz="24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母音と子音</a:t>
            </a:r>
            <a:endParaRPr lang="ko-KR" altLang="ko-KR" sz="2400" b="1" dirty="0">
              <a:latin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ko-KR" sz="2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ko-KR" altLang="en-US" sz="4000" b="1" dirty="0" smtClean="0">
                <a:latin typeface="UD デジタル 教科書体 NK-R" panose="02020400000000000000" pitchFamily="18" charset="-128"/>
                <a:ea typeface="궁서" panose="02030600000101010101" pitchFamily="18" charset="-127"/>
              </a:rPr>
              <a:t>사랑</a:t>
            </a:r>
            <a:r>
              <a:rPr lang="en-US" altLang="ko-KR" sz="4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</a:t>
            </a:r>
            <a:r>
              <a:rPr lang="ko-KR" altLang="en-US" sz="4000" b="1" dirty="0" err="1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ㅅ</a:t>
            </a:r>
            <a:r>
              <a:rPr lang="en-US" altLang="ko-KR" b="1" dirty="0" smtClean="0">
                <a:solidFill>
                  <a:schemeClr val="bg1">
                    <a:lumMod val="8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4000" b="1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ㅏ</a:t>
            </a:r>
            <a:r>
              <a:rPr lang="ko-KR" altLang="en-US" sz="4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lang="ja-JP" altLang="en-US" sz="4000" b="1" dirty="0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　</a:t>
            </a:r>
            <a:r>
              <a:rPr lang="ko-KR" altLang="en-US" sz="4000" b="1" dirty="0" smtClean="0">
                <a:solidFill>
                  <a:srgbClr val="FF000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ㄹ</a:t>
            </a:r>
            <a:r>
              <a:rPr lang="en-US" altLang="ko-KR" b="1" dirty="0" smtClean="0">
                <a:solidFill>
                  <a:schemeClr val="bg1">
                    <a:lumMod val="8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4000" b="1" dirty="0" err="1" smtClean="0">
                <a:latin typeface="NanumGothic" panose="020D0604000000000000" pitchFamily="34" charset="-127"/>
                <a:ea typeface="NanumGothic" panose="020D0604000000000000" pitchFamily="34" charset="-127"/>
              </a:rPr>
              <a:t>ㅏ</a:t>
            </a:r>
            <a:r>
              <a:rPr lang="en-US" altLang="ko-KR" b="1" dirty="0" smtClean="0">
                <a:solidFill>
                  <a:schemeClr val="bg1">
                    <a:lumMod val="85000"/>
                  </a:schemeClr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+</a:t>
            </a:r>
            <a:r>
              <a:rPr lang="ko-KR" altLang="en-US" sz="4000" b="1" dirty="0" err="1" smtClean="0">
                <a:solidFill>
                  <a:srgbClr val="0070C0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ㅇ</a:t>
            </a:r>
            <a:endParaRPr lang="en-US" altLang="ko-KR" sz="4000" b="1" dirty="0" smtClean="0">
              <a:solidFill>
                <a:srgbClr val="0070C0"/>
              </a:solidFill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40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[s-a]   [r-a-ng]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40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①</a:t>
            </a:r>
            <a:r>
              <a:rPr lang="ko-KR" altLang="en-US" sz="3200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ㅅ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</a:t>
            </a:r>
            <a:r>
              <a:rPr lang="ko-KR" altLang="en-US" sz="3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ㄹ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を初声、</a:t>
            </a:r>
            <a:r>
              <a:rPr lang="ko-KR" altLang="en-US" sz="3200" dirty="0" err="1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ㅏ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を中声、</a:t>
            </a:r>
            <a:r>
              <a:rPr lang="ko-KR" altLang="en-US" sz="3200" dirty="0" err="1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ㅇ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を終声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3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パッチム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②</a:t>
            </a:r>
            <a:r>
              <a:rPr lang="ko-KR" altLang="en-US" sz="3200" dirty="0" err="1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ㅅ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ko-KR" altLang="en-US" sz="3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ㄹ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, </a:t>
            </a:r>
            <a:r>
              <a:rPr lang="ko-KR" altLang="en-US" sz="3200" dirty="0" err="1" smtClean="0">
                <a:solidFill>
                  <a:srgbClr val="0070C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ㅇ</a:t>
            </a:r>
            <a:r>
              <a:rPr lang="ja-JP" altLang="en-US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のような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子音が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19</a:t>
            </a:r>
            <a:r>
              <a:rPr lang="ko-KR" altLang="en-US" sz="32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개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③</a:t>
            </a:r>
            <a:r>
              <a:rPr lang="ko-KR" altLang="en-US" sz="3200" b="1" dirty="0" err="1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ㅏ</a:t>
            </a:r>
            <a:r>
              <a:rPr lang="ja-JP" altLang="en-US" sz="3200" dirty="0" err="1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のような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母音が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21</a:t>
            </a:r>
            <a:r>
              <a:rPr lang="ko-KR" altLang="en-US" sz="3200" dirty="0" smtClean="0"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개</a:t>
            </a:r>
            <a:endParaRPr lang="ko-KR" altLang="en-US" sz="3200" dirty="0"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727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675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04</a:t>
            </a:r>
            <a:r>
              <a:rPr lang="ja-JP" altLang="ko-KR" sz="24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音節の</a:t>
            </a:r>
            <a:r>
              <a:rPr lang="ja-JP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構造</a:t>
            </a:r>
            <a:endParaRPr lang="en-US" altLang="ja-JP" sz="2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 algn="just">
              <a:lnSpc>
                <a:spcPct val="115000"/>
              </a:lnSpc>
            </a:pPr>
            <a:endParaRPr lang="en-US" altLang="ko-KR" sz="2000" kern="100" dirty="0" smtClean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 algn="just">
              <a:lnSpc>
                <a:spcPct val="115000"/>
              </a:lnSpc>
            </a:pP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母音</a:t>
            </a:r>
            <a:r>
              <a:rPr lang="ja-JP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のみ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	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</a:t>
            </a:r>
            <a:r>
              <a:rPr lang="en-US" altLang="ja-JP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  </a:t>
            </a:r>
            <a:r>
              <a:rPr lang="ko-KR" altLang="en-US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ㅣ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	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	     </a:t>
            </a:r>
            <a:r>
              <a:rPr lang="ja-JP" altLang="en-US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 </a:t>
            </a:r>
            <a:r>
              <a:rPr lang="ko-KR" altLang="en-US" sz="3200" b="1" kern="1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이</a:t>
            </a:r>
            <a:endParaRPr lang="ko-KR" altLang="ko-KR" sz="3200" b="1" kern="100" dirty="0">
              <a:solidFill>
                <a:srgbClr val="FF0000"/>
              </a:solidFill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  <a:p>
            <a:pPr lvl="1" algn="just">
              <a:lnSpc>
                <a:spcPct val="115000"/>
              </a:lnSpc>
            </a:pP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母音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子音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 :  </a:t>
            </a:r>
            <a:r>
              <a:rPr lang="ko-KR" altLang="en-US" sz="2800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ㅣ</a:t>
            </a:r>
            <a:r>
              <a:rPr lang="en-US" altLang="ko-KR" sz="2800" kern="100" dirty="0" smtClean="0">
                <a:solidFill>
                  <a:schemeClr val="bg1">
                    <a:lumMod val="8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en-US" sz="2800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ㅂ</a:t>
            </a:r>
            <a:r>
              <a:rPr lang="ko-KR" altLang="en-US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       </a:t>
            </a:r>
            <a:r>
              <a:rPr lang="ja-JP" altLang="en-US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ko-KR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 </a:t>
            </a:r>
            <a:r>
              <a:rPr lang="ko-KR" altLang="en-US" sz="3200" b="1" kern="1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입</a:t>
            </a:r>
            <a:r>
              <a:rPr lang="en-US" altLang="ko-KR" sz="2800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	</a:t>
            </a:r>
            <a:endParaRPr lang="ko-KR" altLang="ko-KR" sz="2800" kern="1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  <a:p>
            <a:pPr lvl="1" algn="just">
              <a:lnSpc>
                <a:spcPct val="115000"/>
              </a:lnSpc>
            </a:pP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子音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母音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  :  </a:t>
            </a:r>
            <a:r>
              <a:rPr lang="ko-KR" altLang="en-US" sz="2800" b="1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ㄴ</a:t>
            </a:r>
            <a:r>
              <a:rPr lang="en-US" altLang="ko-KR" sz="2800" kern="100" dirty="0" smtClean="0">
                <a:solidFill>
                  <a:schemeClr val="bg1">
                    <a:lumMod val="8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en-US" sz="2800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ㅏ</a:t>
            </a:r>
            <a:r>
              <a:rPr lang="en-US" altLang="ko-KR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  </a:t>
            </a:r>
            <a:r>
              <a:rPr lang="ja-JP" altLang="en-US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ko-KR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 </a:t>
            </a:r>
            <a:r>
              <a:rPr lang="ko-KR" altLang="en-US" sz="3200" b="1" kern="1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나</a:t>
            </a:r>
            <a:endParaRPr lang="ko-KR" altLang="ko-KR" sz="3200" b="1" kern="100" dirty="0">
              <a:solidFill>
                <a:srgbClr val="FF0000"/>
              </a:solidFill>
              <a:latin typeface="UD デジタル 教科書体 NK-R" panose="02020400000000000000" pitchFamily="18" charset="-128"/>
              <a:ea typeface="나눔고딕" panose="020D0604000000000000" pitchFamily="50" charset="-127"/>
            </a:endParaRPr>
          </a:p>
          <a:p>
            <a:pPr lvl="1" algn="just">
              <a:lnSpc>
                <a:spcPct val="115000"/>
              </a:lnSpc>
            </a:pP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子音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母音</a:t>
            </a:r>
            <a:r>
              <a:rPr lang="en-US" altLang="ko-KR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子音</a:t>
            </a:r>
            <a:r>
              <a:rPr lang="en-US" altLang="ko-KR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:  </a:t>
            </a:r>
            <a:r>
              <a:rPr lang="ko-KR" altLang="en-US" sz="2800" b="1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ㄴ</a:t>
            </a:r>
            <a:r>
              <a:rPr lang="en-US" altLang="ko-KR" sz="2800" kern="100" dirty="0" smtClean="0">
                <a:solidFill>
                  <a:schemeClr val="bg1">
                    <a:lumMod val="8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en-US" sz="2800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ㅏ</a:t>
            </a:r>
            <a:r>
              <a:rPr lang="en-US" altLang="ko-KR" sz="2800" kern="100" dirty="0" smtClean="0">
                <a:solidFill>
                  <a:schemeClr val="bg1">
                    <a:lumMod val="8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+</a:t>
            </a:r>
            <a:r>
              <a:rPr lang="ko-KR" altLang="en-US" sz="2800" b="1" kern="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</a:rPr>
              <a:t>ㅁ</a:t>
            </a:r>
            <a:r>
              <a:rPr lang="ja-JP" altLang="en-US" sz="2800" kern="1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ko-KR" sz="2800" kern="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= </a:t>
            </a:r>
            <a:r>
              <a:rPr lang="ko-KR" altLang="en-US" sz="3200" b="1" kern="1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나눔고딕" panose="020D0604000000000000" pitchFamily="50" charset="-127"/>
              </a:rPr>
              <a:t>남</a:t>
            </a:r>
            <a:endParaRPr lang="ko-KR" altLang="ko-KR" sz="3200" b="1" kern="100" dirty="0">
              <a:solidFill>
                <a:srgbClr val="FF0000"/>
              </a:solidFill>
              <a:latin typeface="UD デジタル 教科書体 NK-R" panose="02020400000000000000" pitchFamily="18" charset="-128"/>
              <a:ea typeface="나눔고딕" panose="020D0604000000000000" pitchFamily="50" charset="-127"/>
              <a:cs typeface="Times New Roman" panose="02020603050405020304" pitchFamily="18" charset="0"/>
            </a:endParaRPr>
          </a:p>
          <a:p>
            <a:endParaRPr lang="en-US" altLang="ko-KR" sz="24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51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675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05</a:t>
            </a:r>
            <a:r>
              <a:rPr lang="ja-JP" altLang="ko-KR" sz="24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．</a:t>
            </a:r>
            <a:r>
              <a:rPr lang="ja-JP" altLang="ko-KR" sz="2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語順と</a:t>
            </a:r>
            <a:r>
              <a:rPr lang="ja-JP" altLang="ko-KR" sz="2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分かち書き</a:t>
            </a:r>
            <a:endParaRPr lang="en-US" altLang="ja-JP" sz="24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ko-KR" altLang="ko-KR" sz="2400" b="1" dirty="0">
              <a:latin typeface="UD デジタル 教科書体 NK-R" panose="02020400000000000000" pitchFamily="18" charset="-128"/>
            </a:endParaRPr>
          </a:p>
          <a:p>
            <a:pPr lvl="1"/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韓国語の語順は日本語とほぼ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  <a:r>
              <a:rPr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SOV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/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韓国語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の文を書くときは単語と単語の間を少し離して書く、つまり「分かち書き」の形を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る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/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文末</a:t>
            </a:r>
            <a:r>
              <a:rPr lang="ja-JP" altLang="ko-KR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には「．」や「？」「！」などの符号を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用</a:t>
            </a:r>
            <a:r>
              <a:rPr lang="ja-JP" altLang="en-US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いる</a:t>
            </a:r>
            <a:r>
              <a:rPr lang="ja-JP" altLang="ko-KR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en-US" altLang="ja-JP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/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1"/>
            <a:endParaRPr lang="en-US" altLang="ja-JP" sz="20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ko-KR" altLang="en-US" sz="2400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   </a:t>
            </a:r>
            <a:r>
              <a:rPr lang="ko-KR" altLang="en-US" sz="3000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저</a:t>
            </a:r>
            <a:r>
              <a:rPr lang="ko-KR" altLang="en-US" sz="3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는</a:t>
            </a:r>
            <a:r>
              <a:rPr lang="ko-KR" altLang="en-US" sz="3000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 </a:t>
            </a:r>
            <a:r>
              <a:rPr lang="ko-KR" altLang="en-US" sz="3000" u="sng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매운 </a:t>
            </a:r>
            <a:r>
              <a:rPr lang="ko-KR" altLang="en-US" sz="3000" u="sng" dirty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 </a:t>
            </a:r>
            <a:r>
              <a:rPr lang="ko-KR" altLang="en-US" sz="3000" u="sng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음식</a:t>
            </a:r>
            <a:r>
              <a:rPr lang="ko-KR" altLang="en-US" sz="3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을</a:t>
            </a:r>
            <a:r>
              <a:rPr lang="ko-KR" altLang="en-US" sz="3000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  잘  </a:t>
            </a:r>
            <a:r>
              <a:rPr lang="ko-KR" altLang="en-US" sz="3000" u="sng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먹는  사람</a:t>
            </a:r>
            <a:r>
              <a:rPr lang="ko-KR" altLang="en-US" sz="3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이</a:t>
            </a:r>
            <a:r>
              <a:rPr lang="ko-KR" altLang="en-US" sz="3000" dirty="0" smtClean="0"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  부러</a:t>
            </a:r>
            <a:r>
              <a:rPr lang="ko-KR" altLang="en-US" sz="30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문체부 훈민정음체" panose="02020603020101020101" pitchFamily="18" charset="-127"/>
              </a:rPr>
              <a:t>워요</a:t>
            </a:r>
            <a:r>
              <a:rPr lang="en-US" altLang="ja-JP" sz="3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.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     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 辛い　  食べ物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よく　  食べる     人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     うらやましい</a:t>
            </a:r>
            <a:r>
              <a:rPr lang="ja-JP" altLang="en-US" sz="2200" dirty="0" smtClean="0">
                <a:solidFill>
                  <a:srgbClr val="FF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</a:t>
            </a:r>
            <a:r>
              <a:rPr lang="ja-JP" altLang="en-US" sz="2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ko-KR" altLang="ko-KR" sz="2200" dirty="0">
              <a:latin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47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96193"/>
            <a:ext cx="10515600" cy="554602"/>
          </a:xfrm>
        </p:spPr>
        <p:txBody>
          <a:bodyPr>
            <a:noAutofit/>
          </a:bodyPr>
          <a:lstStyle/>
          <a:p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の韓国語</a:t>
            </a:r>
            <a:r>
              <a:rPr lang="en-US" altLang="ja-JP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:</a:t>
            </a:r>
            <a:r>
              <a:rPr lang="ja-JP" altLang="en-US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挨拶</a:t>
            </a:r>
            <a:endParaRPr lang="ko-KR" altLang="en-US" sz="3200" dirty="0">
              <a:latin typeface="UD デジタル 教科書体 NK-R" panose="020204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6751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28" name="Picture 4" descr="aisatsu_kodomo_boy.png (359Ã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047" y="1814286"/>
            <a:ext cx="1978026" cy="220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557338" y="4241641"/>
            <a:ext cx="3130775" cy="1215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안녕하세요</a:t>
            </a:r>
            <a:r>
              <a:rPr kumimoji="1"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algn="ctr"/>
            <a:endParaRPr kumimoji="1"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こんに</a:t>
            </a:r>
            <a:r>
              <a:rPr kumimoji="1" lang="ja-JP" altLang="en-US" sz="20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ち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は。</a:t>
            </a:r>
            <a:r>
              <a:rPr kumimoji="1" lang="en-US" altLang="ko-KR" sz="20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.</a:t>
            </a:r>
            <a:endParaRPr kumimoji="1" lang="ja-JP" altLang="en-US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30" name="Picture 6" descr="message_sayounara.png (1347Ã26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556" y="2512960"/>
            <a:ext cx="5701847" cy="111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6043385" y="4018215"/>
            <a:ext cx="4723040" cy="1215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계세요</a:t>
            </a:r>
            <a:r>
              <a:rPr kumimoji="1"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algn="ctr"/>
            <a:endParaRPr kumimoji="1"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サヨナラ。</a:t>
            </a:r>
            <a:endParaRPr kumimoji="1" lang="ja-JP" altLang="en-US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944959" y="1045069"/>
            <a:ext cx="4723040" cy="1215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안녕히 가세요</a:t>
            </a:r>
            <a:r>
              <a:rPr kumimoji="1" lang="en-US" altLang="ko-KR" sz="2800" dirty="0" smtClean="0">
                <a:solidFill>
                  <a:schemeClr val="tx1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.</a:t>
            </a:r>
          </a:p>
          <a:p>
            <a:pPr algn="ctr"/>
            <a:endParaRPr kumimoji="1" lang="en-US" altLang="ko-KR" sz="2800" dirty="0" smtClean="0">
              <a:solidFill>
                <a:schemeClr val="tx1"/>
              </a:solidFill>
              <a:latin typeface="NanumMyeongjo" panose="02020603020101020101" pitchFamily="18" charset="-127"/>
              <a:ea typeface="NanumMyeongjo" panose="02020603020101020101" pitchFamily="18" charset="-127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サヨナラ。</a:t>
            </a:r>
            <a:endParaRPr kumimoji="1" lang="ja-JP" altLang="en-US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634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3623"/>
            <a:ext cx="10515600" cy="554602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792907"/>
            <a:ext cx="10515600" cy="5675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語彙練習サイト</a:t>
            </a:r>
            <a:endParaRPr lang="en-US" altLang="ko-KR" sz="3200" b="1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hlinkClick r:id="rId2"/>
            </a:endParaRPr>
          </a:p>
          <a:p>
            <a:pPr marL="0" indent="0">
              <a:buNone/>
            </a:pP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https</a:t>
            </a:r>
            <a:r>
              <a:rPr lang="en-US" altLang="ko-KR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://</a:t>
            </a:r>
            <a:r>
              <a:rPr lang="en-US" altLang="ko-KR" sz="3200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hlinkClick r:id="rId2"/>
              </a:rPr>
              <a:t>quizlet.com/join/rbEZephtX</a:t>
            </a:r>
            <a:endParaRPr lang="en-US" altLang="ko-KR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藤女子大学＿金先生の韓国語＿初級</a:t>
            </a:r>
            <a:endParaRPr lang="en-US" altLang="ja-JP" sz="3200" dirty="0" smtClean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97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305</Words>
  <Application>Microsoft Office PowerPoint</Application>
  <PresentationFormat>ワイド画面</PresentationFormat>
  <Paragraphs>71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4" baseType="lpstr">
      <vt:lpstr>궁서</vt:lpstr>
      <vt:lpstr>HGSGyoshotai</vt:lpstr>
      <vt:lpstr>맑은 고딕</vt:lpstr>
      <vt:lpstr>Meiryo UI</vt:lpstr>
      <vt:lpstr>ＭＳ Ｐゴシック</vt:lpstr>
      <vt:lpstr>NanumGothic</vt:lpstr>
      <vt:lpstr>NanumMyeongjo</vt:lpstr>
      <vt:lpstr>UD デジタル 教科書体 NK-R</vt:lpstr>
      <vt:lpstr>나눔고딕</vt:lpstr>
      <vt:lpstr>문체부 훈민정음체</vt:lpstr>
      <vt:lpstr>Arial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今日の韓国語:挨拶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Kim ChangGoo</dc:creator>
  <cp:lastModifiedBy>MyPC</cp:lastModifiedBy>
  <cp:revision>74</cp:revision>
  <dcterms:created xsi:type="dcterms:W3CDTF">2017-03-08T04:34:55Z</dcterms:created>
  <dcterms:modified xsi:type="dcterms:W3CDTF">2018-12-25T05:49:56Z</dcterms:modified>
</cp:coreProperties>
</file>