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6" r:id="rId4"/>
    <p:sldId id="280" r:id="rId5"/>
    <p:sldId id="281" r:id="rId6"/>
    <p:sldId id="263" r:id="rId7"/>
    <p:sldId id="284" r:id="rId8"/>
    <p:sldId id="287" r:id="rId9"/>
    <p:sldId id="288" r:id="rId10"/>
    <p:sldId id="289" r:id="rId11"/>
    <p:sldId id="290" r:id="rId12"/>
    <p:sldId id="270" r:id="rId13"/>
    <p:sldId id="285" r:id="rId14"/>
    <p:sldId id="291" r:id="rId15"/>
    <p:sldId id="283" r:id="rId16"/>
    <p:sldId id="282" r:id="rId17"/>
    <p:sldId id="265" r:id="rId18"/>
    <p:sldId id="268" r:id="rId19"/>
    <p:sldId id="292" r:id="rId20"/>
    <p:sldId id="269" r:id="rId2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3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05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0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55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14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6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14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38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9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39C3-A39C-47B0-8D03-87435FA23E4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2D3-3845-4206-9717-89133E28E2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21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5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587"/>
          </a:xfrm>
        </p:spPr>
        <p:txBody>
          <a:bodyPr>
            <a:normAutofit/>
          </a:bodyPr>
          <a:lstStyle/>
          <a:p>
            <a:r>
              <a:rPr lang="ja-JP" altLang="en-US" sz="3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3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</a:t>
            </a:r>
            <a:r>
              <a:rPr lang="ja-JP" altLang="en-US" sz="3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</a:t>
            </a:r>
            <a:r>
              <a:rPr lang="ko-KR" altLang="en-US" sz="3200" b="1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직업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職業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28" name="Picture 4" descr="2571A84652A821E318B923 (225×22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3" y="2260320"/>
            <a:ext cx="3875313" cy="38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838200" y="833719"/>
            <a:ext cx="10515600" cy="588981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240305" y="1801905"/>
            <a:ext cx="7113495" cy="465695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sz="2400" b="1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400" dirty="0" smtClean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初めて会った人に職業を話したり、尋ねることが</a:t>
            </a:r>
            <a:r>
              <a:rPr lang="ja-JP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できる。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・</a:t>
            </a:r>
            <a:r>
              <a:rPr lang="ja-JP" altLang="en-US" sz="2400" b="1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語彙</a:t>
            </a:r>
            <a:endParaRPr lang="en-US" altLang="ja-JP" sz="2400" b="1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①職業名　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②職場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・</a:t>
            </a:r>
            <a:r>
              <a:rPr lang="ja-JP" altLang="en-US" sz="2400" b="1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文法</a:t>
            </a:r>
            <a:endParaRPr lang="en-US" altLang="ja-JP" sz="2400" b="1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①～ではありません　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②～も</a:t>
            </a:r>
            <a:endParaRPr lang="ko-KR" altLang="en-US" sz="2400" dirty="0">
              <a:latin typeface="HGSeikaishotaiPRO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6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3389" y="1"/>
            <a:ext cx="10515600" cy="537882"/>
          </a:xfrm>
        </p:spPr>
        <p:txBody>
          <a:bodyPr>
            <a:noAutofit/>
          </a:bodyPr>
          <a:lstStyle/>
          <a:p>
            <a:endParaRPr lang="ko-KR" altLang="en-US" sz="2800" b="1" dirty="0">
              <a:latin typeface="HGSeikaishotaiPRO" panose="03000600000000000000" pitchFamily="66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58906"/>
            <a:ext cx="105156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10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　　　</a:t>
            </a:r>
            <a:r>
              <a:rPr lang="ja-JP" altLang="en-US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⑤</a:t>
            </a: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주부 </a:t>
            </a:r>
            <a:r>
              <a:rPr lang="en-US" altLang="ko-KR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은행원</a:t>
            </a:r>
            <a:endParaRPr lang="en-US" altLang="ko-KR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주부예요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会社員ですか。主婦ですか。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아뇨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주부</a:t>
            </a:r>
            <a:r>
              <a:rPr lang="ko-KR" altLang="en-US" sz="32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가 아니에요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いいえ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、主婦</a:t>
            </a:r>
            <a:r>
              <a:rPr lang="ja-JP" altLang="en-US" sz="2400" dirty="0" smtClean="0">
                <a:solidFill>
                  <a:srgbClr val="0070C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ではありません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ja-JP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　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은행원이에요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銀行員です。</a:t>
            </a:r>
            <a:endParaRPr lang="en-US" altLang="ko-KR" sz="2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sz="20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⑥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한국 사람 </a:t>
            </a:r>
            <a:r>
              <a:rPr lang="en-US" altLang="ko-KR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일본 사람</a:t>
            </a:r>
            <a:endParaRPr lang="en-US" altLang="ko-KR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한국 사람이에요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ja-JP" altLang="en-US" sz="24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　韓国人ですか。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아뇨</a:t>
            </a:r>
            <a:r>
              <a:rPr lang="en-US" altLang="ko-KR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,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한국 사람</a:t>
            </a:r>
            <a:r>
              <a:rPr lang="ko-KR" altLang="en-US" sz="32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 아니에요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いいえ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、韓国人</a:t>
            </a:r>
            <a:r>
              <a:rPr lang="ja-JP" altLang="en-US" sz="2400" dirty="0" smtClean="0">
                <a:solidFill>
                  <a:srgbClr val="0070C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ではありません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ko-KR" sz="2400" dirty="0" smtClean="0">
              <a:solidFill>
                <a:srgbClr val="FF0000"/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일본 사람이에요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日本人です。</a:t>
            </a:r>
            <a:endParaRPr lang="ko-KR" altLang="en-US" dirty="0"/>
          </a:p>
        </p:txBody>
      </p:sp>
      <p:pic>
        <p:nvPicPr>
          <p:cNvPr id="6" name="Picture 2" descr="bank_a04.png (353×63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12" y="1370043"/>
            <a:ext cx="882971" cy="158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rr.img.naver.jp/mig?src=http%3A%2F%2Fimgcc.naver.jp%2Fkaze%2Fmission%2FUSER%2F20170414%2F74%2F7729604%2F4%2F640x620x071c206ebec537912258c072.jpg%2F300%2F600&amp;twidth=300&amp;theight=600&amp;qlt=80&amp;res_format=jpg&amp;op=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241" y="3403331"/>
            <a:ext cx="1733734" cy="168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61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811" y="217714"/>
            <a:ext cx="11178989" cy="658905"/>
          </a:xfrm>
        </p:spPr>
        <p:txBody>
          <a:bodyPr>
            <a:noAutofit/>
          </a:bodyPr>
          <a:lstStyle/>
          <a:p>
            <a:r>
              <a:rPr lang="ja-JP" altLang="en-US" sz="3200" b="1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    皆さんはどうですか。友達と話し合いましょう。</a:t>
            </a:r>
            <a:endParaRPr lang="ko-KR" altLang="en-US" sz="3200" b="1" dirty="0">
              <a:latin typeface="HGSeikaishotaiPRO" panose="03000600000000000000" pitchFamily="66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58906"/>
            <a:ext cx="10515600" cy="5943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altLang="ko-KR" sz="32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ja-JP" sz="36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① </a:t>
            </a:r>
            <a:r>
              <a:rPr lang="en-US" altLang="ja-JP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</a:t>
            </a:r>
            <a:r>
              <a:rPr lang="en-US" altLang="ja-JP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학생이에요</a:t>
            </a:r>
            <a:r>
              <a:rPr lang="en-US" altLang="ko-KR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   B:</a:t>
            </a:r>
          </a:p>
          <a:p>
            <a:pPr marL="0" indent="0">
              <a:buNone/>
            </a:pPr>
            <a:endParaRPr lang="en-US" altLang="ja-JP" sz="20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② </a:t>
            </a:r>
            <a:r>
              <a:rPr lang="en-US" altLang="ja-JP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en-US" altLang="ja-JP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1</a:t>
            </a:r>
            <a:r>
              <a:rPr lang="ko-KR" altLang="en-US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학년이에요</a:t>
            </a:r>
            <a:r>
              <a:rPr lang="en-US" altLang="ko-KR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B</a:t>
            </a:r>
            <a:r>
              <a:rPr lang="en-US" altLang="ja-JP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:</a:t>
            </a:r>
          </a:p>
          <a:p>
            <a:pPr marL="0" indent="0">
              <a:buNone/>
            </a:pPr>
            <a:endParaRPr lang="en-US" altLang="ja-JP" sz="20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③ </a:t>
            </a:r>
            <a:r>
              <a:rPr lang="en-US" altLang="ja-JP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선생님이에요</a:t>
            </a:r>
            <a:r>
              <a:rPr lang="en-US" altLang="ko-KR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ja-JP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  B:</a:t>
            </a:r>
          </a:p>
          <a:p>
            <a:pPr marL="0" indent="0">
              <a:buNone/>
            </a:pPr>
            <a:endParaRPr lang="en-US" altLang="ja-JP" sz="20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④ </a:t>
            </a:r>
            <a:r>
              <a:rPr lang="en-US" altLang="ja-JP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한국 사람이에요</a:t>
            </a:r>
            <a:r>
              <a:rPr lang="en-US" altLang="ko-KR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36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ja-JP" sz="36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</a:t>
            </a:r>
            <a:r>
              <a:rPr lang="en-US" altLang="ja-JP" sz="2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</a:t>
            </a:r>
            <a:r>
              <a:rPr lang="en-US" altLang="ja-JP" sz="2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:</a:t>
            </a:r>
            <a:endParaRPr lang="en-US" altLang="ko-KR" sz="22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　　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370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74172" y="113179"/>
            <a:ext cx="113538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</a:rPr>
              <a:t>❹</a:t>
            </a:r>
            <a:r>
              <a:rPr lang="ja-JP" altLang="en-US" sz="3200" dirty="0" smtClean="0">
                <a:latin typeface="Meiryo UI" panose="020B0604030504040204" pitchFamily="34" charset="-128"/>
              </a:rPr>
              <a:t> </a:t>
            </a:r>
            <a:r>
              <a:rPr lang="en-US" altLang="ko-KR" sz="2000" dirty="0" smtClean="0">
                <a:latin typeface="Meiryo UI" panose="020B0604030504040204" pitchFamily="34" charset="-128"/>
              </a:rPr>
              <a:t>N</a:t>
            </a:r>
            <a:r>
              <a:rPr lang="ko-KR" altLang="en-US" sz="36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도</a:t>
            </a:r>
            <a:r>
              <a:rPr lang="ja-JP" altLang="en-US" sz="3600" dirty="0" smtClean="0">
                <a:solidFill>
                  <a:srgbClr val="FF0000"/>
                </a:solidFill>
                <a:latin typeface="Meiryo UI" panose="020B0604030504040204" pitchFamily="34" charset="-128"/>
              </a:rPr>
              <a:t>　</a:t>
            </a:r>
            <a:r>
              <a:rPr lang="en-US" altLang="ja-JP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～も</a:t>
            </a:r>
            <a:r>
              <a:rPr lang="en-US" altLang="ja-JP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ko-KR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 lnSpcReduction="10000"/>
          </a:bodyPr>
          <a:lstStyle/>
          <a:p>
            <a:endParaRPr lang="en-US" altLang="ko-KR" sz="2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</a:t>
            </a:r>
            <a:r>
              <a:rPr lang="en-US" altLang="ko-KR" sz="1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ja-JP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영민 씨</a:t>
            </a:r>
            <a:r>
              <a:rPr lang="ja-JP" altLang="ko-KR" sz="32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</a:t>
            </a:r>
            <a:r>
              <a:rPr lang="ja-JP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학생이에요</a:t>
            </a:r>
            <a:r>
              <a:rPr lang="en-US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3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ヨンミン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さん</a:t>
            </a:r>
            <a:r>
              <a:rPr lang="ja-JP" altLang="ko-KR" sz="2400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も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学生ですか。</a:t>
            </a:r>
            <a:r>
              <a:rPr lang="en-US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    </a:t>
            </a:r>
            <a:endParaRPr lang="en-US" altLang="ko-KR" sz="36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</a:t>
            </a:r>
            <a:r>
              <a:rPr lang="en-US" altLang="ko-KR" sz="1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ja-JP" altLang="ko-KR" sz="3200" u="wavy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네</a:t>
            </a:r>
            <a:r>
              <a:rPr lang="en-US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ja-JP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저</a:t>
            </a:r>
            <a:r>
              <a:rPr lang="ja-JP" altLang="ko-KR" sz="3200" u="sng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</a:t>
            </a:r>
            <a:r>
              <a:rPr lang="ja-JP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학생이에요</a:t>
            </a:r>
            <a:r>
              <a:rPr lang="en-US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3600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ko-KR" sz="24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はい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、私</a:t>
            </a:r>
            <a:r>
              <a:rPr lang="ja-JP" altLang="ko-KR" sz="2400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も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学生です</a:t>
            </a:r>
            <a:r>
              <a:rPr lang="ja-JP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lang="en-US" altLang="ko-KR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</a:t>
            </a:r>
            <a:r>
              <a:rPr lang="en-US" altLang="ko-KR" sz="1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</a:t>
            </a:r>
            <a:r>
              <a:rPr lang="en-US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ja-JP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하나 씨</a:t>
            </a:r>
            <a:r>
              <a:rPr lang="ja-JP" altLang="ko-KR" sz="3200" u="sng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</a:t>
            </a:r>
            <a:r>
              <a:rPr lang="ja-JP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ja-JP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ja-JP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학년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이항년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ja-JP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이에요</a:t>
            </a:r>
            <a:r>
              <a:rPr lang="en-US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36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ハナ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さん</a:t>
            </a:r>
            <a:r>
              <a:rPr lang="ja-JP" altLang="ko-KR" sz="24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も</a:t>
            </a:r>
            <a:r>
              <a:rPr lang="en-US" altLang="ja-JP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 </a:t>
            </a:r>
            <a:r>
              <a:rPr lang="en-US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2</a:t>
            </a:r>
            <a:r>
              <a:rPr lang="ja-JP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年生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ですか。</a:t>
            </a:r>
            <a:endParaRPr lang="en-US" altLang="ko-KR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1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B:</a:t>
            </a:r>
            <a:r>
              <a:rPr lang="en-US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ja-JP" altLang="ko-KR" sz="3200" u="wavy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아</a:t>
            </a:r>
            <a:r>
              <a:rPr lang="ko-KR" altLang="en-US" sz="3200" u="wavy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뇨</a:t>
            </a:r>
            <a:r>
              <a:rPr lang="en-US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ja-JP" altLang="ko-KR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저</a:t>
            </a:r>
            <a:r>
              <a:rPr lang="ja-JP" altLang="ko-KR" sz="3200" u="sng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는</a:t>
            </a:r>
            <a:r>
              <a:rPr lang="ja-JP" altLang="ko-KR" sz="3200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ja-JP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학년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일항년</a:t>
            </a:r>
            <a:r>
              <a:rPr lang="en-US" altLang="ko-K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ja-JP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이에요</a:t>
            </a:r>
            <a:r>
              <a:rPr lang="en-US" altLang="ko-KR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3600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ko-KR" sz="24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いいえ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、私</a:t>
            </a:r>
            <a:r>
              <a:rPr lang="ja-JP" altLang="ko-KR" sz="2400" dirty="0" smtClean="0">
                <a:solidFill>
                  <a:srgbClr val="00B0F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は</a:t>
            </a:r>
            <a:r>
              <a:rPr lang="en-US" altLang="ja-JP" sz="2400" dirty="0" smtClean="0">
                <a:solidFill>
                  <a:srgbClr val="00B0F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 </a:t>
            </a:r>
            <a:r>
              <a:rPr lang="en-US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1</a:t>
            </a:r>
            <a:r>
              <a:rPr lang="ja-JP" altLang="ko-KR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年生</a:t>
            </a:r>
            <a:r>
              <a:rPr lang="ja-JP" altLang="ko-KR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です。</a:t>
            </a:r>
            <a:endParaRPr lang="en-US" altLang="ko-KR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026" name="Picture 2" descr="450-2012020100053076352.jpg (500×5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634" y="1264023"/>
            <a:ext cx="1963272" cy="196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4048892.jpg (450×468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906" y="3961280"/>
            <a:ext cx="1976114" cy="205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6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3389" y="1"/>
            <a:ext cx="10515600" cy="537882"/>
          </a:xfrm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①や②のように友達と尋ね合いましょう。</a:t>
            </a:r>
            <a:endParaRPr lang="ko-KR" altLang="en-US" sz="2400" dirty="0">
              <a:latin typeface="UD デジタル 教科書体 NK-R" panose="02020400000000000000" pitchFamily="18" charset="-128"/>
              <a:ea typeface="NanumGothic" panose="020D0604000000000000" pitchFamily="34" charset="-127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58906"/>
            <a:ext cx="10515600" cy="59436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　　　</a:t>
            </a:r>
            <a:r>
              <a:rPr lang="ja-JP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① </a:t>
            </a:r>
            <a:r>
              <a:rPr lang="en-US" altLang="ja-JP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A=</a:t>
            </a:r>
            <a:r>
              <a:rPr lang="ko-KR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학생</a:t>
            </a:r>
            <a:r>
              <a:rPr lang="ja-JP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en-US" altLang="ko-KR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ja-JP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en-US" altLang="ko-KR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B=</a:t>
            </a:r>
            <a:r>
              <a:rPr lang="ko-KR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학생</a:t>
            </a:r>
            <a:endParaRPr lang="en-US" altLang="ko-KR" sz="3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ko-KR" sz="6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　</a:t>
            </a:r>
            <a:r>
              <a:rPr lang="en-US" altLang="ko-KR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저</a:t>
            </a:r>
            <a:r>
              <a:rPr lang="ko-KR" altLang="en-US" sz="3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학생이에요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私</a:t>
            </a:r>
            <a:r>
              <a:rPr lang="ja-JP" altLang="en-US" sz="26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 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学生です。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　    </a:t>
            </a:r>
            <a:r>
              <a:rPr lang="en-US" altLang="ja-JP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 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씨</a:t>
            </a:r>
            <a:r>
              <a:rPr lang="ko-KR" altLang="en-US" sz="3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도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학생이에요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en-US" altLang="ja-JP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B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さん</a:t>
            </a:r>
            <a:r>
              <a:rPr lang="ja-JP" altLang="en-US" sz="26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も 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学生ですか。</a:t>
            </a:r>
            <a:endParaRPr lang="en-US" altLang="ja-JP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               </a:t>
            </a:r>
            <a:r>
              <a:rPr lang="en-US" altLang="ko-KR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네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저</a:t>
            </a:r>
            <a:r>
              <a:rPr lang="ko-KR" altLang="en-US" sz="3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도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학생이에요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はい、私</a:t>
            </a:r>
            <a:r>
              <a:rPr lang="ja-JP" altLang="en-US" sz="26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も 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学生です。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ko-KR" sz="3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② </a:t>
            </a:r>
            <a:r>
              <a:rPr lang="en-US" altLang="ja-JP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A= </a:t>
            </a:r>
            <a:r>
              <a:rPr lang="ko-KR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의사</a:t>
            </a:r>
            <a:r>
              <a:rPr lang="ja-JP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en-US" altLang="ko-KR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B= </a:t>
            </a:r>
            <a:r>
              <a:rPr lang="ko-KR" altLang="en-US" sz="3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회사원</a:t>
            </a:r>
            <a:endParaRPr lang="en-US" altLang="ko-KR" sz="3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저</a:t>
            </a:r>
            <a:r>
              <a:rPr lang="ko-KR" altLang="en-US" sz="3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의사예요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私</a:t>
            </a:r>
            <a:r>
              <a:rPr lang="ja-JP" altLang="en-US" sz="26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 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医者ですか。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B 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씨</a:t>
            </a:r>
            <a:r>
              <a:rPr lang="ko-KR" altLang="en-US" sz="3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도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의사예요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3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ja-JP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B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さん</a:t>
            </a:r>
            <a:r>
              <a:rPr lang="ja-JP" altLang="en-US" sz="26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も 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医者ですか。</a:t>
            </a:r>
            <a:endParaRPr lang="en-US" altLang="ko-KR" sz="26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sz="20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아니요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저</a:t>
            </a:r>
            <a:r>
              <a:rPr lang="ko-KR" altLang="en-US" sz="34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의사가 아니에요</a:t>
            </a:r>
            <a:r>
              <a:rPr lang="en-US" altLang="ko-KR" sz="3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sz="3400" dirty="0">
                <a:solidFill>
                  <a:srgbClr val="FF0000"/>
                </a:solidFill>
                <a:latin typeface="나눔명조" panose="02020603020101020101" pitchFamily="18" charset="-127"/>
                <a:ea typeface="HGMinchoL" panose="02020409000000000000" pitchFamily="17" charset="-128"/>
              </a:rPr>
              <a:t>　</a:t>
            </a:r>
            <a:r>
              <a:rPr lang="ja-JP" altLang="en-US" sz="26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いいえ、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私</a:t>
            </a:r>
            <a:r>
              <a:rPr lang="ja-JP" altLang="en-US" sz="26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 </a:t>
            </a:r>
            <a:r>
              <a:rPr lang="ja-JP" altLang="en-US" sz="26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医者じゃありません。</a:t>
            </a:r>
            <a:endParaRPr lang="ko-KR" altLang="en-US" sz="3400" dirty="0">
              <a:latin typeface="HGPKyokashotai" panose="02020600000000000000" pitchFamily="18" charset="-128"/>
            </a:endParaRPr>
          </a:p>
        </p:txBody>
      </p:sp>
      <p:pic>
        <p:nvPicPr>
          <p:cNvPr id="1026" name="Picture 2" descr="school_blazer_couple.png (371×45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51" y="1169893"/>
            <a:ext cx="1646331" cy="1996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octor.png (311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306" y="4572529"/>
            <a:ext cx="1289050" cy="165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コネクタ 5"/>
          <p:cNvCxnSpPr/>
          <p:nvPr/>
        </p:nvCxnSpPr>
        <p:spPr>
          <a:xfrm flipH="1">
            <a:off x="9386047" y="4572529"/>
            <a:ext cx="1613647" cy="133073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9574306" y="4451506"/>
            <a:ext cx="1438835" cy="149209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4" descr="doctor.png (311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056" y="4572529"/>
            <a:ext cx="1289050" cy="165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56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74171"/>
            <a:ext cx="11178989" cy="658905"/>
          </a:xfrm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皆さんはどうですか。友達と話し合いましょう。</a:t>
            </a: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58906"/>
            <a:ext cx="105156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32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ja-JP" sz="36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① </a:t>
            </a:r>
            <a:r>
              <a:rPr lang="en-US" altLang="ja-JP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</a:t>
            </a:r>
            <a:r>
              <a:rPr lang="en-US" altLang="ja-JP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저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학생이에요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00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씨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도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학생이에요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   B:</a:t>
            </a:r>
          </a:p>
          <a:p>
            <a:pPr marL="0" indent="0">
              <a:buNone/>
            </a:pPr>
            <a:endParaRPr lang="en-US" altLang="ja-JP" sz="18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② </a:t>
            </a:r>
            <a:r>
              <a:rPr lang="en-US" altLang="ja-JP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저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2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학년이에요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00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씨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도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2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학년이에요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en-US" altLang="ja-JP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B</a:t>
            </a:r>
            <a:r>
              <a:rPr lang="en-US" altLang="ja-JP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:</a:t>
            </a:r>
          </a:p>
          <a:p>
            <a:pPr marL="0" indent="0">
              <a:buNone/>
            </a:pPr>
            <a:endParaRPr lang="en-US" altLang="ja-JP" sz="18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③ </a:t>
            </a:r>
            <a:r>
              <a:rPr lang="en-US" altLang="ja-JP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저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는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일본 사람이에요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00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씨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도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일본 사람이에요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    B:</a:t>
            </a:r>
          </a:p>
        </p:txBody>
      </p:sp>
    </p:spTree>
    <p:extLst>
      <p:ext uri="{BB962C8B-B14F-4D97-AF65-F5344CB8AC3E}">
        <p14:creationId xmlns:p14="http://schemas.microsoft.com/office/powerpoint/2010/main" val="359241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01601" y="35436"/>
            <a:ext cx="11353800" cy="833718"/>
          </a:xfrm>
        </p:spPr>
        <p:txBody>
          <a:bodyPr>
            <a:normAutofit/>
          </a:bodyPr>
          <a:lstStyle/>
          <a:p>
            <a:pPr algn="ctr"/>
            <a:r>
              <a:rPr lang="en-US" altLang="ja-JP" sz="2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2</a:t>
            </a:r>
            <a:r>
              <a:rPr lang="ja-JP" altLang="en-US" sz="2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人がお互いの職業について話しています。よく聞いて質問に答えなさい。</a:t>
            </a:r>
            <a:endParaRPr lang="ko-KR" altLang="en-US" sz="22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ea"/>
              <a:buAutoNum type="circleNumDbPlain"/>
            </a:pPr>
            <a:endParaRPr lang="en-US" altLang="ko-KR" sz="2000" dirty="0">
              <a:latin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2400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よく聞いて、聞き取れた表現にチェックしなさい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lang="en-US" altLang="ja-JP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나눔고딕" panose="020D0604000000000000" pitchFamily="50" charset="-127"/>
              </a:rPr>
              <a:t>①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학생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学生</a:t>
            </a:r>
            <a:endParaRPr lang="en-US" altLang="ja-JP" sz="1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나눔고딕" panose="020D0604000000000000" pitchFamily="50" charset="-127"/>
              </a:rPr>
              <a:t>②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회사원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会社員</a:t>
            </a:r>
            <a:endParaRPr lang="en-US" altLang="ja-JP" sz="1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나눔고딕" panose="020D0604000000000000" pitchFamily="50" charset="-127"/>
              </a:rPr>
              <a:t>③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선생님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先生</a:t>
            </a:r>
            <a:endParaRPr lang="en-US" altLang="ja-JP" sz="1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나눔고딕" panose="020D0604000000000000" pitchFamily="50" charset="-127"/>
              </a:rPr>
              <a:t>④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대학교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大学</a:t>
            </a:r>
            <a:endParaRPr lang="en-US" altLang="ko-KR" sz="1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 smtClean="0">
                <a:latin typeface="나눔명조" panose="02020603020101020101" pitchFamily="18" charset="-127"/>
                <a:ea typeface="나눔고딕" panose="020D0604000000000000" pitchFamily="50" charset="-127"/>
              </a:rPr>
              <a:t>⑤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2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학년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en-US" altLang="ja-JP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年生</a:t>
            </a:r>
            <a:endParaRPr lang="en-US" altLang="ja-JP" sz="1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</a:t>
            </a:r>
            <a:r>
              <a:rPr lang="ja-JP" altLang="en-US" sz="24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次の内容が聞いたものと一致しすれば○を、一致しなければ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×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を書きなさい。</a:t>
            </a: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나눔고딕" panose="020D0604000000000000" pitchFamily="50" charset="-127"/>
              </a:rPr>
              <a:t>①</a:t>
            </a:r>
            <a:r>
              <a:rPr lang="ja-JP" altLang="en-US" sz="2400" dirty="0" smtClean="0">
                <a:latin typeface="나눔명조" panose="02020603020101020101" pitchFamily="18" charset="-127"/>
              </a:rPr>
              <a:t>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남자는 학생이에요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　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男は学生です。</a:t>
            </a:r>
            <a:endParaRPr lang="en-US" altLang="ja-JP" sz="19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 smtClean="0">
                <a:latin typeface="나눔명조" panose="02020603020101020101" pitchFamily="18" charset="-127"/>
                <a:ea typeface="나눔고딕" panose="020D0604000000000000" pitchFamily="50" charset="-127"/>
              </a:rPr>
              <a:t>②</a:t>
            </a:r>
            <a:r>
              <a:rPr lang="ja-JP" altLang="en-US" sz="2400" dirty="0" smtClean="0">
                <a:latin typeface="나눔명조" panose="02020603020101020101" pitchFamily="18" charset="-127"/>
              </a:rPr>
              <a:t>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여자는 회사원이에요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女は会社員です。</a:t>
            </a:r>
            <a:endParaRPr lang="en-US" altLang="ja-JP" sz="19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 smtClean="0">
                <a:latin typeface="나눔명조" panose="02020603020101020101" pitchFamily="18" charset="-127"/>
                <a:ea typeface="나눔고딕" panose="020D0604000000000000" pitchFamily="50" charset="-127"/>
              </a:rPr>
              <a:t>③</a:t>
            </a:r>
            <a:r>
              <a:rPr lang="ja-JP" altLang="en-US" sz="2400" dirty="0" smtClean="0">
                <a:latin typeface="나눔명조" panose="02020603020101020101" pitchFamily="18" charset="-127"/>
              </a:rPr>
              <a:t>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여자는 사쿠라대학교 학생이에요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女は桜大学の学生です。</a:t>
            </a:r>
            <a:endParaRPr lang="en-US" altLang="ja-JP" sz="1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2400" dirty="0">
                <a:latin typeface="나눔명조" panose="02020603020101020101" pitchFamily="18" charset="-127"/>
                <a:ea typeface="나눔고딕" panose="020D0604000000000000" pitchFamily="50" charset="-127"/>
              </a:rPr>
              <a:t>④</a:t>
            </a:r>
            <a:r>
              <a:rPr lang="ja-JP" altLang="en-US" sz="2400" dirty="0" smtClean="0">
                <a:latin typeface="나눔명조" panose="02020603020101020101" pitchFamily="18" charset="-127"/>
              </a:rPr>
              <a:t> 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남자는 대학교 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1</a:t>
            </a:r>
            <a:r>
              <a:rPr lang="ko-KR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학년이에요</a:t>
            </a:r>
            <a:r>
              <a:rPr lang="en-US" altLang="ko-KR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4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男は大学</a:t>
            </a:r>
            <a:r>
              <a:rPr lang="en-US" altLang="ja-JP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9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年生です。</a:t>
            </a:r>
            <a:endParaRPr lang="ko-KR" altLang="en-US" sz="1900" dirty="0">
              <a:latin typeface="UD デジタル 教科書体 NK-R" panose="02020400000000000000" pitchFamily="18" charset="-128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ja-JP" sz="2000" dirty="0" smtClean="0">
              <a:solidFill>
                <a:srgbClr val="FF0000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3" name="爆発 1 2"/>
          <p:cNvSpPr/>
          <p:nvPr/>
        </p:nvSpPr>
        <p:spPr>
          <a:xfrm>
            <a:off x="6347012" y="416860"/>
            <a:ext cx="5472952" cy="4437528"/>
          </a:xfrm>
          <a:prstGeom prst="irregularSeal1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맞아요</a:t>
            </a:r>
            <a:r>
              <a:rPr lang="en-US" altLang="ko-KR" sz="2400" dirty="0" smtClean="0"/>
              <a:t>:</a:t>
            </a:r>
            <a:r>
              <a:rPr lang="ja-JP" altLang="en-US" sz="2400" dirty="0" smtClean="0"/>
              <a:t>　</a:t>
            </a: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合ってます。</a:t>
            </a:r>
            <a:endParaRPr lang="en-US" altLang="ko-KR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틀려요</a:t>
            </a:r>
            <a:r>
              <a:rPr lang="en-US" altLang="ko-KR" sz="2400" dirty="0" smtClean="0"/>
              <a:t>: </a:t>
            </a: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違います。</a:t>
            </a:r>
            <a:endParaRPr lang="ko-KR" altLang="en-US" sz="2400" dirty="0">
              <a:latin typeface="HGSeikaishotaiPRO" panose="03000600000000000000" pitchFamily="66" charset="-128"/>
            </a:endParaRPr>
          </a:p>
        </p:txBody>
      </p:sp>
      <p:pic>
        <p:nvPicPr>
          <p:cNvPr id="5" name="26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35436"/>
            <a:ext cx="653678" cy="653678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314390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371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b="1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発音</a:t>
            </a:r>
            <a:r>
              <a:rPr lang="en-US" altLang="ja-JP" sz="2800" b="1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Check</a:t>
            </a:r>
            <a:endParaRPr lang="ko-KR" altLang="en-US" sz="2800" b="1" dirty="0">
              <a:latin typeface="HGSeikaishotaiPRO" panose="03000600000000000000" pitchFamily="66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 fontScale="92500" lnSpcReduction="20000"/>
          </a:bodyPr>
          <a:lstStyle/>
          <a:p>
            <a:endParaRPr lang="en-US" altLang="ko-KR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하나 씨는 </a:t>
            </a:r>
            <a:r>
              <a:rPr lang="ko-KR" altLang="en-US" u="sng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학생</a:t>
            </a: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이에요</a:t>
            </a:r>
            <a:r>
              <a:rPr lang="en-US" altLang="ko-KR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   [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</a:t>
            </a:r>
            <a:r>
              <a:rPr lang="ko-KR" altLang="en-US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쌩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ko-KR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네</a:t>
            </a:r>
            <a:r>
              <a:rPr lang="en-US" altLang="ko-KR" dirty="0">
                <a:latin typeface="HY신명조" panose="02030600000101010101" pitchFamily="18" charset="-127"/>
                <a:ea typeface="HY신명조" panose="02030600000101010101" pitchFamily="18" charset="-127"/>
              </a:rPr>
              <a:t>, </a:t>
            </a:r>
            <a:r>
              <a:rPr lang="ko-KR" altLang="en-US" dirty="0" err="1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사쿠라</a:t>
            </a:r>
            <a:r>
              <a:rPr lang="ko-KR" altLang="en-US" u="sng" dirty="0" err="1" smtClean="0">
                <a:latin typeface="HY신명조" panose="02030600000101010101" pitchFamily="18" charset="-127"/>
                <a:ea typeface="HY신명조" panose="02030600000101010101" pitchFamily="18" charset="-127"/>
              </a:rPr>
              <a:t>대학교</a:t>
            </a: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en-US" altLang="ko-KR" u="sng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1</a:t>
            </a:r>
            <a:r>
              <a:rPr lang="ko-KR" altLang="en-US" u="sng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학년</a:t>
            </a: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이에요</a:t>
            </a:r>
            <a:r>
              <a:rPr lang="en-US" altLang="ko-KR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   [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대학</a:t>
            </a:r>
            <a:r>
              <a:rPr lang="ko-KR" altLang="en-US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꾜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][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일</a:t>
            </a:r>
            <a:r>
              <a:rPr lang="ko-KR" altLang="en-US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영민 씨도 </a:t>
            </a:r>
            <a:r>
              <a:rPr lang="ko-KR" altLang="en-US" u="sng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학생</a:t>
            </a: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이에요</a:t>
            </a:r>
            <a:r>
              <a:rPr lang="en-US" altLang="ko-KR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</a:t>
            </a:r>
            <a:r>
              <a:rPr lang="ja-JP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[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</a:t>
            </a:r>
            <a:r>
              <a:rPr lang="ko-KR" altLang="en-US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쌩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아니요</a:t>
            </a:r>
            <a:r>
              <a:rPr lang="en-US" altLang="ko-KR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, </a:t>
            </a: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저는 </a:t>
            </a:r>
            <a:r>
              <a:rPr lang="ko-KR" altLang="en-US" u="sng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학생</a:t>
            </a: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이 아니에요</a:t>
            </a:r>
            <a:r>
              <a:rPr lang="en-US" altLang="ko-KR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     </a:t>
            </a:r>
            <a:r>
              <a:rPr lang="ja-JP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[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</a:t>
            </a:r>
            <a:r>
              <a:rPr lang="ko-KR" altLang="en-US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쌩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회사</a:t>
            </a:r>
            <a:r>
              <a:rPr lang="ko-KR" altLang="en-US" u="sng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원이</a:t>
            </a:r>
            <a:r>
              <a:rPr lang="ko-KR" altLang="en-US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에요</a:t>
            </a:r>
            <a:r>
              <a:rPr lang="en-US" altLang="ko-KR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회사</a:t>
            </a:r>
            <a:r>
              <a:rPr lang="ko-KR" altLang="en-US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워니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에요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131859" y="1075766"/>
            <a:ext cx="5329519" cy="52712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発音</a:t>
            </a: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ルール</a:t>
            </a:r>
            <a:endParaRPr lang="en-US" altLang="ja-JP" sz="2400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【</a:t>
            </a:r>
            <a:r>
              <a:rPr lang="ja-JP" altLang="en-US" sz="2000" b="1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濃音化</a:t>
            </a:r>
            <a:r>
              <a:rPr lang="en-US" altLang="ja-JP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】</a:t>
            </a:r>
            <a:r>
              <a:rPr lang="ja-JP" altLang="en-US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パッチム「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ㄱ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ㄷ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ㅂ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ㅈ</a:t>
            </a:r>
            <a:r>
              <a:rPr lang="ja-JP" altLang="en-US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」の直後に「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ㄱ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ㄷ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ㅂ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ㅅ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ㅈ</a:t>
            </a:r>
            <a:r>
              <a:rPr lang="ja-JP" altLang="en-US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」が来ると「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ㄱ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ㄷ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ㅂ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ㅈ</a:t>
            </a:r>
            <a:r>
              <a:rPr lang="ja-JP" altLang="en-US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」が「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ㄲ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ㄸ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ㅃ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ㅆ</a:t>
            </a:r>
            <a:r>
              <a:rPr lang="en-US" altLang="ko-KR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,</a:t>
            </a:r>
            <a:r>
              <a:rPr lang="ko-KR" altLang="en-US" sz="2000" dirty="0" err="1" smtClean="0">
                <a:latin typeface="HGPKyokashotai" panose="02020600000000000000" pitchFamily="18" charset="-128"/>
              </a:rPr>
              <a:t>ㅉ</a:t>
            </a:r>
            <a:r>
              <a:rPr lang="ja-JP" altLang="en-US" sz="20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」と発音される。</a:t>
            </a:r>
            <a:endParaRPr lang="en-US" altLang="ja-JP" sz="20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①</a:t>
            </a:r>
            <a:r>
              <a:rPr lang="ko-KR" altLang="en-US" sz="2800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학생</a:t>
            </a:r>
            <a:r>
              <a:rPr lang="ja-JP" altLang="en-US" dirty="0" smtClean="0">
                <a:latin typeface="Yu Mincho Light" panose="02020300000000000000" pitchFamily="18" charset="-128"/>
                <a:ea typeface="Yu Mincho Light" panose="02020300000000000000" pitchFamily="18" charset="-128"/>
              </a:rPr>
              <a:t>学生</a:t>
            </a:r>
            <a:r>
              <a:rPr lang="en-US" altLang="ko-KR" sz="2400" dirty="0" smtClean="0">
                <a:latin typeface="+mn-ea"/>
              </a:rPr>
              <a:t>[</a:t>
            </a:r>
            <a:r>
              <a:rPr lang="ko-KR" altLang="en-US" sz="2400" dirty="0" err="1" smtClean="0">
                <a:latin typeface="+mn-ea"/>
              </a:rPr>
              <a:t>학</a:t>
            </a:r>
            <a:r>
              <a:rPr lang="ko-KR" altLang="en-US" sz="2400" dirty="0" err="1" smtClean="0">
                <a:solidFill>
                  <a:srgbClr val="FF0000"/>
                </a:solidFill>
                <a:latin typeface="+mn-ea"/>
              </a:rPr>
              <a:t>쌩</a:t>
            </a:r>
            <a:r>
              <a:rPr lang="en-US" altLang="ko-KR" sz="2400" dirty="0" smtClean="0"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latin typeface="Yu Mincho Light" panose="02020300000000000000" pitchFamily="18" charset="-128"/>
                <a:ea typeface="Yu Mincho Light" panose="02020300000000000000" pitchFamily="18" charset="-128"/>
              </a:rPr>
              <a:t>②</a:t>
            </a:r>
            <a:r>
              <a:rPr lang="ko-KR" altLang="en-US" sz="2800" dirty="0" smtClean="0">
                <a:latin typeface="Yu Mincho Light" panose="02020300000000000000" pitchFamily="18" charset="-128"/>
                <a:ea typeface="나눔명조" panose="02020603020101020101" pitchFamily="18" charset="-127"/>
              </a:rPr>
              <a:t>식당</a:t>
            </a:r>
            <a:r>
              <a:rPr lang="ja-JP" altLang="en-US" dirty="0" smtClean="0">
                <a:latin typeface="Yu Mincho Light" panose="02020300000000000000" pitchFamily="18" charset="-128"/>
                <a:ea typeface="Yu Mincho Light" panose="02020300000000000000" pitchFamily="18" charset="-128"/>
              </a:rPr>
              <a:t>食堂</a:t>
            </a:r>
            <a:r>
              <a:rPr lang="en-US" altLang="ko-KR" sz="2400" dirty="0" smtClean="0">
                <a:latin typeface="+mn-ea"/>
              </a:rPr>
              <a:t>[</a:t>
            </a:r>
            <a:r>
              <a:rPr lang="ko-KR" altLang="en-US" sz="2400" dirty="0" err="1" smtClean="0">
                <a:latin typeface="+mn-ea"/>
              </a:rPr>
              <a:t>식</a:t>
            </a:r>
            <a:r>
              <a:rPr lang="ko-KR" altLang="en-US" sz="2400" dirty="0" err="1" smtClean="0">
                <a:solidFill>
                  <a:srgbClr val="FF0000"/>
                </a:solidFill>
                <a:latin typeface="+mn-ea"/>
              </a:rPr>
              <a:t>땅</a:t>
            </a:r>
            <a:r>
              <a:rPr lang="en-US" altLang="ko-KR" sz="2400" dirty="0" smtClean="0"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③</a:t>
            </a:r>
            <a:r>
              <a:rPr lang="ko-KR" altLang="en-US" sz="2800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학교</a:t>
            </a:r>
            <a:r>
              <a:rPr lang="ja-JP" altLang="en-US" dirty="0" smtClean="0">
                <a:latin typeface="Yu Mincho Light" panose="02020300000000000000" pitchFamily="18" charset="-128"/>
                <a:ea typeface="Yu Mincho Light" panose="02020300000000000000" pitchFamily="18" charset="-128"/>
              </a:rPr>
              <a:t>学校</a:t>
            </a:r>
            <a:r>
              <a:rPr lang="en-US" altLang="ko-KR" sz="2400" dirty="0" smtClean="0">
                <a:latin typeface="+mn-ea"/>
              </a:rPr>
              <a:t>[</a:t>
            </a:r>
            <a:r>
              <a:rPr lang="ko-KR" altLang="en-US" sz="2400" dirty="0" err="1" smtClean="0">
                <a:latin typeface="+mn-ea"/>
              </a:rPr>
              <a:t>학</a:t>
            </a:r>
            <a:r>
              <a:rPr lang="ko-KR" altLang="en-US" sz="2400" dirty="0" err="1" smtClean="0">
                <a:solidFill>
                  <a:srgbClr val="FF0000"/>
                </a:solidFill>
                <a:latin typeface="+mn-ea"/>
              </a:rPr>
              <a:t>꾜</a:t>
            </a:r>
            <a:r>
              <a:rPr lang="en-US" altLang="ko-KR" sz="2400" dirty="0" smtClean="0"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④</a:t>
            </a:r>
            <a:r>
              <a:rPr lang="ko-KR" altLang="en-US" sz="2800" dirty="0" smtClean="0">
                <a:latin typeface="바탕체" panose="02030609000101010101" pitchFamily="17" charset="-127"/>
                <a:ea typeface="바탕체" panose="02030609000101010101" pitchFamily="17" charset="-127"/>
              </a:rPr>
              <a:t>약속</a:t>
            </a:r>
            <a:r>
              <a:rPr lang="ja-JP" altLang="en-US" dirty="0" smtClean="0">
                <a:latin typeface="Yu Mincho Light" panose="02020300000000000000" pitchFamily="18" charset="-128"/>
                <a:ea typeface="Yu Mincho Light" panose="02020300000000000000" pitchFamily="18" charset="-128"/>
              </a:rPr>
              <a:t>約束</a:t>
            </a:r>
            <a:r>
              <a:rPr lang="en-US" altLang="ko-KR" sz="2400" dirty="0" smtClean="0">
                <a:latin typeface="+mn-ea"/>
              </a:rPr>
              <a:t>[</a:t>
            </a:r>
            <a:r>
              <a:rPr lang="ko-KR" altLang="en-US" sz="2400" dirty="0" err="1" smtClean="0">
                <a:latin typeface="+mn-ea"/>
              </a:rPr>
              <a:t>약</a:t>
            </a:r>
            <a:r>
              <a:rPr lang="ko-KR" altLang="en-US" sz="2400" dirty="0" err="1" smtClean="0">
                <a:solidFill>
                  <a:srgbClr val="FF0000"/>
                </a:solidFill>
                <a:latin typeface="+mn-ea"/>
              </a:rPr>
              <a:t>쏙</a:t>
            </a:r>
            <a:r>
              <a:rPr lang="en-US" altLang="ko-KR" sz="2400" dirty="0" smtClean="0">
                <a:latin typeface="+mn-ea"/>
              </a:rPr>
              <a:t>]</a:t>
            </a:r>
            <a:endParaRPr lang="ko-KR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231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61365" y="1"/>
            <a:ext cx="11192435" cy="833718"/>
          </a:xfrm>
        </p:spPr>
        <p:txBody>
          <a:bodyPr>
            <a:normAutofit/>
          </a:bodyPr>
          <a:lstStyle/>
          <a:p>
            <a:pPr algn="ctr"/>
            <a:r>
              <a:rPr lang="ja-JP" altLang="en-US" sz="2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会話</a:t>
            </a:r>
            <a:r>
              <a:rPr lang="ja-JP" altLang="en-US" sz="22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の状況と意味を意識し、学習した語彙と文法を確認しながらテキストを読みましょう</a:t>
            </a:r>
            <a:r>
              <a:rPr lang="ja-JP" altLang="en-US" sz="2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2200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49624" y="685801"/>
            <a:ext cx="11004176" cy="591670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altLang="ko-KR" sz="24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A: </a:t>
            </a: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하나 씨는 학생이에요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ハナ  さんは  学生ですか。</a:t>
            </a:r>
            <a:endParaRPr lang="ko-KR" altLang="ko-KR" sz="1800" dirty="0" smtClean="0">
              <a:latin typeface="HG正楷書体-PRO" panose="03000600000000000000" pitchFamily="66" charset="-128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B:</a:t>
            </a:r>
            <a:r>
              <a:rPr lang="en-US" altLang="ko-KR" dirty="0" smtClean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dirty="0" smtClean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네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사쿠라대학교 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학년</a:t>
            </a:r>
            <a:r>
              <a:rPr lang="ko-KR" altLang="en-US" dirty="0" smtClean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이에요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</a:t>
            </a:r>
            <a:r>
              <a:rPr lang="ja-JP" altLang="en-US" sz="1800" dirty="0" smtClean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はい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、桜大学 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1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年生</a:t>
            </a:r>
            <a:r>
              <a:rPr lang="ja-JP" altLang="en-US" sz="1800" dirty="0" smtClean="0">
                <a:solidFill>
                  <a:srgbClr val="00B0F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です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en-US" altLang="ko-KR" sz="18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영민 씨</a:t>
            </a:r>
            <a:r>
              <a:rPr lang="ko-KR" altLang="en-US" dirty="0" smtClean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</a:t>
            </a: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학생이에요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6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 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ヨンミン さん</a:t>
            </a:r>
            <a:r>
              <a:rPr lang="ja-JP" altLang="en-US" sz="1800" dirty="0" smtClean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も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学生ですか。</a:t>
            </a:r>
            <a:endParaRPr lang="ko-KR" altLang="ko-KR" sz="1800" dirty="0">
              <a:latin typeface="HG正楷書体-PRO" panose="03000600000000000000" pitchFamily="66" charset="-128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A: </a:t>
            </a:r>
            <a:r>
              <a:rPr lang="ko-KR" altLang="en-US" dirty="0" smtClean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아니요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저</a:t>
            </a:r>
            <a:r>
              <a:rPr lang="ko-KR" altLang="en-US" dirty="0" smtClean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는</a:t>
            </a: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학생</a:t>
            </a:r>
            <a:r>
              <a:rPr lang="ko-KR" altLang="en-US" dirty="0" smtClean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 아니에요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6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  </a:t>
            </a:r>
            <a:r>
              <a:rPr lang="ja-JP" altLang="en-US" sz="1800" dirty="0" smtClean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いいえ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、私</a:t>
            </a:r>
            <a:r>
              <a:rPr lang="ja-JP" altLang="en-US" sz="1800" dirty="0" smtClean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は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学生</a:t>
            </a:r>
            <a:r>
              <a:rPr lang="ja-JP" altLang="en-US" sz="1800" dirty="0" smtClean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では  ありません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en-US" altLang="ko-KR" sz="18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</a:t>
            </a: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회사원이에요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16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　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会社員です。</a:t>
            </a:r>
            <a:endParaRPr lang="ko-KR" altLang="en-US" sz="1800" dirty="0">
              <a:latin typeface="HG正楷書体-PRO" panose="03000600000000000000" pitchFamily="66" charset="-128"/>
              <a:ea typeface="나눔고딕" panose="020D0604000000000000" pitchFamily="50" charset="-127"/>
            </a:endParaRPr>
          </a:p>
        </p:txBody>
      </p:sp>
      <p:pic>
        <p:nvPicPr>
          <p:cNvPr id="5" name="Picture 2" descr="gahag-001261.jpg (300×300)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3" t="67608" r="50386"/>
          <a:stretch/>
        </p:blipFill>
        <p:spPr bwMode="auto">
          <a:xfrm>
            <a:off x="5608464" y="1140250"/>
            <a:ext cx="1646468" cy="131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ahag-001261.jpg (300×300)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3" t="69176" r="10386"/>
          <a:stretch/>
        </p:blipFill>
        <p:spPr bwMode="auto">
          <a:xfrm>
            <a:off x="5608464" y="4422857"/>
            <a:ext cx="1395530" cy="130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businessman_dekiru_woman.png (344×4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490" y="4358591"/>
            <a:ext cx="1178271" cy="137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26_themedemanabukankokug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-18590"/>
            <a:ext cx="754743" cy="754743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118906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371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32229" y="14519"/>
            <a:ext cx="11785600" cy="833718"/>
          </a:xfrm>
        </p:spPr>
        <p:txBody>
          <a:bodyPr>
            <a:normAutofit/>
          </a:bodyPr>
          <a:lstStyle/>
          <a:p>
            <a:r>
              <a:rPr lang="en-US" altLang="ja-JP" sz="1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Task1. 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初めて会った友達に「名前、国籍、職業</a:t>
            </a:r>
            <a:r>
              <a:rPr lang="en-US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専門、趣味など</a:t>
            </a:r>
            <a:r>
              <a:rPr lang="en-US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」を話したり、尋ねたりしましょう。</a:t>
            </a:r>
            <a:endParaRPr lang="ja-JP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33829" y="862748"/>
            <a:ext cx="11684000" cy="591670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1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課の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Task1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で作った国と名前に、新しく職業、専攻、趣味などを任意で加えます。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②「名前、国籍、職業など」を尋ねるときに使う表現について考えて</a:t>
            </a: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みましょう</a:t>
            </a:r>
            <a:r>
              <a:rPr lang="en-US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(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下の参考表現を使ってもいいです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ja-JP" sz="2400" dirty="0" err="1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ja-JP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③隣の友達と自己紹介し合いましょう</a:t>
            </a: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en-US" altLang="ja-JP" sz="24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20000"/>
              </a:lnSpc>
              <a:buNone/>
            </a:pPr>
            <a:endParaRPr lang="ja-JP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+mn-ea"/>
            </a:endParaRPr>
          </a:p>
          <a:p>
            <a:pPr marL="0" indent="0">
              <a:buNone/>
            </a:pPr>
            <a:endParaRPr lang="en-US" altLang="ja-JP" sz="24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ja-JP" sz="24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ja-JP" sz="2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ja-JP" sz="24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ja-JP" sz="2000" dirty="0" smtClean="0"/>
          </a:p>
          <a:p>
            <a:pPr marL="0" indent="0">
              <a:buNone/>
            </a:pPr>
            <a:r>
              <a:rPr lang="en-US" altLang="ja-JP" sz="23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ja-JP" sz="23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参考表現</a:t>
            </a:r>
            <a:r>
              <a:rPr lang="en-US" altLang="ja-JP" sz="23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ja-JP" altLang="ja-JP" sz="23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ja-JP" sz="23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</a:t>
            </a:r>
            <a:r>
              <a:rPr lang="en-US" altLang="ja-JP" sz="23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ja-JP" sz="23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名前・職業・専門</a:t>
            </a:r>
            <a:r>
              <a:rPr lang="en-US" altLang="ja-JP" sz="23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ja-JP" sz="23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は何ですか</a:t>
            </a:r>
            <a:r>
              <a:rPr lang="ja-JP" altLang="ja-JP" sz="23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r>
              <a:rPr lang="ko-KR" altLang="ja-JP" sz="2300" dirty="0" smtClean="0">
                <a:latin typeface="HG正楷書体-PRO" panose="03000600000000000000" pitchFamily="66" charset="-128"/>
              </a:rPr>
              <a:t> </a:t>
            </a:r>
            <a:r>
              <a:rPr lang="ko-KR" altLang="ja-JP" sz="2300" dirty="0"/>
              <a:t>→　</a:t>
            </a:r>
            <a:r>
              <a:rPr lang="en-US" altLang="ja-JP" sz="23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(</a:t>
            </a:r>
            <a:r>
              <a:rPr lang="ko-KR" altLang="ja-JP" sz="23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이름</a:t>
            </a:r>
            <a:r>
              <a:rPr lang="en-US" altLang="ja-JP" sz="23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ja-JP" sz="23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직업</a:t>
            </a:r>
            <a:r>
              <a:rPr lang="en-US" altLang="ja-JP" sz="23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/</a:t>
            </a:r>
            <a:r>
              <a:rPr lang="ko-KR" altLang="ja-JP" sz="23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전공</a:t>
            </a:r>
            <a:r>
              <a:rPr lang="en-US" altLang="ja-JP" sz="23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)</a:t>
            </a:r>
            <a:r>
              <a:rPr lang="ko-KR" altLang="ja-JP" sz="26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이 뭐예요</a:t>
            </a:r>
            <a:r>
              <a:rPr lang="en-US" altLang="ja-JP" sz="26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endParaRPr lang="ja-JP" altLang="ja-JP" sz="2600" dirty="0">
              <a:latin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ja-JP" altLang="ja-JP" sz="23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②どの</a:t>
            </a:r>
            <a:r>
              <a:rPr lang="ja-JP" altLang="ja-JP" sz="23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国の人ですか</a:t>
            </a:r>
            <a:r>
              <a:rPr lang="ja-JP" altLang="ja-JP" sz="23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r>
              <a:rPr lang="ko-KR" altLang="ja-JP" sz="2300" dirty="0" smtClean="0"/>
              <a:t>→</a:t>
            </a:r>
            <a:r>
              <a:rPr lang="ko-KR" altLang="ja-JP" sz="2300" dirty="0"/>
              <a:t>　</a:t>
            </a:r>
            <a:r>
              <a:rPr lang="ko-KR" altLang="ja-JP" sz="23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어느 나라 사람이에요</a:t>
            </a:r>
            <a:r>
              <a:rPr lang="en-US" altLang="ja-JP" sz="23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endParaRPr lang="ja-JP" altLang="ja-JP" sz="2300" dirty="0">
              <a:latin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23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③何歳ですか。</a:t>
            </a:r>
            <a:r>
              <a:rPr lang="ja-JP" altLang="en-US" sz="23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→</a:t>
            </a:r>
            <a:r>
              <a:rPr lang="en-US" altLang="ja-JP" sz="2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23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몇 살이에요</a:t>
            </a:r>
            <a:r>
              <a:rPr lang="en-US" altLang="ko-KR" sz="23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?</a:t>
            </a:r>
            <a:endParaRPr lang="en-US" altLang="ja-JP" sz="23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887382"/>
              </p:ext>
            </p:extLst>
          </p:nvPr>
        </p:nvGraphicFramePr>
        <p:xfrm>
          <a:off x="595083" y="2808730"/>
          <a:ext cx="9158516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9629"/>
                <a:gridCol w="2289629"/>
                <a:gridCol w="2289629"/>
                <a:gridCol w="2289629"/>
              </a:tblGrid>
              <a:tr h="266821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2000" dirty="0" smtClean="0"/>
                        <a:t>나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2000" dirty="0" smtClean="0"/>
                        <a:t>친구</a:t>
                      </a:r>
                      <a:r>
                        <a:rPr kumimoji="1" lang="en-US" altLang="ko-KR" sz="2000" dirty="0" smtClean="0"/>
                        <a:t>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-KR" altLang="en-US" sz="2000" dirty="0" smtClean="0"/>
                        <a:t>친구</a:t>
                      </a:r>
                      <a:r>
                        <a:rPr kumimoji="1" lang="en-US" altLang="ko-KR" sz="2000" dirty="0" smtClean="0"/>
                        <a:t>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266821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이름</a:t>
                      </a:r>
                      <a:r>
                        <a:rPr lang="en-US" altLang="ko-KR" sz="2000" kern="100" dirty="0" smtClean="0">
                          <a:effectLst/>
                        </a:rPr>
                        <a:t> </a:t>
                      </a:r>
                      <a:r>
                        <a:rPr lang="ja-JP" sz="1600" kern="100" dirty="0" smtClean="0">
                          <a:effectLst/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名前</a:t>
                      </a:r>
                      <a:endParaRPr lang="ja-JP" sz="1600" kern="100" dirty="0">
                        <a:effectLst/>
                        <a:latin typeface="HG正楷書体-PRO" panose="03000600000000000000" pitchFamily="66" charset="-128"/>
                        <a:ea typeface="HG正楷書体-PRO" panose="03000600000000000000" pitchFamily="66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/>
                    </a:p>
                  </a:txBody>
                  <a:tcPr/>
                </a:tc>
              </a:tr>
              <a:tr h="266821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국적</a:t>
                      </a:r>
                      <a:r>
                        <a:rPr lang="en-US" altLang="ko-KR" sz="2000" kern="100" dirty="0" smtClean="0">
                          <a:effectLst/>
                        </a:rPr>
                        <a:t> </a:t>
                      </a:r>
                      <a:r>
                        <a:rPr lang="ja-JP" sz="1600" kern="100" dirty="0" smtClean="0">
                          <a:effectLst/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国籍</a:t>
                      </a:r>
                      <a:endParaRPr lang="ja-JP" sz="1600" kern="100" dirty="0">
                        <a:effectLst/>
                        <a:latin typeface="HG正楷書体-PRO" panose="03000600000000000000" pitchFamily="66" charset="-128"/>
                        <a:ea typeface="HG正楷書体-PRO" panose="03000600000000000000" pitchFamily="66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/>
                    </a:p>
                  </a:txBody>
                  <a:tcPr/>
                </a:tc>
              </a:tr>
              <a:tr h="266821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직업</a:t>
                      </a:r>
                      <a:r>
                        <a:rPr lang="en-US" altLang="ko-KR" sz="2000" kern="100" dirty="0" smtClean="0">
                          <a:effectLst/>
                        </a:rPr>
                        <a:t> </a:t>
                      </a:r>
                      <a:r>
                        <a:rPr lang="ja-JP" sz="1600" kern="100" dirty="0" smtClean="0">
                          <a:effectLst/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職業</a:t>
                      </a:r>
                      <a:endParaRPr lang="ja-JP" sz="1600" kern="100" dirty="0">
                        <a:effectLst/>
                        <a:latin typeface="HG正楷書体-PRO" panose="03000600000000000000" pitchFamily="66" charset="-128"/>
                        <a:ea typeface="HG正楷書体-PRO" panose="03000600000000000000" pitchFamily="66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266821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기타</a:t>
                      </a:r>
                      <a:r>
                        <a:rPr lang="en-US" altLang="ko-KR" sz="2000" kern="100" dirty="0" smtClean="0">
                          <a:effectLst/>
                        </a:rPr>
                        <a:t> </a:t>
                      </a:r>
                      <a:r>
                        <a:rPr lang="ja-JP" sz="1600" kern="100" dirty="0" smtClean="0">
                          <a:effectLst/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その他</a:t>
                      </a:r>
                      <a:endParaRPr lang="ja-JP" sz="1600" kern="100" dirty="0">
                        <a:effectLst/>
                        <a:latin typeface="HG正楷書体-PRO" panose="03000600000000000000" pitchFamily="66" charset="-128"/>
                        <a:ea typeface="HG正楷書体-PRO" panose="03000600000000000000" pitchFamily="66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57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32229" y="14519"/>
            <a:ext cx="11785600" cy="833718"/>
          </a:xfrm>
        </p:spPr>
        <p:txBody>
          <a:bodyPr>
            <a:normAutofit/>
          </a:bodyPr>
          <a:lstStyle/>
          <a:p>
            <a:r>
              <a:rPr lang="en-US" altLang="ja-JP" sz="1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Task2.</a:t>
            </a:r>
            <a:r>
              <a:rPr lang="en-US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Task1</a:t>
            </a:r>
            <a:r>
              <a:rPr lang="ja-JP" altLang="ja-JP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を通して紹介された友達を違うグループの人に紹介しましょう。</a:t>
            </a:r>
            <a:endParaRPr lang="ja-JP" altLang="ja-JP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33829" y="941296"/>
            <a:ext cx="11684000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ja-JP" sz="24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①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まず、各グループから二人ずつ違うグループに移動します。</a:t>
            </a:r>
          </a:p>
          <a:p>
            <a:pPr marL="0" indent="0">
              <a:buNone/>
            </a:pP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②それから、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[</a:t>
            </a:r>
            <a:r>
              <a:rPr lang="ko-KR" altLang="ja-JP" sz="2400" dirty="0">
                <a:latin typeface="HG正楷書体-PRO" panose="03000600000000000000" pitchFamily="66" charset="-128"/>
              </a:rPr>
              <a:t>보기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]</a:t>
            </a:r>
            <a:r>
              <a:rPr lang="ja-JP" altLang="ja-JP" sz="2400" dirty="0" err="1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のように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友達を紹介します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(</a:t>
            </a: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例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:</a:t>
            </a:r>
            <a:r>
              <a:rPr lang="ja-JP" altLang="ja-JP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「名前</a:t>
            </a:r>
            <a:r>
              <a:rPr lang="en-US" altLang="ja-JP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-</a:t>
            </a:r>
            <a:r>
              <a:rPr lang="ja-JP" altLang="ja-JP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国籍</a:t>
            </a:r>
            <a:r>
              <a:rPr lang="en-US" altLang="ja-JP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-</a:t>
            </a:r>
            <a:r>
              <a:rPr lang="ja-JP" altLang="ja-JP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職業</a:t>
            </a:r>
            <a:r>
              <a:rPr lang="en-US" altLang="ja-JP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-</a:t>
            </a:r>
            <a:r>
              <a:rPr lang="ja-JP" altLang="ja-JP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その他」の順</a:t>
            </a:r>
            <a:r>
              <a:rPr lang="en-US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)</a:t>
            </a:r>
            <a:r>
              <a:rPr lang="ja-JP" altLang="ja-JP" sz="2400" dirty="0" err="1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。</a:t>
            </a:r>
            <a:endParaRPr lang="ja-JP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buNone/>
            </a:pPr>
            <a:r>
              <a:rPr lang="ja-JP" altLang="ja-JP" sz="24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③新しい友達について知りたいことがあれば質問しましょう。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ja-JP" sz="23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ja-JP" sz="23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en-US" altLang="ja-JP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[</a:t>
            </a:r>
            <a:r>
              <a:rPr lang="ko-KR" altLang="ja-JP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보기</a:t>
            </a:r>
            <a:r>
              <a:rPr lang="en-US" altLang="ja-JP" sz="2000" dirty="0">
                <a:latin typeface="NanumGothic" panose="020D0604000000000000" pitchFamily="34" charset="-127"/>
                <a:ea typeface="NanumGothic" panose="020D0604000000000000" pitchFamily="34" charset="-127"/>
              </a:rPr>
              <a:t>] </a:t>
            </a:r>
            <a:endParaRPr lang="ja-JP" altLang="ja-JP" sz="20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제 친구 김하나 씨예요</a:t>
            </a:r>
            <a:r>
              <a:rPr lang="en-US" altLang="ja-JP" sz="18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. </a:t>
            </a:r>
            <a:r>
              <a:rPr lang="en-US" altLang="ja-JP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 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　　　　私の友達、金ハナさんです。</a:t>
            </a:r>
            <a:endParaRPr lang="ja-JP" altLang="ja-JP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하나 씨는 한국 사람이에요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ハナさんは韓国人です。</a:t>
            </a:r>
            <a:endParaRPr lang="ja-JP" altLang="ja-JP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한국대학교 학생이에요</a:t>
            </a:r>
            <a:r>
              <a:rPr lang="en-US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. 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韓国大学の学生です。</a:t>
            </a:r>
            <a:endParaRPr lang="ja-JP" altLang="ja-JP" sz="18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ko-KR" altLang="ja-JP" sz="24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전공은 경제학이에요</a:t>
            </a: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400" dirty="0" smtClean="0">
                <a:latin typeface="NanumMyeongjo" panose="02020603020101020101" pitchFamily="18" charset="-127"/>
              </a:rPr>
              <a:t>　　　　　　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専門は経済学です。</a:t>
            </a:r>
            <a:endParaRPr lang="ja-JP" altLang="ja-JP" sz="24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1</a:t>
            </a:r>
            <a:r>
              <a:rPr lang="ko-KR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학년이에요</a:t>
            </a:r>
            <a:r>
              <a:rPr lang="en-US" altLang="ko-KR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r>
              <a:rPr lang="ja-JP" altLang="en-US" sz="2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　　　　　　　</a:t>
            </a:r>
            <a:r>
              <a:rPr lang="ja-JP" altLang="en-US" sz="18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一年生です。</a:t>
            </a:r>
            <a:endParaRPr lang="en-US" altLang="ja-JP" sz="18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6" name="図 5" descr="C:\Users\CKIM\Desktop\Scan013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814" y="3089727"/>
            <a:ext cx="2750186" cy="2556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139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07571" y="416861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今日のテーマ</a:t>
            </a:r>
            <a:r>
              <a:rPr lang="ja-JP" altLang="en-US" sz="28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は</a:t>
            </a:r>
            <a:r>
              <a:rPr lang="ko-KR" altLang="en-US" sz="32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직업</a:t>
            </a:r>
            <a:r>
              <a:rPr lang="ja-JP" altLang="en-US" sz="20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職業</a:t>
            </a:r>
            <a:r>
              <a:rPr lang="ja-JP" altLang="en-US" sz="28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です</a:t>
            </a:r>
            <a:r>
              <a:rPr lang="ja-JP" altLang="en-US" sz="28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lang="ko-KR" altLang="en-US" sz="2800" dirty="0">
              <a:latin typeface="HGSeikaishotaiPRO" panose="03000600000000000000" pitchFamily="66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子供の時の将来の職業は何でしたか。</a:t>
            </a: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46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232230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66057" y="1175656"/>
            <a:ext cx="11175999" cy="460102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dirty="0" smtClean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初めて出会った人に職業･職場などを話したり、尋ねることができる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②｢職業名｣「職場｣に関する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韓国語表現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を考えてみましょう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「～いいえ」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～ではありません｣｢～も｣を表す韓国語に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ついて説明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してみましょう。</a:t>
            </a:r>
            <a:endParaRPr lang="ko-KR" altLang="ko-KR" sz="24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457200" indent="-457200">
              <a:buFont typeface="+mj-ea"/>
              <a:buAutoNum type="circleNumDbPlain"/>
            </a:pPr>
            <a:endParaRPr lang="ko-KR" altLang="en-US" sz="2400" dirty="0">
              <a:latin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4824" y="941296"/>
            <a:ext cx="12044082" cy="5916704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韓国人子供の将来の職業は？</a:t>
            </a: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次は韓国の小学生の将来の職業に関するアンケート結果</a:t>
            </a:r>
            <a:r>
              <a:rPr lang="en-US" altLang="ja-JP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(2007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年と</a:t>
            </a:r>
            <a:r>
              <a:rPr lang="en-US" altLang="ja-JP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2016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年</a:t>
            </a:r>
            <a:r>
              <a:rPr lang="en-US" altLang="ja-JP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)</a:t>
            </a:r>
            <a:r>
              <a:rPr lang="ja-JP" altLang="en-US" sz="32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です。①と②は何でしょうか。</a:t>
            </a:r>
            <a:endParaRPr lang="en-US" altLang="ja-JP" sz="32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785847" y="6020548"/>
            <a:ext cx="3845858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ko-KR" altLang="ko-KR" sz="2400" b="1" kern="100" dirty="0">
                <a:solidFill>
                  <a:srgbClr val="7F7F7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Times New Roman" panose="02020603050405020304" pitchFamily="18" charset="0"/>
              </a:rPr>
              <a:t>☞① 선생님</a:t>
            </a:r>
            <a:r>
              <a:rPr lang="en-US" altLang="ko-KR" sz="2400" b="1" kern="100" dirty="0">
                <a:solidFill>
                  <a:srgbClr val="7F7F7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2400" b="1" kern="100" dirty="0">
                <a:solidFill>
                  <a:srgbClr val="7F7F7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Times New Roman" panose="02020603050405020304" pitchFamily="18" charset="0"/>
              </a:rPr>
              <a:t>②연예인</a:t>
            </a:r>
            <a:endParaRPr lang="ko-KR" altLang="ko-KR" sz="3200" b="1" kern="100" dirty="0">
              <a:latin typeface="나눔고딕 ExtraBold" panose="020D0904000000000000" pitchFamily="50" charset="-127"/>
              <a:ea typeface="나눔고딕 ExtraBold" panose="020D0904000000000000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916692"/>
              </p:ext>
            </p:extLst>
          </p:nvPr>
        </p:nvGraphicFramePr>
        <p:xfrm>
          <a:off x="3225801" y="3157915"/>
          <a:ext cx="81279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9423"/>
                <a:gridCol w="3348318"/>
                <a:gridCol w="3490258"/>
              </a:tblGrid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順位</a:t>
                      </a:r>
                      <a:endParaRPr lang="ko-KR" altLang="en-US" sz="24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ja-JP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2007</a:t>
                      </a:r>
                      <a:r>
                        <a:rPr lang="ja-JP" altLang="en-US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年</a:t>
                      </a:r>
                      <a:endParaRPr lang="ko-KR" altLang="en-US" sz="24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ja-JP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2016</a:t>
                      </a:r>
                      <a:r>
                        <a:rPr lang="ja-JP" altLang="en-US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年</a:t>
                      </a:r>
                      <a:endParaRPr lang="ko-KR" altLang="en-US" sz="24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１位</a:t>
                      </a:r>
                      <a:endParaRPr lang="ko-KR" altLang="en-US" sz="24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선생님 </a:t>
                      </a:r>
                      <a:r>
                        <a:rPr lang="ja-JP" altLang="en-US" sz="18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先生</a:t>
                      </a:r>
                      <a:endParaRPr lang="ko-KR" altLang="en-US" sz="18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2400" dirty="0" smtClean="0">
                          <a:latin typeface="Yu Mincho" panose="02020400000000000000" pitchFamily="18" charset="-128"/>
                        </a:rPr>
                        <a:t>①</a:t>
                      </a:r>
                      <a:endParaRPr lang="ko-KR" altLang="en-US" sz="2400" dirty="0">
                        <a:latin typeface="Yu Mincho" panose="02020400000000000000" pitchFamily="18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２位</a:t>
                      </a:r>
                      <a:endParaRPr lang="ko-KR" altLang="en-US" sz="24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의사 </a:t>
                      </a:r>
                      <a:r>
                        <a:rPr lang="ja-JP" altLang="en-US" sz="18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医者</a:t>
                      </a:r>
                      <a:endParaRPr lang="ko-KR" altLang="en-US" sz="18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2400" dirty="0" smtClean="0">
                          <a:latin typeface="Yu Mincho" panose="02020400000000000000" pitchFamily="18" charset="-128"/>
                        </a:rPr>
                        <a:t>②</a:t>
                      </a:r>
                      <a:endParaRPr lang="ko-KR" altLang="en-US" sz="2400" dirty="0">
                        <a:latin typeface="Yu Mincho" panose="02020400000000000000" pitchFamily="18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３位</a:t>
                      </a:r>
                      <a:endParaRPr lang="ko-KR" altLang="en-US" sz="24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가수 </a:t>
                      </a:r>
                      <a:r>
                        <a:rPr lang="ja-JP" altLang="en-US" sz="18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歌手</a:t>
                      </a:r>
                      <a:r>
                        <a:rPr lang="en-US" altLang="ko-KR" sz="2400" dirty="0" smtClean="0">
                          <a:latin typeface="Yu Mincho" panose="02020400000000000000" pitchFamily="18" charset="-128"/>
                        </a:rPr>
                        <a:t>/</a:t>
                      </a:r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배우 </a:t>
                      </a:r>
                      <a:r>
                        <a:rPr lang="ja-JP" altLang="en-US" sz="18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俳優</a:t>
                      </a:r>
                      <a:endParaRPr lang="en-US" altLang="ja-JP" sz="1800" dirty="0" smtClean="0">
                        <a:latin typeface="HGKyokashotai" panose="02020609000000000000" pitchFamily="17" charset="-128"/>
                        <a:ea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의사</a:t>
                      </a:r>
                      <a:endParaRPr lang="ko-KR" altLang="en-US" sz="2400" dirty="0">
                        <a:latin typeface="Yu Mincho" panose="02020400000000000000" pitchFamily="18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４位</a:t>
                      </a:r>
                      <a:endParaRPr lang="ko-KR" altLang="en-US" sz="24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운동 선수 </a:t>
                      </a:r>
                      <a:r>
                        <a:rPr lang="ja-JP" altLang="en-US" sz="18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運動選手</a:t>
                      </a:r>
                      <a:endParaRPr lang="ko-KR" altLang="en-US" sz="18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요리사 </a:t>
                      </a:r>
                      <a:r>
                        <a:rPr lang="ja-JP" altLang="en-US" sz="18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料理人</a:t>
                      </a:r>
                      <a:endParaRPr lang="ko-KR" altLang="en-US" sz="18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24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５位</a:t>
                      </a:r>
                      <a:endParaRPr lang="ko-KR" altLang="en-US" sz="24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교수 </a:t>
                      </a:r>
                      <a:r>
                        <a:rPr lang="ja-JP" altLang="en-US" sz="18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教授</a:t>
                      </a:r>
                      <a:endParaRPr lang="ko-KR" altLang="en-US" sz="18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>
                          <a:latin typeface="Yu Mincho" panose="02020400000000000000" pitchFamily="18" charset="-128"/>
                        </a:rPr>
                        <a:t>경찰 </a:t>
                      </a:r>
                      <a:r>
                        <a:rPr lang="ja-JP" altLang="en-US" sz="1800" dirty="0" smtClean="0">
                          <a:latin typeface="HGKyokashotai" panose="02020609000000000000" pitchFamily="17" charset="-128"/>
                          <a:ea typeface="HGKyokashotai" panose="02020609000000000000" pitchFamily="17" charset="-128"/>
                        </a:rPr>
                        <a:t>警察</a:t>
                      </a:r>
                      <a:endParaRPr lang="ko-KR" altLang="en-US" sz="1800" dirty="0">
                        <a:latin typeface="HGKyokashotai" panose="02020609000000000000" pitchFamily="17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kodomo_syourai_yume.png (500×42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4" y="3315546"/>
            <a:ext cx="2840485" cy="238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23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❶</a:t>
            </a:r>
            <a:r>
              <a:rPr lang="ja-JP" altLang="en-US" sz="3200" dirty="0" smtClean="0">
                <a:latin typeface="Meiryo UI" panose="020B0604030504040204" pitchFamily="34" charset="-128"/>
              </a:rPr>
              <a:t>　</a:t>
            </a:r>
            <a:r>
              <a:rPr lang="ko-KR" altLang="en-US" sz="3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직업</a:t>
            </a:r>
            <a:r>
              <a:rPr lang="en-US" altLang="ko-KR" sz="2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400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지겁</a:t>
            </a:r>
            <a:r>
              <a:rPr lang="en-US" altLang="ko-KR" sz="2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2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3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이름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職業名</a:t>
            </a:r>
            <a:endParaRPr lang="ko-KR" altLang="en-US" sz="36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4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1026" name="Picture 2" descr="renai2_school.png (398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195" y="1344706"/>
            <a:ext cx="1730455" cy="173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b_sensei.png (295×45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195" y="1344706"/>
            <a:ext cx="1140110" cy="173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octor_illust01_01.gif (350×4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188" y="1344706"/>
            <a:ext cx="1521757" cy="173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higoto_tekipaki.png (335×400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796" y="1344706"/>
            <a:ext cx="1456538" cy="173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98.png (800×8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36" y="4497430"/>
            <a:ext cx="1454652" cy="145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bank_a04.png (353×633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300" y="4368737"/>
            <a:ext cx="882971" cy="158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ob_koumuin_men_women.png (600×365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419" y="4420927"/>
            <a:ext cx="2516969" cy="153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1048871" y="325418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학생</a:t>
            </a:r>
            <a:r>
              <a:rPr lang="en-US" altLang="ko-K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학쌩</a:t>
            </a:r>
            <a:r>
              <a:rPr lang="en-US" altLang="ko-K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949360" y="3254188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선생님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290175" y="3255887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회사원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901188" y="3282782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의사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712895" y="621254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은행원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024143" y="621254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공무원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8519166" y="6209683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주부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7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20023" y="113538"/>
            <a:ext cx="105156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❷</a:t>
            </a:r>
            <a:r>
              <a:rPr lang="ja-JP" altLang="en-US" sz="3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3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직장</a:t>
            </a:r>
            <a:r>
              <a:rPr lang="en-US" altLang="ko-KR" sz="2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400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직짱</a:t>
            </a:r>
            <a:r>
              <a:rPr lang="en-US" altLang="ko-KR" sz="2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職場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0515600" cy="5916704"/>
          </a:xfrm>
        </p:spPr>
        <p:txBody>
          <a:bodyPr>
            <a:normAutofit/>
          </a:bodyPr>
          <a:lstStyle/>
          <a:p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10" name="Picture 2" descr="3916268.jpg (450×310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2" r="3313" b="15961"/>
          <a:stretch/>
        </p:blipFill>
        <p:spPr bwMode="auto">
          <a:xfrm>
            <a:off x="1223627" y="4321739"/>
            <a:ext cx="1944215" cy="101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os.jpg (425×283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267" y="1688482"/>
            <a:ext cx="1741041" cy="115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oolClips_vc111810.png (480×336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028" y="1688482"/>
            <a:ext cx="1656184" cy="115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building_kaisya.png (362×4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995" y="1658913"/>
            <a:ext cx="1075953" cy="118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building_shiyakusyo.png (400×4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657" y="4164929"/>
            <a:ext cx="1168555" cy="116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tatemono_bank_money.png (352×400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176" y="4164929"/>
            <a:ext cx="1028328" cy="116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1223627" y="313512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회사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054028" y="313512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집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410416" y="3135120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병원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323081" y="5607423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학교</a:t>
            </a:r>
            <a:r>
              <a:rPr lang="en-US" altLang="ko-K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학꾜</a:t>
            </a:r>
            <a:r>
              <a:rPr lang="en-US" altLang="ko-K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174044" y="5607423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시청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7185450" y="5607423"/>
            <a:ext cx="1903779" cy="5378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은행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18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71718"/>
            <a:ext cx="11353800" cy="833718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</a:rPr>
              <a:t>　</a:t>
            </a:r>
            <a:r>
              <a:rPr lang="ja-JP" altLang="en-US" sz="24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❸ </a:t>
            </a:r>
            <a:r>
              <a:rPr lang="en-US" altLang="ko-KR" sz="2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N</a:t>
            </a:r>
            <a:r>
              <a:rPr lang="ko-KR" altLang="en-US" sz="28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이</a:t>
            </a:r>
            <a:r>
              <a:rPr lang="en-US" altLang="ko-KR" sz="28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lang="ko-KR" altLang="en-US" sz="28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가 </a:t>
            </a:r>
            <a:r>
              <a:rPr kumimoji="1" lang="ko-KR" altLang="en-US" sz="28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아니에요</a:t>
            </a:r>
            <a:r>
              <a:rPr kumimoji="1" lang="ja-JP" altLang="en-US" sz="3200" b="1" dirty="0" smtClean="0">
                <a:solidFill>
                  <a:srgbClr val="FF0000"/>
                </a:solidFill>
              </a:rPr>
              <a:t>　</a:t>
            </a:r>
            <a:r>
              <a:rPr kumimoji="1"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～ではありません</a:t>
            </a:r>
            <a:r>
              <a:rPr kumimoji="1"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ko-KR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833720"/>
            <a:ext cx="11196918" cy="591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4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ja-JP" sz="2400" dirty="0">
                <a:latin typeface="+mn-ea"/>
              </a:rPr>
              <a:t>	</a:t>
            </a:r>
            <a:r>
              <a:rPr lang="en-US" altLang="ja-JP" sz="2400" dirty="0" smtClean="0">
                <a:latin typeface="+mn-ea"/>
              </a:rPr>
              <a:t>		</a:t>
            </a:r>
            <a:endParaRPr kumimoji="1" lang="en-US" altLang="ja-JP" sz="24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+mn-ea"/>
              </a:rPr>
              <a:t>			</a:t>
            </a:r>
            <a:r>
              <a:rPr lang="en-US" altLang="ja-JP" sz="1800" dirty="0" smtClean="0">
                <a:latin typeface="+mn-ea"/>
              </a:rPr>
              <a:t>A</a:t>
            </a:r>
            <a:r>
              <a:rPr lang="en-US" altLang="ja-JP" sz="1800" dirty="0">
                <a:latin typeface="+mn-ea"/>
              </a:rPr>
              <a:t>:</a:t>
            </a:r>
            <a:r>
              <a:rPr lang="en-US" altLang="ja-JP" dirty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한국 사람</a:t>
            </a:r>
            <a:r>
              <a:rPr lang="ko-KR" altLang="en-US" dirty="0" smtClean="0">
                <a:solidFill>
                  <a:srgbClr val="00B0F0"/>
                </a:solidFill>
                <a:latin typeface="+mn-ea"/>
              </a:rPr>
              <a:t>이에요</a:t>
            </a:r>
            <a:r>
              <a:rPr lang="en-US" altLang="ko-KR" dirty="0" smtClean="0">
                <a:solidFill>
                  <a:srgbClr val="00B0F0"/>
                </a:solidFill>
                <a:latin typeface="+mn-ea"/>
              </a:rPr>
              <a:t>?       </a:t>
            </a:r>
            <a:r>
              <a:rPr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韓国人</a:t>
            </a:r>
            <a:r>
              <a:rPr lang="ja-JP" altLang="en-US" sz="2000" dirty="0" smtClean="0">
                <a:solidFill>
                  <a:srgbClr val="00B0F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です</a:t>
            </a:r>
            <a:r>
              <a:rPr lang="ja-JP" altLang="en-US" sz="2000" dirty="0">
                <a:solidFill>
                  <a:srgbClr val="00B0F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か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lang="en-US" altLang="ko-KR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r>
              <a:rPr kumimoji="1" lang="en-US" altLang="ja-JP" sz="2400" dirty="0" smtClean="0">
                <a:latin typeface="+mn-ea"/>
              </a:rPr>
              <a:t>			</a:t>
            </a:r>
            <a:r>
              <a:rPr kumimoji="1" lang="en-US" altLang="ja-JP" sz="1800" dirty="0" smtClean="0">
                <a:latin typeface="+mn-ea"/>
              </a:rPr>
              <a:t>B</a:t>
            </a:r>
            <a:r>
              <a:rPr kumimoji="1" lang="en-US" altLang="ja-JP" sz="1800" dirty="0">
                <a:latin typeface="+mn-ea"/>
              </a:rPr>
              <a:t>:</a:t>
            </a:r>
            <a:r>
              <a:rPr kumimoji="1" lang="en-US" altLang="ja-JP" dirty="0">
                <a:latin typeface="+mn-ea"/>
              </a:rPr>
              <a:t> </a:t>
            </a:r>
            <a:r>
              <a:rPr kumimoji="1" lang="ko-KR" altLang="en-US" dirty="0" smtClean="0">
                <a:solidFill>
                  <a:srgbClr val="FF0000"/>
                </a:solidFill>
                <a:latin typeface="+mn-ea"/>
              </a:rPr>
              <a:t>아니요</a:t>
            </a:r>
            <a:r>
              <a:rPr kumimoji="1" lang="en-US" altLang="ko-KR" dirty="0" smtClean="0">
                <a:latin typeface="+mn-ea"/>
              </a:rPr>
              <a:t>, </a:t>
            </a:r>
            <a:r>
              <a:rPr kumimoji="1" lang="ko-KR" altLang="en-US" dirty="0" smtClean="0">
                <a:latin typeface="+mn-ea"/>
              </a:rPr>
              <a:t>한국 사람</a:t>
            </a:r>
            <a:r>
              <a:rPr kumimoji="1" lang="ko-KR" altLang="en-US" dirty="0" smtClean="0">
                <a:solidFill>
                  <a:srgbClr val="FF0000"/>
                </a:solidFill>
                <a:latin typeface="+mn-ea"/>
              </a:rPr>
              <a:t>이 </a:t>
            </a:r>
            <a:r>
              <a:rPr kumimoji="1" lang="ko-KR" altLang="en-US" dirty="0">
                <a:solidFill>
                  <a:srgbClr val="FF0000"/>
                </a:solidFill>
                <a:latin typeface="+mn-ea"/>
              </a:rPr>
              <a:t>아니에요</a:t>
            </a:r>
            <a:r>
              <a:rPr kumimoji="1" lang="en-US" altLang="ko-KR" dirty="0" smtClean="0">
                <a:latin typeface="+mn-ea"/>
              </a:rPr>
              <a:t>.  </a:t>
            </a:r>
          </a:p>
          <a:p>
            <a:pPr marL="0" indent="0">
              <a:buNone/>
            </a:pPr>
            <a:r>
              <a:rPr kumimoji="1" lang="en-US" altLang="ja-JP" sz="2400" dirty="0">
                <a:solidFill>
                  <a:srgbClr val="FF0000"/>
                </a:solidFill>
                <a:latin typeface="+mn-ea"/>
                <a:ea typeface="HGSeikaishotaiPRO" panose="03000600000000000000" pitchFamily="66" charset="-128"/>
              </a:rPr>
              <a:t>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+mn-ea"/>
                <a:ea typeface="HGSeikaishotaiPRO" panose="03000600000000000000" pitchFamily="66" charset="-128"/>
              </a:rPr>
              <a:t>                                 </a:t>
            </a:r>
            <a:r>
              <a:rPr kumimoji="1" lang="ja-JP" altLang="en-US" sz="24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いいえ</a:t>
            </a:r>
            <a:r>
              <a:rPr kumimoji="1" lang="ja-JP" altLang="en-US" sz="24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、韓国人</a:t>
            </a:r>
            <a:r>
              <a:rPr kumimoji="1" lang="ja-JP" altLang="en-US" sz="24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</a:t>
            </a:r>
            <a:r>
              <a:rPr kumimoji="1" lang="ja-JP" altLang="en-US" sz="2400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はありません</a:t>
            </a:r>
            <a:r>
              <a:rPr kumimoji="1" lang="ja-JP" altLang="en-US" sz="24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kumimoji="1" lang="en-US" altLang="ja-JP" sz="2000" dirty="0" smtClean="0">
              <a:solidFill>
                <a:srgbClr val="FF0000"/>
              </a:solidFill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r>
              <a:rPr kumimoji="1" lang="ja-JP" altLang="en-US" sz="1600" dirty="0">
                <a:latin typeface="+mn-ea"/>
              </a:rPr>
              <a:t>　</a:t>
            </a:r>
            <a:r>
              <a:rPr kumimoji="1" lang="ja-JP" altLang="en-US" sz="1600" dirty="0" smtClean="0">
                <a:latin typeface="+mn-ea"/>
              </a:rPr>
              <a:t>　　　　　　　　　　　　　　　　　　　　　　</a:t>
            </a:r>
            <a:endParaRPr kumimoji="1" lang="en-US" altLang="ja-JP" sz="1600" dirty="0" smtClean="0">
              <a:latin typeface="+mn-ea"/>
            </a:endParaRPr>
          </a:p>
          <a:p>
            <a:pPr marL="0" indent="0">
              <a:buNone/>
            </a:pPr>
            <a:endParaRPr lang="en-US" altLang="ja-JP" sz="2400" dirty="0" smtClean="0">
              <a:latin typeface="+mn-ea"/>
            </a:endParaRPr>
          </a:p>
          <a:p>
            <a:pPr marL="0" indent="0">
              <a:buNone/>
            </a:pPr>
            <a:endParaRPr lang="en-US" altLang="ja-JP" sz="2400" dirty="0">
              <a:latin typeface="+mn-ea"/>
            </a:endParaRPr>
          </a:p>
          <a:p>
            <a:pPr marL="0" indent="0">
              <a:buNone/>
            </a:pPr>
            <a:r>
              <a:rPr kumimoji="1" lang="en-US" altLang="ja-JP" sz="2400" dirty="0" smtClean="0">
                <a:latin typeface="+mn-ea"/>
              </a:rPr>
              <a:t>			</a:t>
            </a:r>
            <a:r>
              <a:rPr kumimoji="1" lang="en-US" altLang="ja-JP" sz="1800" dirty="0" smtClean="0">
                <a:latin typeface="+mn-ea"/>
              </a:rPr>
              <a:t>A</a:t>
            </a:r>
            <a:r>
              <a:rPr kumimoji="1" lang="en-US" altLang="ja-JP" sz="1800" dirty="0">
                <a:latin typeface="+mn-ea"/>
              </a:rPr>
              <a:t>:</a:t>
            </a:r>
            <a:r>
              <a:rPr kumimoji="1" lang="en-US" altLang="ja-JP" dirty="0">
                <a:latin typeface="+mn-ea"/>
              </a:rPr>
              <a:t> </a:t>
            </a:r>
            <a:r>
              <a:rPr kumimoji="1" lang="ko-KR" altLang="en-US" dirty="0">
                <a:latin typeface="+mn-ea"/>
              </a:rPr>
              <a:t>주부</a:t>
            </a:r>
            <a:r>
              <a:rPr kumimoji="1" lang="ko-KR" altLang="en-US" dirty="0">
                <a:solidFill>
                  <a:srgbClr val="00B0F0"/>
                </a:solidFill>
                <a:latin typeface="+mn-ea"/>
              </a:rPr>
              <a:t>예요</a:t>
            </a:r>
            <a:r>
              <a:rPr kumimoji="1" lang="en-US" altLang="ko-KR" dirty="0" smtClean="0">
                <a:solidFill>
                  <a:srgbClr val="00B0F0"/>
                </a:solidFill>
                <a:latin typeface="+mn-ea"/>
              </a:rPr>
              <a:t>?                   </a:t>
            </a:r>
            <a:r>
              <a:rPr kumimoji="1"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主婦</a:t>
            </a:r>
            <a:r>
              <a:rPr kumimoji="1" lang="ja-JP" altLang="en-US" sz="2000" dirty="0">
                <a:solidFill>
                  <a:srgbClr val="00B0F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ですか</a:t>
            </a:r>
            <a:r>
              <a:rPr kumimoji="1"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kumimoji="1" lang="en-US" altLang="ko-KR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+mn-ea"/>
              </a:rPr>
              <a:t>			</a:t>
            </a:r>
            <a:r>
              <a:rPr lang="en-US" altLang="ja-JP" sz="1800" dirty="0" smtClean="0">
                <a:latin typeface="+mn-ea"/>
              </a:rPr>
              <a:t>B</a:t>
            </a:r>
            <a:r>
              <a:rPr lang="en-US" altLang="ja-JP" sz="1800" dirty="0">
                <a:latin typeface="+mn-ea"/>
              </a:rPr>
              <a:t>:</a:t>
            </a:r>
            <a:r>
              <a:rPr lang="en-US" altLang="ja-JP" dirty="0">
                <a:latin typeface="+mn-ea"/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  <a:latin typeface="+mn-ea"/>
              </a:rPr>
              <a:t>아뇨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주부</a:t>
            </a:r>
            <a:r>
              <a:rPr lang="ko-KR" altLang="en-US" dirty="0">
                <a:solidFill>
                  <a:srgbClr val="FF0000"/>
                </a:solidFill>
                <a:latin typeface="+mn-ea"/>
              </a:rPr>
              <a:t>가 아니에요</a:t>
            </a:r>
            <a:r>
              <a:rPr lang="en-US" altLang="ko-KR" dirty="0">
                <a:latin typeface="+mn-ea"/>
              </a:rPr>
              <a:t>. </a:t>
            </a:r>
            <a:r>
              <a:rPr lang="en-US" altLang="ko-KR" dirty="0" smtClean="0">
                <a:latin typeface="+mn-ea"/>
              </a:rPr>
              <a:t>  </a:t>
            </a:r>
            <a:r>
              <a:rPr lang="ja-JP" altLang="en-US" sz="20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いいえ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、主婦</a:t>
            </a:r>
            <a:r>
              <a:rPr lang="ja-JP" altLang="en-US" sz="2000" dirty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ではありません。</a:t>
            </a:r>
            <a:endParaRPr lang="en-US" altLang="ko-KR" sz="1600" dirty="0">
              <a:solidFill>
                <a:srgbClr val="FF0000"/>
              </a:solidFill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+mn-ea"/>
              </a:rPr>
              <a:t>　</a:t>
            </a:r>
            <a:r>
              <a:rPr lang="en-US" altLang="ja-JP" sz="2400" dirty="0" smtClean="0">
                <a:latin typeface="+mn-ea"/>
              </a:rPr>
              <a:t>			</a:t>
            </a:r>
            <a:r>
              <a:rPr lang="en-US" altLang="ja-JP" dirty="0" smtClean="0">
                <a:latin typeface="+mn-ea"/>
              </a:rPr>
              <a:t>    </a:t>
            </a:r>
            <a:r>
              <a:rPr lang="ko-KR" altLang="en-US" dirty="0" smtClean="0">
                <a:latin typeface="+mn-ea"/>
              </a:rPr>
              <a:t>회사원</a:t>
            </a:r>
            <a:r>
              <a:rPr lang="ko-KR" altLang="en-US" dirty="0" smtClean="0">
                <a:solidFill>
                  <a:srgbClr val="00B0F0"/>
                </a:solidFill>
                <a:latin typeface="+mn-ea"/>
              </a:rPr>
              <a:t>이에요</a:t>
            </a:r>
            <a:r>
              <a:rPr lang="en-US" altLang="ko-KR" dirty="0" smtClean="0">
                <a:latin typeface="+mn-ea"/>
              </a:rPr>
              <a:t>.              </a:t>
            </a:r>
            <a:r>
              <a:rPr lang="ja-JP" altLang="en-US" sz="2000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会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社員</a:t>
            </a:r>
            <a:r>
              <a:rPr lang="ja-JP" altLang="en-US" sz="2000" dirty="0">
                <a:solidFill>
                  <a:srgbClr val="00B0F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です</a:t>
            </a:r>
            <a:r>
              <a:rPr lang="ja-JP" altLang="en-US" sz="2000" dirty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。</a:t>
            </a:r>
            <a:endParaRPr kumimoji="1" lang="ja-JP" altLang="en-US" sz="2000" dirty="0">
              <a:latin typeface="HGSeikaishotaiPRO" panose="03000600000000000000" pitchFamily="66" charset="-128"/>
              <a:ea typeface="HGSeikaishotaiPRO" panose="03000600000000000000" pitchFamily="66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9265024" y="833719"/>
            <a:ext cx="2770094" cy="16675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ルール</a:t>
            </a:r>
            <a:r>
              <a:rPr lang="en-US" altLang="ja-JP" sz="2000" dirty="0" smtClean="0">
                <a:solidFill>
                  <a:srgbClr val="FF0000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check</a:t>
            </a:r>
          </a:p>
          <a:p>
            <a:endParaRPr lang="en-US" altLang="ja-JP" dirty="0" smtClean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dirty="0" smtClean="0">
                <a:solidFill>
                  <a:schemeClr val="tx1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いつ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「</a:t>
            </a:r>
            <a:r>
              <a:rPr lang="ko-KR" altLang="en-US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 아니에요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」、</a:t>
            </a:r>
            <a:endParaRPr lang="en-US" altLang="ja-JP" dirty="0" smtClean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dirty="0" smtClean="0">
                <a:solidFill>
                  <a:schemeClr val="tx1"/>
                </a:solidFill>
                <a:latin typeface="HGSeikaishotaiPRO" panose="03000600000000000000" pitchFamily="66" charset="-128"/>
                <a:ea typeface="HGSeikaishotaiPRO" panose="03000600000000000000" pitchFamily="66" charset="-128"/>
              </a:rPr>
              <a:t>いつ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「</a:t>
            </a:r>
            <a:r>
              <a:rPr lang="ko-KR" altLang="en-US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아니에요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」？</a:t>
            </a:r>
            <a:endParaRPr lang="en-US" altLang="ja-JP" dirty="0" smtClean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2052" name="Picture 4" descr="item-0094.png (250×25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017" y="4289611"/>
            <a:ext cx="2030506" cy="203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2.bp.blogspot.com/-k8db2KVPCws/VyNdWdpphWI/AAAAAAAA6NE/VfKaGRMTfz0ejsU1lNZMdaPdRgynNlrLACLcB/s800/gaikokujin_japan_cult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017" y="1322295"/>
            <a:ext cx="1727543" cy="198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82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2760" y="261258"/>
            <a:ext cx="10515600" cy="537882"/>
          </a:xfrm>
        </p:spPr>
        <p:txBody>
          <a:bodyPr>
            <a:noAutofit/>
          </a:bodyPr>
          <a:lstStyle/>
          <a:p>
            <a:r>
              <a:rPr lang="ja-JP" altLang="en-US" sz="2800" b="1" dirty="0" smtClean="0">
                <a:latin typeface="HGSeikaishotaiPRO" panose="03000600000000000000" pitchFamily="66" charset="-128"/>
                <a:ea typeface="HGSeikaishotaiPRO" panose="03000600000000000000" pitchFamily="66" charset="-128"/>
              </a:rPr>
              <a:t>①や②のように友達と尋ね合いましょう。</a:t>
            </a:r>
            <a:endParaRPr lang="ko-KR" altLang="en-US" sz="2800" b="1" dirty="0">
              <a:latin typeface="HGSeikaishotaiPRO" panose="03000600000000000000" pitchFamily="66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58906"/>
            <a:ext cx="105156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32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　　　❶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일본 사람 </a:t>
            </a:r>
            <a:r>
              <a:rPr lang="en-US" altLang="ko-KR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일본 사람</a:t>
            </a:r>
            <a:endParaRPr lang="en-US" altLang="ko-KR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일본 사람이에요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日本人ですか。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네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일본 사람이에요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はい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、日本人です。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endParaRPr lang="en-US" altLang="ko-KR" sz="32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sz="32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❷</a:t>
            </a: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의사 </a:t>
            </a:r>
            <a:r>
              <a:rPr lang="en-US" altLang="ko-KR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회사원</a:t>
            </a:r>
            <a:endParaRPr lang="en-US" altLang="ko-KR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의사예요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医者ですか。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아니요</a:t>
            </a:r>
            <a:r>
              <a:rPr lang="en-US" altLang="ko-KR" sz="32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[</a:t>
            </a:r>
            <a:r>
              <a:rPr lang="ko-KR" altLang="en-US" sz="32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아뇨</a:t>
            </a:r>
            <a:r>
              <a:rPr lang="en-US" altLang="ko-KR" sz="32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]</a:t>
            </a:r>
            <a:r>
              <a:rPr lang="en-US" altLang="ko-KR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,</a:t>
            </a:r>
            <a:r>
              <a:rPr lang="en-US" altLang="ko-KR" sz="32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의사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가 아니에요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いいえ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、医者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じゃありません。</a:t>
            </a:r>
            <a:endParaRPr lang="en-US" altLang="ko-KR" sz="2400" dirty="0" smtClean="0">
              <a:solidFill>
                <a:srgbClr val="FF0000"/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회사원이에요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会社員です。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endParaRPr lang="ko-KR" altLang="en-US" dirty="0"/>
          </a:p>
        </p:txBody>
      </p:sp>
      <p:pic>
        <p:nvPicPr>
          <p:cNvPr id="5" name="Picture 8" descr="shigoto_tekipaki.png (335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233" y="3281192"/>
            <a:ext cx="1608214" cy="192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2.bp.blogspot.com/-k8db2KVPCws/VyNdWdpphWI/AAAAAAAA6NE/VfKaGRMTfz0ejsU1lNZMdaPdRgynNlrLACLcB/s800/gaikokujin_japan_cult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89" y="1174377"/>
            <a:ext cx="1727543" cy="198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56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3389" y="1"/>
            <a:ext cx="10515600" cy="537882"/>
          </a:xfrm>
        </p:spPr>
        <p:txBody>
          <a:bodyPr>
            <a:noAutofit/>
          </a:bodyPr>
          <a:lstStyle/>
          <a:p>
            <a:endParaRPr lang="ko-KR" altLang="en-US" sz="2800" b="1" dirty="0">
              <a:latin typeface="HGSeikaishotaiPRO" panose="03000600000000000000" pitchFamily="66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58906"/>
            <a:ext cx="105156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32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　　　①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학생 </a:t>
            </a:r>
            <a:r>
              <a:rPr lang="en-US" altLang="ko-KR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학생</a:t>
            </a:r>
            <a:endParaRPr lang="en-US" altLang="ko-KR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학생이에요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学生ですか。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네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학생이에요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はい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、学生です。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endParaRPr lang="en-US" altLang="ko-KR" sz="32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sz="32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② </a:t>
            </a:r>
            <a:r>
              <a:rPr lang="en-US" altLang="ja-JP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학년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일항년</a:t>
            </a: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2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1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학년</a:t>
            </a:r>
            <a:endParaRPr lang="en-US" altLang="ko-KR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1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학년이에요</a:t>
            </a:r>
            <a:r>
              <a:rPr lang="en-US" altLang="ko-KR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en-US" altLang="ja-JP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1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年生ですか。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네</a:t>
            </a:r>
            <a:r>
              <a:rPr lang="en-US" altLang="ko-KR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,</a:t>
            </a:r>
            <a:r>
              <a:rPr lang="en-US" altLang="ko-KR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1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학년이에요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はい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、</a:t>
            </a:r>
            <a:r>
              <a:rPr lang="en-US" altLang="ja-JP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1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年生です。</a:t>
            </a:r>
            <a:endParaRPr lang="en-US" altLang="ko-KR" sz="2400" dirty="0" smtClean="0">
              <a:solidFill>
                <a:srgbClr val="FF0000"/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</a:t>
            </a:r>
            <a:endParaRPr lang="ko-KR" altLang="en-US" dirty="0"/>
          </a:p>
        </p:txBody>
      </p:sp>
      <p:pic>
        <p:nvPicPr>
          <p:cNvPr id="6" name="Picture 2" descr="renai2_school.png (398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89" y="1143000"/>
            <a:ext cx="1730455" cy="173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takeda.tv/wp-content/uploads/2018/03/7a879bd5bf5c1cc2da4ebe5bdc143a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482" y="3662081"/>
            <a:ext cx="1921492" cy="184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72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3389" y="1"/>
            <a:ext cx="10515600" cy="537882"/>
          </a:xfrm>
        </p:spPr>
        <p:txBody>
          <a:bodyPr>
            <a:noAutofit/>
          </a:bodyPr>
          <a:lstStyle/>
          <a:p>
            <a:endParaRPr lang="ko-KR" altLang="en-US" sz="2800" b="1" dirty="0">
              <a:latin typeface="HGSeikaishotaiPRO" panose="03000600000000000000" pitchFamily="66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58906"/>
            <a:ext cx="10515600" cy="5943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　　　　　</a:t>
            </a:r>
            <a:endParaRPr lang="en-US" altLang="ja-JP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③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회사원 </a:t>
            </a:r>
            <a:r>
              <a:rPr lang="en-US" altLang="ko-KR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공무원</a:t>
            </a:r>
            <a:endParaRPr lang="en-US" altLang="ko-KR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회사원이에요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会社員ですか。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</a:t>
            </a: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아뇨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회사원</a:t>
            </a:r>
            <a:r>
              <a:rPr lang="ko-KR" altLang="en-US" sz="32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 아니에요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いいえ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、会社員</a:t>
            </a:r>
            <a:r>
              <a:rPr lang="ja-JP" altLang="en-US" sz="2400" dirty="0" smtClean="0">
                <a:solidFill>
                  <a:srgbClr val="0070C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ではありません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ja-JP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　　　　　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공무원이에요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公務員です。</a:t>
            </a:r>
            <a:endParaRPr lang="en-US" altLang="ko-KR" sz="24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sz="32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endParaRPr lang="en-US" altLang="ko-KR" sz="32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buNone/>
            </a:pPr>
            <a:r>
              <a:rPr lang="ja-JP" altLang="en-US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④</a:t>
            </a:r>
            <a:r>
              <a:rPr lang="ja-JP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선생님 </a:t>
            </a:r>
            <a:r>
              <a:rPr lang="en-US" altLang="ko-KR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학생</a:t>
            </a:r>
            <a:endParaRPr lang="en-US" altLang="ko-KR" sz="3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A: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선생님이에요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? </a:t>
            </a:r>
            <a:r>
              <a:rPr lang="ja-JP" altLang="en-US" sz="2400" dirty="0">
                <a:latin typeface="HGPKyokashotai" panose="02020600000000000000" pitchFamily="18" charset="-128"/>
                <a:ea typeface="HGPKyokashotai" panose="02020600000000000000" pitchFamily="18" charset="-128"/>
              </a:rPr>
              <a:t>　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　先生ですか。</a:t>
            </a:r>
            <a:endParaRPr lang="en-US" altLang="ko-KR" sz="2400" dirty="0" smtClean="0"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B: </a:t>
            </a:r>
            <a:r>
              <a:rPr lang="ko-KR" altLang="en-US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아뇨</a:t>
            </a:r>
            <a:r>
              <a:rPr lang="en-US" altLang="ko-KR" sz="3200" dirty="0" smtClean="0">
                <a:solidFill>
                  <a:srgbClr val="FF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,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선생님</a:t>
            </a:r>
            <a:r>
              <a:rPr lang="ko-KR" altLang="en-US" sz="3200" dirty="0" smtClean="0">
                <a:solidFill>
                  <a:srgbClr val="0070C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이 아니에요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ja-JP" altLang="en-US" sz="2400" dirty="0" smtClean="0">
                <a:solidFill>
                  <a:srgbClr val="FF000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いいえ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、先生</a:t>
            </a:r>
            <a:r>
              <a:rPr lang="ja-JP" altLang="en-US" sz="2400" dirty="0" smtClean="0">
                <a:solidFill>
                  <a:srgbClr val="0070C0"/>
                </a:solidFill>
                <a:latin typeface="HGPKyokashotai" panose="02020600000000000000" pitchFamily="18" charset="-128"/>
                <a:ea typeface="HGPKyokashotai" panose="02020600000000000000" pitchFamily="18" charset="-128"/>
              </a:rPr>
              <a:t>ではありません</a:t>
            </a:r>
            <a:r>
              <a:rPr lang="ja-JP" altLang="en-US" sz="2400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。</a:t>
            </a:r>
            <a:endParaRPr lang="en-US" altLang="ko-KR" sz="2400" dirty="0" smtClean="0">
              <a:solidFill>
                <a:srgbClr val="FF0000"/>
              </a:solidFill>
              <a:latin typeface="HGPKyokashotai" panose="02020600000000000000" pitchFamily="18" charset="-128"/>
              <a:ea typeface="HGPKyokashotai" panose="02020600000000000000" pitchFamily="18" charset="-128"/>
            </a:endParaRPr>
          </a:p>
          <a:p>
            <a:pPr marL="0" indent="0">
              <a:buNone/>
            </a:pPr>
            <a:r>
              <a:rPr lang="en-US" altLang="ko-KR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</a:t>
            </a:r>
            <a:r>
              <a:rPr lang="ko-KR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학생이에요</a:t>
            </a:r>
            <a:r>
              <a:rPr lang="en-US" altLang="ko-KR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ja-JP" altLang="en-US" sz="32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　</a:t>
            </a:r>
            <a:r>
              <a:rPr lang="ja-JP" altLang="en-US" dirty="0" smtClean="0">
                <a:latin typeface="HGPKyokashotai" panose="02020600000000000000" pitchFamily="18" charset="-128"/>
                <a:ea typeface="HGPKyokashotai" panose="02020600000000000000" pitchFamily="18" charset="-128"/>
              </a:rPr>
              <a:t>学生です。</a:t>
            </a:r>
            <a:endParaRPr lang="ko-KR" altLang="en-US" dirty="0"/>
          </a:p>
        </p:txBody>
      </p:sp>
      <p:pic>
        <p:nvPicPr>
          <p:cNvPr id="7" name="Picture 4" descr="job_koumuin_men_women.png (600×365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76" y="1936210"/>
            <a:ext cx="2264433" cy="137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2.bp.blogspot.com/-RbbGOXpWLgc/Us_MJrSkBsI/AAAAAAAAdBk/wSqULzpIv6E/s800/daigakusei_ma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101" y="3473397"/>
            <a:ext cx="1407022" cy="233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61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713</Words>
  <Application>Microsoft Office PowerPoint</Application>
  <PresentationFormat>ワイド画面</PresentationFormat>
  <Paragraphs>252</Paragraphs>
  <Slides>20</Slides>
  <Notes>0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21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42" baseType="lpstr">
      <vt:lpstr>바탕체</vt:lpstr>
      <vt:lpstr>HGMinchoL</vt:lpstr>
      <vt:lpstr>HGPKyokashotai</vt:lpstr>
      <vt:lpstr>HGPKyokashotai</vt:lpstr>
      <vt:lpstr>HGKyokashotai</vt:lpstr>
      <vt:lpstr>HGSeikaishotaiPRO</vt:lpstr>
      <vt:lpstr>HGSeikaishotaiPRO</vt:lpstr>
      <vt:lpstr>HY신명조</vt:lpstr>
      <vt:lpstr>맑은 고딕</vt:lpstr>
      <vt:lpstr>Meiryo UI</vt:lpstr>
      <vt:lpstr>ＭＳ Ｐゴシック</vt:lpstr>
      <vt:lpstr>NanumGothic</vt:lpstr>
      <vt:lpstr>NanumMyeongjo</vt:lpstr>
      <vt:lpstr>UD デジタル 教科書体 NK-R</vt:lpstr>
      <vt:lpstr>나눔고딕</vt:lpstr>
      <vt:lpstr>나눔고딕 ExtraBold</vt:lpstr>
      <vt:lpstr>나눔명조</vt:lpstr>
      <vt:lpstr>Yu Mincho</vt:lpstr>
      <vt:lpstr>Yu Mincho Light</vt:lpstr>
      <vt:lpstr>Arial</vt:lpstr>
      <vt:lpstr>Times New Roman</vt:lpstr>
      <vt:lpstr>Office テーマ</vt:lpstr>
      <vt:lpstr>第2講　직업職業</vt:lpstr>
      <vt:lpstr>今日のテーマは직업職業です。</vt:lpstr>
      <vt:lpstr>PowerPoint プレゼンテーション</vt:lpstr>
      <vt:lpstr>❶　직업[지겁] 이름職業名</vt:lpstr>
      <vt:lpstr>❷ 직장[직짱]職場</vt:lpstr>
      <vt:lpstr>　❸ N이/가 아니에요　(～ではありません)</vt:lpstr>
      <vt:lpstr>①や②のように友達と尋ね合いましょう。</vt:lpstr>
      <vt:lpstr>PowerPoint プレゼンテーション</vt:lpstr>
      <vt:lpstr>PowerPoint プレゼンテーション</vt:lpstr>
      <vt:lpstr>PowerPoint プレゼンテーション</vt:lpstr>
      <vt:lpstr>    皆さんはどうですか。友達と話し合いましょう。</vt:lpstr>
      <vt:lpstr>❹ N도　(～も)</vt:lpstr>
      <vt:lpstr>①や②のように友達と尋ね合いましょう。</vt:lpstr>
      <vt:lpstr>    皆さんはどうですか。友達と話し合いましょう。</vt:lpstr>
      <vt:lpstr>    2人がお互いの職業について話しています。よく聞いて質問に答えなさい。</vt:lpstr>
      <vt:lpstr>発音Check</vt:lpstr>
      <vt:lpstr>     会話の状況と意味を意識し、学習した語彙と文法を確認しながらテキストを読みましょう。</vt:lpstr>
      <vt:lpstr>Task1. 初めて会った友達に「名前、国籍、職業(専門、趣味など)」を話したり、尋ねたりしましょう。</vt:lpstr>
      <vt:lpstr>Task2. Task1を通して紹介された友達を違うグループの人に紹介しましょう。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385</cp:revision>
  <dcterms:created xsi:type="dcterms:W3CDTF">2017-03-13T05:07:43Z</dcterms:created>
  <dcterms:modified xsi:type="dcterms:W3CDTF">2018-12-25T04:05:27Z</dcterms:modified>
</cp:coreProperties>
</file>