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321" r:id="rId4"/>
    <p:sldId id="319" r:id="rId5"/>
    <p:sldId id="322" r:id="rId6"/>
    <p:sldId id="323" r:id="rId7"/>
    <p:sldId id="324" r:id="rId8"/>
    <p:sldId id="280" r:id="rId9"/>
    <p:sldId id="325" r:id="rId10"/>
    <p:sldId id="326" r:id="rId11"/>
    <p:sldId id="327" r:id="rId12"/>
    <p:sldId id="311" r:id="rId13"/>
    <p:sldId id="328" r:id="rId14"/>
    <p:sldId id="329" r:id="rId15"/>
    <p:sldId id="330" r:id="rId16"/>
    <p:sldId id="316" r:id="rId17"/>
    <p:sldId id="287" r:id="rId18"/>
    <p:sldId id="331" r:id="rId19"/>
    <p:sldId id="333" r:id="rId20"/>
    <p:sldId id="332" r:id="rId21"/>
    <p:sldId id="295" r:id="rId22"/>
    <p:sldId id="334" r:id="rId23"/>
    <p:sldId id="268" r:id="rId24"/>
    <p:sldId id="335" r:id="rId25"/>
    <p:sldId id="269" r:id="rId2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noFill/>
            <a:ln w="25400" cap="flat" cmpd="sng" algn="ctr">
              <a:solidFill>
                <a:schemeClr val="accent1"/>
              </a:solidFill>
              <a:miter lim="800000"/>
            </a:ln>
            <a:effectLst/>
          </c:spPr>
          <c:invertIfNegative val="0"/>
          <c:dLbls>
            <c:dLbl>
              <c:idx val="0"/>
              <c:layout>
                <c:manualLayout>
                  <c:x val="-3.685449702668143E-17"/>
                  <c:y val="0.1273075513589574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Sheet1!$A$1</c:f>
              <c:numCache>
                <c:formatCode>0.0%</c:formatCode>
                <c:ptCount val="1"/>
                <c:pt idx="0">
                  <c:v>0.34799999999999998</c:v>
                </c:pt>
              </c:numCache>
            </c:numRef>
          </c:val>
        </c:ser>
        <c:ser>
          <c:idx val="1"/>
          <c:order val="1"/>
          <c:spPr>
            <a:noFill/>
            <a:ln w="25400" cap="flat" cmpd="sng" algn="ctr">
              <a:solidFill>
                <a:schemeClr val="accent2"/>
              </a:solidFill>
              <a:miter lim="800000"/>
            </a:ln>
            <a:effectLst/>
          </c:spPr>
          <c:invertIfNegative val="0"/>
          <c:dLbls>
            <c:dLbl>
              <c:idx val="0"/>
              <c:layout>
                <c:manualLayout>
                  <c:x val="-7.3708994053362861E-17"/>
                  <c:y val="0.1154649884418450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Sheet1!$B$1</c:f>
              <c:numCache>
                <c:formatCode>0.0%</c:formatCode>
                <c:ptCount val="1"/>
                <c:pt idx="0">
                  <c:v>0.33300000000000002</c:v>
                </c:pt>
              </c:numCache>
            </c:numRef>
          </c:val>
        </c:ser>
        <c:ser>
          <c:idx val="2"/>
          <c:order val="2"/>
          <c:spPr>
            <a:solidFill>
              <a:schemeClr val="bg1"/>
            </a:solidFill>
            <a:ln w="25400" cap="flat" cmpd="sng" algn="ctr">
              <a:solidFill>
                <a:srgbClr val="00B050"/>
              </a:solidFill>
              <a:miter lim="800000"/>
            </a:ln>
            <a:effectLst/>
          </c:spPr>
          <c:invertIfNegative val="0"/>
          <c:dLbls>
            <c:dLbl>
              <c:idx val="0"/>
              <c:layout>
                <c:manualLayout>
                  <c:x val="7.3708994053362861E-17"/>
                  <c:y val="0.1302681920882354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Sheet1!$C$1</c:f>
              <c:numCache>
                <c:formatCode>0.0%</c:formatCode>
                <c:ptCount val="1"/>
                <c:pt idx="0">
                  <c:v>0.19</c:v>
                </c:pt>
              </c:numCache>
            </c:numRef>
          </c:val>
        </c:ser>
        <c:ser>
          <c:idx val="3"/>
          <c:order val="3"/>
          <c:spPr>
            <a:noFill/>
            <a:ln w="25400" cap="flat" cmpd="sng" algn="ctr">
              <a:solidFill>
                <a:schemeClr val="accent4"/>
              </a:solidFill>
              <a:miter lim="800000"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.11250434771256701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Sheet1!$D$1</c:f>
              <c:numCache>
                <c:formatCode>0.0%</c:formatCode>
                <c:ptCount val="1"/>
                <c:pt idx="0">
                  <c:v>0.14899999999999999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35"/>
        <c:axId val="354656976"/>
        <c:axId val="354653448"/>
      </c:barChart>
      <c:catAx>
        <c:axId val="3546569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4653448"/>
        <c:crosses val="autoZero"/>
        <c:auto val="1"/>
        <c:lblAlgn val="ctr"/>
        <c:lblOffset val="100"/>
        <c:noMultiLvlLbl val="0"/>
      </c:catAx>
      <c:valAx>
        <c:axId val="354653448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54656976"/>
        <c:crosses val="autoZero"/>
        <c:crossBetween val="between"/>
      </c:valAx>
      <c:spPr>
        <a:noFill/>
        <a:ln>
          <a:solidFill>
            <a:srgbClr val="FF0000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35000"/>
          <a:lumOff val="65000"/>
        </a:schemeClr>
      </a:solidFill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/>
    <cs:fontRef idx="minor">
      <a:schemeClr val="dk1"/>
    </cs:fontRef>
    <cs:spPr>
      <a:noFill/>
      <a:ln w="25400" cap="flat" cmpd="sng" algn="ctr">
        <a:solidFill>
          <a:schemeClr val="phClr"/>
        </a:solidFill>
        <a:miter lim="800000"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19050" cap="flat" cmpd="sng" algn="ctr">
        <a:solidFill>
          <a:schemeClr val="phClr"/>
        </a:solidFill>
        <a:miter lim="800000"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1"/>
    <cs:effectRef idx="0"/>
    <cs:fontRef idx="minor">
      <a:schemeClr val="tx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55585-0D46-4CC5-A4B7-554B8E0E4547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E2B3B-BF0D-4741-9DAF-D844EE7DB5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047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93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098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30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4059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2002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7558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6147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624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14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638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292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2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39587"/>
          </a:xfrm>
        </p:spPr>
        <p:txBody>
          <a:bodyPr>
            <a:normAutofit/>
          </a:bodyPr>
          <a:lstStyle/>
          <a:p>
            <a:r>
              <a:rPr lang="ja-JP" altLang="en-US" sz="2800" b="1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第</a:t>
            </a:r>
            <a:r>
              <a:rPr lang="en-US" altLang="ja-JP" sz="2800" b="1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10</a:t>
            </a:r>
            <a:r>
              <a:rPr lang="ja-JP" altLang="en-US" sz="2800" b="1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講　</a:t>
            </a:r>
            <a:r>
              <a:rPr lang="ko-KR" altLang="en-US" sz="2800" b="1" dirty="0" smtClean="0">
                <a:latin typeface="UD デジタル 教科書体 NK-R" panose="02020400000000000000" pitchFamily="18" charset="-128"/>
                <a:ea typeface="Meiryo UI" panose="020B0604030504040204" pitchFamily="34" charset="-128"/>
              </a:rPr>
              <a:t>음식</a:t>
            </a:r>
            <a:r>
              <a:rPr lang="ja-JP" altLang="en-US" sz="1800" b="1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食べ物</a:t>
            </a:r>
            <a:endParaRPr lang="ko-KR" altLang="en-US" sz="2800" b="1" dirty="0">
              <a:latin typeface="UD デジタル 教科書体 NK-R" panose="02020400000000000000" pitchFamily="18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410636" y="1801907"/>
            <a:ext cx="6750424" cy="4316506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b="1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今日の学習目標</a:t>
            </a:r>
            <a:endParaRPr lang="en-US" altLang="ja-JP" sz="2400" b="1" dirty="0" smtClean="0">
              <a:solidFill>
                <a:srgbClr val="FF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2000" dirty="0" smtClean="0">
              <a:solidFill>
                <a:srgbClr val="FF0000"/>
              </a:solidFill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r>
              <a:rPr lang="ja-JP" altLang="en-US" sz="22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自分が好きな食べ物や飲み物、味などについて友達に話したり、尋ねたりできる。</a:t>
            </a:r>
            <a:endParaRPr lang="en-US" altLang="ja-JP" sz="2200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endParaRPr lang="en-US" altLang="ja-JP" sz="2000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r>
              <a:rPr lang="ja-JP" altLang="en-US" sz="20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・</a:t>
            </a:r>
            <a:r>
              <a:rPr lang="ja-JP" altLang="en-US" sz="20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語彙</a:t>
            </a:r>
            <a:endParaRPr lang="en-US" altLang="ja-JP" sz="2000" b="1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r>
              <a:rPr lang="ja-JP" altLang="en-US" sz="20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①「食べ物」「飲み物」</a:t>
            </a:r>
            <a:endParaRPr lang="en-US" altLang="ja-JP" sz="2000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r>
              <a:rPr lang="ja-JP" altLang="en-US" sz="20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②「肉・魚・野菜・果物」</a:t>
            </a:r>
            <a:endParaRPr lang="en-US" altLang="ja-JP" sz="2000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r>
              <a:rPr lang="ja-JP" altLang="en-US" sz="20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③「味」</a:t>
            </a:r>
            <a:endParaRPr lang="en-US" altLang="ja-JP" sz="2000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endParaRPr lang="en-US" altLang="ja-JP" sz="2000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r>
              <a:rPr lang="ja-JP" altLang="en-US" sz="20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・文法・表現</a:t>
            </a:r>
            <a:endParaRPr lang="en-US" altLang="ja-JP" sz="2000" b="1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r>
              <a:rPr lang="ja-JP" altLang="en-US" sz="20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①どんな</a:t>
            </a:r>
            <a:r>
              <a:rPr lang="en-US" altLang="ja-JP" sz="20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+</a:t>
            </a:r>
            <a:r>
              <a:rPr lang="ja-JP" altLang="en-US" sz="20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名詞</a:t>
            </a:r>
            <a:endParaRPr lang="en-US" altLang="ja-JP" sz="2000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r>
              <a:rPr lang="ja-JP" altLang="en-US" sz="20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②～ではありません</a:t>
            </a:r>
            <a:endParaRPr lang="ko-KR" altLang="en-US" sz="2000" dirty="0">
              <a:latin typeface="HGKyokashotai" panose="02020609000000000000" pitchFamily="17" charset="-128"/>
            </a:endParaRPr>
          </a:p>
        </p:txBody>
      </p:sp>
      <p:pic>
        <p:nvPicPr>
          <p:cNvPr id="3" name="Picture 2" descr="1-C-TOY531.jpg (643×8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6723" y="2408618"/>
            <a:ext cx="2430535" cy="302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6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>
          <a:xfrm>
            <a:off x="0" y="55843"/>
            <a:ext cx="10515600" cy="629957"/>
          </a:xfrm>
        </p:spPr>
        <p:txBody>
          <a:bodyPr>
            <a:normAutofit fontScale="90000"/>
          </a:bodyPr>
          <a:lstStyle/>
          <a:p>
            <a:endParaRPr lang="ko-KR" altLang="en-US" dirty="0"/>
          </a:p>
        </p:txBody>
      </p:sp>
      <p:sp>
        <p:nvSpPr>
          <p:cNvPr id="25" name="正方形/長方形 24"/>
          <p:cNvSpPr/>
          <p:nvPr/>
        </p:nvSpPr>
        <p:spPr>
          <a:xfrm>
            <a:off x="1216283" y="4822317"/>
            <a:ext cx="2513887" cy="78917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떡볶이</a:t>
            </a:r>
            <a:endParaRPr lang="ko-KR" altLang="en-US" sz="40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5654220" y="4751266"/>
            <a:ext cx="1980294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불고기</a:t>
            </a:r>
            <a:endParaRPr lang="ko-KR" altLang="en-US" sz="40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pic>
        <p:nvPicPr>
          <p:cNvPr id="10248" name="Picture 8" descr="c0055612_50dc4c85302b9.jpg (550×36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03" y="2353515"/>
            <a:ext cx="3311087" cy="219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maxresdefault.jpg (1920×108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881" y="2556846"/>
            <a:ext cx="3534234" cy="198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6733232" y="5802167"/>
            <a:ext cx="5458768" cy="9374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을</a:t>
            </a:r>
            <a:r>
              <a:rPr lang="en-US" altLang="ko-KR" sz="40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40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를 먹다</a:t>
            </a:r>
            <a:endParaRPr lang="ko-KR" altLang="en-US" sz="4000" b="1" dirty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pic>
        <p:nvPicPr>
          <p:cNvPr id="10" name="Picture 2" descr="151435979-56a57a083df78cf772888a61.jpg (800×533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977" y="2609686"/>
            <a:ext cx="2673074" cy="178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正方形/長方形 10"/>
          <p:cNvSpPr/>
          <p:nvPr/>
        </p:nvSpPr>
        <p:spPr>
          <a:xfrm>
            <a:off x="9321799" y="4751265"/>
            <a:ext cx="2112251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비빔밥</a:t>
            </a:r>
            <a:endParaRPr lang="ko-KR" altLang="en-US" sz="4000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285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4" grpId="0" animBg="1"/>
      <p:bldP spid="9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>
          <a:xfrm>
            <a:off x="0" y="55843"/>
            <a:ext cx="10515600" cy="629957"/>
          </a:xfrm>
        </p:spPr>
        <p:txBody>
          <a:bodyPr>
            <a:normAutofit fontScale="90000"/>
          </a:bodyPr>
          <a:lstStyle/>
          <a:p>
            <a:endParaRPr lang="ko-KR" altLang="en-US" dirty="0"/>
          </a:p>
        </p:txBody>
      </p:sp>
      <p:sp>
        <p:nvSpPr>
          <p:cNvPr id="34" name="正方形/長方形 33"/>
          <p:cNvSpPr/>
          <p:nvPr/>
        </p:nvSpPr>
        <p:spPr>
          <a:xfrm>
            <a:off x="3686843" y="4575881"/>
            <a:ext cx="2612357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스파게티</a:t>
            </a:r>
            <a:endParaRPr lang="ko-KR" altLang="en-US" sz="40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pic>
        <p:nvPicPr>
          <p:cNvPr id="11272" name="Picture 8" descr="download.blog (700×476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45" r="16114" b="2016"/>
          <a:stretch/>
        </p:blipFill>
        <p:spPr bwMode="auto">
          <a:xfrm>
            <a:off x="3686843" y="2400766"/>
            <a:ext cx="2428530" cy="150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正方形/長方形 9"/>
          <p:cNvSpPr/>
          <p:nvPr/>
        </p:nvSpPr>
        <p:spPr>
          <a:xfrm>
            <a:off x="6733232" y="5802167"/>
            <a:ext cx="5458768" cy="9374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을</a:t>
            </a:r>
            <a:r>
              <a:rPr lang="en-US" altLang="ko-KR" sz="40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40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를 먹다</a:t>
            </a:r>
            <a:endParaRPr lang="ko-KR" altLang="en-US" sz="4000" b="1" dirty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87" y="2227285"/>
            <a:ext cx="1855694" cy="1855694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822540" y="4575881"/>
            <a:ext cx="2022259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삼겹살</a:t>
            </a:r>
            <a:endParaRPr lang="ko-KR" altLang="en-US" sz="40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30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10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21024" y="-13139"/>
            <a:ext cx="11264572" cy="833718"/>
          </a:xfrm>
        </p:spPr>
        <p:txBody>
          <a:bodyPr>
            <a:normAutofit/>
          </a:bodyPr>
          <a:lstStyle/>
          <a:p>
            <a:r>
              <a:rPr lang="ja-JP" altLang="en-US" sz="28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飲み物</a:t>
            </a:r>
            <a:r>
              <a:rPr lang="en-US" altLang="ja-JP" sz="28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(</a:t>
            </a:r>
            <a:r>
              <a:rPr lang="ko-KR" altLang="en-US" sz="2800" b="1" dirty="0" smtClean="0">
                <a:latin typeface="HGKyokashotai" panose="02020609000000000000" pitchFamily="17" charset="-128"/>
              </a:rPr>
              <a:t>음료</a:t>
            </a:r>
            <a:r>
              <a:rPr lang="en-US" altLang="ja-JP" sz="28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)</a:t>
            </a:r>
            <a:endParaRPr lang="ko-KR" altLang="en-US" sz="2800" b="1" dirty="0">
              <a:latin typeface="HGKyokashotai" panose="02020609000000000000" pitchFamily="17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23628" y="4612242"/>
            <a:ext cx="255150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궁서" panose="02030600000101010101" pitchFamily="18" charset="-127"/>
                <a:ea typeface="문체부 제목 바탕체" panose="02030609000101010101" pitchFamily="17" charset="-127"/>
              </a:rPr>
              <a:t>물</a:t>
            </a:r>
            <a:endParaRPr lang="ko-KR" altLang="en-US" sz="3600" b="1" dirty="0">
              <a:solidFill>
                <a:schemeClr val="tx1"/>
              </a:solidFill>
              <a:latin typeface="궁서" panose="02030600000101010101" pitchFamily="18" charset="-127"/>
              <a:ea typeface="문체부 제목 바탕체" panose="02030609000101010101" pitchFamily="17" charset="-127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2561722" y="4625383"/>
            <a:ext cx="2646202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나눔고딕" panose="020D0604000000000000" pitchFamily="50" charset="-127"/>
                <a:ea typeface="문체부 제목 바탕체" panose="02030609000101010101" pitchFamily="17" charset="-127"/>
              </a:rPr>
              <a:t>술</a:t>
            </a:r>
            <a:endParaRPr lang="ko-KR" altLang="en-US" sz="4000" b="1" dirty="0">
              <a:solidFill>
                <a:schemeClr val="tx1"/>
              </a:solidFill>
              <a:latin typeface="나눔고딕" panose="020D0604000000000000" pitchFamily="50" charset="-127"/>
              <a:ea typeface="문체부 제목 바탕체" panose="02030609000101010101" pitchFamily="17" charset="-127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4890447" y="4535928"/>
            <a:ext cx="262604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atin typeface="나눔고딕" panose="020D0604000000000000" pitchFamily="50" charset="-127"/>
                <a:ea typeface="문체부 제목 바탕체" panose="02030609000101010101" pitchFamily="17" charset="-127"/>
              </a:rPr>
              <a:t>우유</a:t>
            </a:r>
            <a:endParaRPr lang="ko-KR" altLang="en-US" sz="4000" b="1" dirty="0">
              <a:solidFill>
                <a:srgbClr val="FF0000"/>
              </a:solidFill>
              <a:latin typeface="나눔고딕" panose="020D0604000000000000" pitchFamily="50" charset="-127"/>
              <a:ea typeface="문체부 제목 바탕체" panose="02030609000101010101" pitchFamily="17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7005760" y="4612242"/>
            <a:ext cx="262604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atin typeface="나눔고딕" panose="020D0604000000000000" pitchFamily="50" charset="-127"/>
                <a:ea typeface="문체부 제목 바탕체" panose="02030609000101010101" pitchFamily="17" charset="-127"/>
              </a:rPr>
              <a:t>주스</a:t>
            </a:r>
            <a:endParaRPr lang="ko-KR" altLang="en-US" sz="4000" b="1" dirty="0">
              <a:solidFill>
                <a:srgbClr val="FF0000"/>
              </a:solidFill>
              <a:latin typeface="나눔고딕" panose="020D0604000000000000" pitchFamily="50" charset="-127"/>
              <a:ea typeface="문체부 제목 바탕체" panose="02030609000101010101" pitchFamily="17" charset="-127"/>
            </a:endParaRPr>
          </a:p>
        </p:txBody>
      </p:sp>
      <p:pic>
        <p:nvPicPr>
          <p:cNvPr id="12298" name="Picture 10" descr="14412730331.jpg (420×320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4" t="2697" r="17332" b="803"/>
          <a:stretch/>
        </p:blipFill>
        <p:spPr bwMode="auto">
          <a:xfrm>
            <a:off x="7034353" y="1596505"/>
            <a:ext cx="2301241" cy="294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shutterstock_109309082.jpg (900×1000)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8" t="14696" r="26154" b="4454"/>
          <a:stretch/>
        </p:blipFill>
        <p:spPr bwMode="auto">
          <a:xfrm>
            <a:off x="5457994" y="1770744"/>
            <a:ext cx="1276012" cy="250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2" name="Picture 14" descr="263C615057A873F33A2536 (728×466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6" t="8711" r="19880" b="-41"/>
          <a:stretch/>
        </p:blipFill>
        <p:spPr bwMode="auto">
          <a:xfrm>
            <a:off x="781642" y="1596505"/>
            <a:ext cx="1632917" cy="2632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4" name="Picture 16" descr="227EFB36529E03691A864B (200×327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321" y="1714096"/>
            <a:ext cx="1539004" cy="251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正方形/長方形 15"/>
          <p:cNvSpPr/>
          <p:nvPr/>
        </p:nvSpPr>
        <p:spPr>
          <a:xfrm>
            <a:off x="9394548" y="4601210"/>
            <a:ext cx="262604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atin typeface="나눔고딕" panose="020D0604000000000000" pitchFamily="50" charset="-127"/>
                <a:ea typeface="문체부 제목 바탕체" panose="02030609000101010101" pitchFamily="17" charset="-127"/>
              </a:rPr>
              <a:t>커피</a:t>
            </a:r>
            <a:endParaRPr lang="ko-KR" altLang="en-US" sz="4000" b="1" dirty="0">
              <a:solidFill>
                <a:srgbClr val="FF0000"/>
              </a:solidFill>
              <a:latin typeface="나눔고딕" panose="020D0604000000000000" pitchFamily="50" charset="-127"/>
              <a:ea typeface="문체부 제목 바탕체" panose="02030609000101010101" pitchFamily="17" charset="-127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935780" y="5597807"/>
            <a:ext cx="5458768" cy="9374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rgbClr val="FF0000"/>
                </a:solidFill>
                <a:latin typeface="+mn-ea"/>
              </a:rPr>
              <a:t>을</a:t>
            </a:r>
            <a:r>
              <a:rPr lang="en-US" altLang="ko-KR" sz="4000" b="1" dirty="0" smtClean="0">
                <a:solidFill>
                  <a:srgbClr val="FF0000"/>
                </a:solidFill>
                <a:latin typeface="+mn-ea"/>
              </a:rPr>
              <a:t>/</a:t>
            </a:r>
            <a:r>
              <a:rPr lang="ko-KR" altLang="en-US" sz="4000" b="1" dirty="0" smtClean="0">
                <a:solidFill>
                  <a:srgbClr val="FF0000"/>
                </a:solidFill>
                <a:latin typeface="+mn-ea"/>
              </a:rPr>
              <a:t>를 마시다</a:t>
            </a:r>
            <a:endParaRPr lang="ko-KR" altLang="en-US" sz="40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1026" name="Picture 2" descr="coffee11-540x221.gif (540Ã221)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6"/>
          <a:stretch/>
        </p:blipFill>
        <p:spPr bwMode="auto">
          <a:xfrm>
            <a:off x="9609977" y="2480829"/>
            <a:ext cx="2481002" cy="169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76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44917"/>
            <a:ext cx="11385596" cy="833718"/>
          </a:xfrm>
        </p:spPr>
        <p:txBody>
          <a:bodyPr>
            <a:normAutofit/>
          </a:bodyPr>
          <a:lstStyle/>
          <a:p>
            <a:r>
              <a:rPr lang="ja-JP" altLang="en-US" sz="3200" dirty="0" smtClean="0">
                <a:latin typeface="NanumMyeongjo" panose="02020603020101020101" pitchFamily="18" charset="-127"/>
                <a:ea typeface="HGKyokashotai" panose="02020609000000000000" pitchFamily="17" charset="-128"/>
              </a:rPr>
              <a:t>　❷</a:t>
            </a:r>
            <a:r>
              <a:rPr lang="ko-KR" altLang="en-US" sz="3200" dirty="0" smtClean="0">
                <a:latin typeface="NanumMyeongjo" panose="02020603020101020101" pitchFamily="18" charset="-127"/>
                <a:ea typeface="HGKyokashotai" panose="02020609000000000000" pitchFamily="17" charset="-128"/>
              </a:rPr>
              <a:t> </a:t>
            </a:r>
            <a:r>
              <a:rPr lang="ja-JP" altLang="en-US" sz="3200" dirty="0" smtClean="0">
                <a:latin typeface="NanumMyeongjo" panose="02020603020101020101" pitchFamily="18" charset="-127"/>
                <a:ea typeface="HGKyokashotai" panose="02020609000000000000" pitchFamily="17" charset="-128"/>
              </a:rPr>
              <a:t>肉</a:t>
            </a:r>
            <a:r>
              <a:rPr lang="en-US" altLang="ja-JP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(</a:t>
            </a:r>
            <a:r>
              <a:rPr lang="ko-KR" altLang="en-US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고기</a:t>
            </a:r>
            <a:r>
              <a:rPr lang="en-US" altLang="ja-JP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)</a:t>
            </a:r>
            <a:r>
              <a:rPr lang="ja-JP" altLang="en-US" sz="3200" dirty="0" smtClean="0">
                <a:latin typeface="NanumMyeongjo" panose="02020603020101020101" pitchFamily="18" charset="-127"/>
                <a:ea typeface="HGKyokashotai" panose="02020609000000000000" pitchFamily="17" charset="-128"/>
              </a:rPr>
              <a:t>と魚</a:t>
            </a:r>
            <a:r>
              <a:rPr lang="en-US" altLang="ja-JP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(</a:t>
            </a:r>
            <a:r>
              <a:rPr lang="ko-KR" altLang="en-US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생선</a:t>
            </a:r>
            <a:r>
              <a:rPr lang="en-US" altLang="ja-JP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)</a:t>
            </a:r>
            <a:endParaRPr lang="ko-KR" altLang="en-US" sz="32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pic>
        <p:nvPicPr>
          <p:cNvPr id="2052" name="Picture 4" descr="027214345178B4F2366F5E (350×253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18" y="820578"/>
            <a:ext cx="2801247" cy="202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S14050200084.jpg (265×196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78" y="3092824"/>
            <a:ext cx="2189292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277BFD3D510FA8122343E1 (448×396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47" y="5123329"/>
            <a:ext cx="1840753" cy="162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122D023F4FE85CD7173B84 (510×339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626" y="1564087"/>
            <a:ext cx="2748622" cy="182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正方形/長方形 23"/>
          <p:cNvSpPr/>
          <p:nvPr/>
        </p:nvSpPr>
        <p:spPr>
          <a:xfrm>
            <a:off x="2879888" y="1564087"/>
            <a:ext cx="255150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소</a:t>
            </a:r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고기</a:t>
            </a:r>
            <a:endParaRPr lang="ko-KR" altLang="en-US" sz="36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2879888" y="3792072"/>
            <a:ext cx="255150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돼지</a:t>
            </a:r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고기</a:t>
            </a:r>
            <a:endParaRPr lang="ko-KR" altLang="en-US" sz="36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2879888" y="5751115"/>
            <a:ext cx="255150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닭</a:t>
            </a:r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고기</a:t>
            </a:r>
            <a:endParaRPr lang="ko-KR" altLang="en-US" sz="36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6714183" y="3910973"/>
            <a:ext cx="2894273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(</a:t>
            </a:r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생선</a:t>
            </a:r>
            <a:r>
              <a:rPr lang="en-US" altLang="ko-KR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) </a:t>
            </a:r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회</a:t>
            </a:r>
            <a:endParaRPr lang="ko-KR" altLang="en-US" sz="36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3130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43785" y="298214"/>
            <a:ext cx="11251125" cy="833718"/>
          </a:xfrm>
        </p:spPr>
        <p:txBody>
          <a:bodyPr>
            <a:normAutofit/>
          </a:bodyPr>
          <a:lstStyle/>
          <a:p>
            <a:r>
              <a:rPr lang="ja-JP" altLang="en-US" sz="3600" dirty="0" smtClean="0">
                <a:latin typeface="NanumMyeongjo" panose="02020603020101020101" pitchFamily="18" charset="-127"/>
                <a:ea typeface="HGKyokashotai" panose="02020609000000000000" pitchFamily="17" charset="-128"/>
              </a:rPr>
              <a:t>野菜</a:t>
            </a:r>
            <a:r>
              <a:rPr lang="en-US" altLang="ja-JP" sz="36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(</a:t>
            </a:r>
            <a:r>
              <a:rPr lang="ko-KR" altLang="en-US" sz="36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야채</a:t>
            </a:r>
            <a:r>
              <a:rPr lang="en-US" altLang="ja-JP" sz="36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)</a:t>
            </a:r>
            <a:endParaRPr lang="ko-KR" altLang="en-US" sz="36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616117" y="5109873"/>
            <a:ext cx="2646202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배추</a:t>
            </a:r>
            <a:endParaRPr lang="ko-KR" altLang="en-US" sz="40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3970018" y="5109873"/>
            <a:ext cx="262604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마늘</a:t>
            </a:r>
            <a:endParaRPr lang="ko-KR" altLang="en-US" sz="40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873776" y="5109873"/>
            <a:ext cx="262604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고추</a:t>
            </a:r>
            <a:endParaRPr lang="ko-KR" altLang="en-US" sz="40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9322170" y="5109873"/>
            <a:ext cx="262604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파</a:t>
            </a:r>
            <a:endParaRPr lang="ko-KR" altLang="en-US" sz="4000" b="1" dirty="0">
              <a:solidFill>
                <a:srgbClr val="FF0000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pic>
        <p:nvPicPr>
          <p:cNvPr id="4100" name="Picture 4" descr="well_e191_20150109.jpg (430×3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89" y="2938166"/>
            <a:ext cx="2303258" cy="160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24673B3B556ABE7B0E954B (617×341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" t="8516" r="14884" b="-1"/>
          <a:stretch/>
        </p:blipFill>
        <p:spPr bwMode="auto">
          <a:xfrm>
            <a:off x="4012012" y="3042380"/>
            <a:ext cx="2234850" cy="1398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4c5cfac0612c8.jpg (950×1239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907" y="2551071"/>
            <a:ext cx="1480989" cy="1931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1925A03650A4B7440F6666 (500×339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6622" y="2621668"/>
            <a:ext cx="2640599" cy="179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240B0149518F3E6E273745 (400×300)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2" t="16000" r="3495" b="11059"/>
          <a:stretch/>
        </p:blipFill>
        <p:spPr bwMode="auto">
          <a:xfrm>
            <a:off x="2795291" y="102936"/>
            <a:ext cx="3326196" cy="190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169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236761"/>
            <a:ext cx="11385596" cy="833718"/>
          </a:xfrm>
        </p:spPr>
        <p:txBody>
          <a:bodyPr>
            <a:normAutofit/>
          </a:bodyPr>
          <a:lstStyle/>
          <a:p>
            <a:r>
              <a:rPr lang="ja-JP" altLang="en-US" sz="3600" dirty="0" smtClean="0">
                <a:latin typeface="NanumMyeongjo" panose="02020603020101020101" pitchFamily="18" charset="-127"/>
                <a:ea typeface="HGKyokashotai" panose="02020609000000000000" pitchFamily="17" charset="-128"/>
              </a:rPr>
              <a:t>果物</a:t>
            </a:r>
            <a:r>
              <a:rPr lang="en-US" altLang="ja-JP" sz="36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(</a:t>
            </a:r>
            <a:r>
              <a:rPr lang="ko-KR" altLang="en-US" sz="36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과일</a:t>
            </a:r>
            <a:r>
              <a:rPr lang="en-US" altLang="ja-JP" sz="36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)</a:t>
            </a:r>
            <a:endParaRPr lang="ko-KR" altLang="en-US" sz="36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18335" y="847165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243785" y="5120884"/>
            <a:ext cx="255150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6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사과</a:t>
            </a:r>
            <a:endParaRPr lang="ko-KR" altLang="en-US" sz="36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2775134" y="5084605"/>
            <a:ext cx="2646202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포도</a:t>
            </a:r>
            <a:endParaRPr lang="ko-KR" altLang="en-US" sz="40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541145" y="5084605"/>
            <a:ext cx="262604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복숭아</a:t>
            </a:r>
            <a:endParaRPr lang="ko-KR" altLang="en-US" sz="40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9625877" y="5084605"/>
            <a:ext cx="214741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바나나</a:t>
            </a:r>
            <a:endParaRPr lang="ko-KR" altLang="en-US" sz="4000" b="1" dirty="0">
              <a:solidFill>
                <a:srgbClr val="FF0000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pic>
        <p:nvPicPr>
          <p:cNvPr id="5124" name="Picture 4" descr="244B6A435362F2CB20B4C3 (500×28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960" y="-13139"/>
            <a:ext cx="3870064" cy="216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o-APPLE-570.jpg (570×471)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7" t="-650" r="5836" b="7029"/>
          <a:stretch/>
        </p:blipFill>
        <p:spPr bwMode="auto">
          <a:xfrm>
            <a:off x="378978" y="2773822"/>
            <a:ext cx="2283540" cy="186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32378524-블루-포도-건조-무리-패키지-디자인-요소로-흰색-배경에-고립.jpg (450×275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8" t="2676" r="4357" b="8303"/>
          <a:stretch/>
        </p:blipFill>
        <p:spPr bwMode="auto">
          <a:xfrm>
            <a:off x="2944906" y="2971800"/>
            <a:ext cx="2595282" cy="1667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2326B04251A715D82C0B50 (425×282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597" y="3173505"/>
            <a:ext cx="1904999" cy="1264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21485B4A57030EEC30FDD5 (550×366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1145" y="2932702"/>
            <a:ext cx="2325706" cy="154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739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34471" y="15889"/>
            <a:ext cx="11251125" cy="833718"/>
          </a:xfrm>
        </p:spPr>
        <p:txBody>
          <a:bodyPr>
            <a:normAutofit/>
          </a:bodyPr>
          <a:lstStyle/>
          <a:p>
            <a:r>
              <a:rPr lang="ja-JP" altLang="en-US" sz="2400" dirty="0">
                <a:latin typeface="NanumMyeongjo" panose="02020603020101020101" pitchFamily="18" charset="-127"/>
                <a:ea typeface="NanumGothic" panose="020D0604000000000000" pitchFamily="34" charset="-127"/>
              </a:rPr>
              <a:t>❸</a:t>
            </a:r>
            <a:r>
              <a:rPr lang="ja-JP" altLang="en-US" sz="3200" dirty="0" smtClean="0">
                <a:latin typeface="NanumMyeongjo" panose="02020603020101020101" pitchFamily="18" charset="-127"/>
                <a:ea typeface="HGKyokashotai" panose="02020609000000000000" pitchFamily="17" charset="-128"/>
              </a:rPr>
              <a:t>「</a:t>
            </a:r>
            <a:r>
              <a:rPr lang="ja-JP" altLang="en-US" sz="3200" dirty="0" smtClean="0">
                <a:latin typeface="NanumMyeongjo" panose="02020603020101020101" pitchFamily="18" charset="-127"/>
                <a:ea typeface="HGKyokashotai" panose="02020609000000000000" pitchFamily="17" charset="-128"/>
              </a:rPr>
              <a:t>味</a:t>
            </a:r>
            <a:r>
              <a:rPr lang="ko-KR" altLang="en-US" sz="2400" dirty="0" smtClean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맛</a:t>
            </a:r>
            <a:r>
              <a:rPr lang="ja-JP" altLang="en-US" sz="3200" dirty="0" smtClean="0">
                <a:latin typeface="NanumMyeongjo" panose="02020603020101020101" pitchFamily="18" charset="-127"/>
                <a:ea typeface="HGKyokashotai" panose="02020609000000000000" pitchFamily="17" charset="-128"/>
              </a:rPr>
              <a:t>」です</a:t>
            </a:r>
            <a:r>
              <a:rPr lang="ja-JP" altLang="en-US" sz="3200" dirty="0">
                <a:latin typeface="NanumMyeongjo" panose="02020603020101020101" pitchFamily="18" charset="-127"/>
                <a:ea typeface="HGKyokashotai" panose="02020609000000000000" pitchFamily="17" charset="-128"/>
              </a:rPr>
              <a:t>。</a:t>
            </a:r>
            <a:endParaRPr lang="ko-KR" altLang="en-US" sz="32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74023" y="5127975"/>
            <a:ext cx="2905564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맵다</a:t>
            </a:r>
            <a:endParaRPr lang="ko-KR" altLang="en-US" sz="28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3767623" y="5127975"/>
            <a:ext cx="2646202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짜다</a:t>
            </a:r>
            <a:endParaRPr lang="ko-KR" altLang="en-US" sz="2800" b="1" dirty="0">
              <a:solidFill>
                <a:srgbClr val="FF0000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6656178" y="5127975"/>
            <a:ext cx="262604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맛있다</a:t>
            </a:r>
            <a:endParaRPr lang="ko-KR" altLang="en-US" sz="28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pic>
        <p:nvPicPr>
          <p:cNvPr id="6146" name="Picture 2" descr="woman3_karai.png (174×22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33" y="2727897"/>
            <a:ext cx="165735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woman1_oishii.png (371×504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352" y="2658212"/>
            <a:ext cx="1549699" cy="210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woman2_mazui.png (162×220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782" y="2633768"/>
            <a:ext cx="154305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woman6_syoppai.png (162×220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444" y="2633769"/>
            <a:ext cx="154305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4c5cfac0612c8.jpg (950×1239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018" y="970527"/>
            <a:ext cx="1073222" cy="139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images (270×187)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280" y="1158501"/>
            <a:ext cx="1339227" cy="927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正方形/長方形 12"/>
          <p:cNvSpPr/>
          <p:nvPr/>
        </p:nvSpPr>
        <p:spPr>
          <a:xfrm>
            <a:off x="9517284" y="5127975"/>
            <a:ext cx="2626045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맛없다</a:t>
            </a:r>
            <a:endParaRPr lang="ko-KR" altLang="en-US" sz="2800" b="1" dirty="0">
              <a:solidFill>
                <a:srgbClr val="FF0000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pic>
        <p:nvPicPr>
          <p:cNvPr id="15" name="Picture 4" descr="265140465721586E1F928C (700×444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539" y="1158501"/>
            <a:ext cx="1498114" cy="95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27753A375236D057204705 (400×296)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8806" y="1042691"/>
            <a:ext cx="1489171" cy="110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866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49514" y="275772"/>
            <a:ext cx="10515600" cy="833718"/>
          </a:xfrm>
        </p:spPr>
        <p:txBody>
          <a:bodyPr>
            <a:normAutofit/>
          </a:bodyPr>
          <a:lstStyle/>
          <a:p>
            <a:r>
              <a:rPr lang="ja-JP" altLang="en-US" sz="32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❶ </a:t>
            </a:r>
            <a:r>
              <a:rPr lang="ko-KR" altLang="en-US" sz="32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무슨 </a:t>
            </a:r>
            <a:r>
              <a:rPr lang="en-US" altLang="ko-KR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N    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どんな～、何の～</a:t>
            </a:r>
            <a:endParaRPr lang="ko-KR" altLang="en-US" sz="3200" dirty="0">
              <a:solidFill>
                <a:srgbClr val="FF0000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20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514350" indent="-514350">
              <a:buFont typeface="+mj-ea"/>
              <a:buAutoNum type="circleNumDbPlain"/>
            </a:pPr>
            <a:r>
              <a:rPr lang="ko-KR" altLang="en-US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무슨 요일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이에요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ja-JP" altLang="en-US" sz="2000" dirty="0">
                <a:latin typeface="MS Mincho" panose="02020609040205080304" pitchFamily="49" charset="-128"/>
                <a:ea typeface="MS Mincho" panose="02020609040205080304" pitchFamily="49" charset="-128"/>
              </a:rPr>
              <a:t>　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</a:t>
            </a:r>
            <a:r>
              <a:rPr lang="ja-JP" altLang="en-US" sz="2000" dirty="0" smtClean="0">
                <a:solidFill>
                  <a:srgbClr val="0070C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何　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曜日ですか。</a:t>
            </a:r>
            <a:endParaRPr lang="en-US" altLang="ja-JP" sz="20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endParaRPr lang="en-US" altLang="ko-KR" sz="2000" dirty="0">
              <a:latin typeface="MS Mincho" panose="02020609040205080304" pitchFamily="49" charset="-128"/>
              <a:ea typeface="MS Mincho" panose="02020609040205080304" pitchFamily="49" charset="-128"/>
            </a:endParaRPr>
          </a:p>
          <a:p>
            <a:pPr marL="514350" indent="-514350">
              <a:buFont typeface="+mj-ea"/>
              <a:buAutoNum type="circleNumDbPlain" startAt="2"/>
            </a:pPr>
            <a:r>
              <a:rPr lang="ko-KR" altLang="en-US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무슨 음식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을 좋아해요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ja-JP" altLang="en-US" sz="20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</a:t>
            </a:r>
            <a:r>
              <a:rPr lang="ja-JP" altLang="en-US" sz="2000" dirty="0" smtClean="0">
                <a:solidFill>
                  <a:srgbClr val="0070C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どんな　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食べ物が　好きですか。</a:t>
            </a:r>
            <a:endParaRPr lang="en-US" altLang="ja-JP" sz="20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endParaRPr lang="en-US" altLang="ko-KR" sz="2000" dirty="0">
              <a:latin typeface="MS Mincho" panose="02020609040205080304" pitchFamily="49" charset="-128"/>
              <a:ea typeface="MS Mincho" panose="02020609040205080304" pitchFamily="49" charset="-128"/>
            </a:endParaRPr>
          </a:p>
          <a:p>
            <a:pPr marL="514350" indent="-514350">
              <a:buFont typeface="+mj-ea"/>
              <a:buAutoNum type="circleNumDbPlain" startAt="3"/>
            </a:pPr>
            <a:r>
              <a:rPr lang="ko-KR" altLang="en-US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무슨 영화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를 좋아해요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ja-JP" altLang="en-US" sz="20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</a:t>
            </a:r>
            <a:r>
              <a:rPr lang="ja-JP" altLang="en-US" sz="2000" dirty="0" smtClean="0">
                <a:solidFill>
                  <a:srgbClr val="0070C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どんな　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映画が　好きですか。</a:t>
            </a:r>
            <a:endParaRPr lang="en-US" altLang="ja-JP" sz="20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endParaRPr lang="en-US" altLang="ko-KR" sz="2000" dirty="0">
              <a:latin typeface="MS Mincho" panose="02020609040205080304" pitchFamily="49" charset="-128"/>
              <a:ea typeface="MS Mincho" panose="02020609040205080304" pitchFamily="49" charset="-128"/>
            </a:endParaRPr>
          </a:p>
          <a:p>
            <a:pPr marL="514350" indent="-514350">
              <a:buFont typeface="+mj-ea"/>
              <a:buAutoNum type="circleNumDbPlain" startAt="4"/>
            </a:pPr>
            <a:r>
              <a:rPr lang="ko-KR" altLang="en-US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무슨 일</a:t>
            </a:r>
            <a:r>
              <a:rPr lang="ko-KR" altLang="en-US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이에요</a:t>
            </a:r>
            <a:r>
              <a:rPr lang="en-US" altLang="ko-KR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ja-JP" altLang="en-US" sz="20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</a:t>
            </a:r>
            <a:r>
              <a:rPr lang="ja-JP" altLang="en-US" sz="2000" dirty="0" smtClean="0">
                <a:solidFill>
                  <a:srgbClr val="0070C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何の　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ことですか。</a:t>
            </a:r>
            <a:endParaRPr lang="en-US" altLang="ko-KR" sz="20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905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35000" y="217715"/>
            <a:ext cx="10515600" cy="571499"/>
          </a:xfrm>
        </p:spPr>
        <p:txBody>
          <a:bodyPr>
            <a:normAutofit/>
          </a:bodyPr>
          <a:lstStyle/>
          <a:p>
            <a:r>
              <a:rPr lang="ja-JP" altLang="en-US" sz="20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❶</a:t>
            </a:r>
            <a:r>
              <a:rPr lang="ko-KR" altLang="en-US" sz="20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ko-KR" altLang="en-US" sz="3200" dirty="0" smtClean="0">
                <a:latin typeface="Meiryo UI" panose="020B0604030504040204" pitchFamily="34" charset="-128"/>
              </a:rPr>
              <a:t>무슨 </a:t>
            </a:r>
            <a:r>
              <a:rPr lang="en-US" altLang="ko-KR" sz="3200" dirty="0" smtClean="0">
                <a:latin typeface="Meiryo UI" panose="020B0604030504040204" pitchFamily="34" charset="-128"/>
              </a:rPr>
              <a:t>N</a:t>
            </a:r>
            <a:endParaRPr lang="ko-KR" altLang="en-US" sz="3200" dirty="0">
              <a:solidFill>
                <a:srgbClr val="FF0000"/>
              </a:solidFill>
              <a:latin typeface="Meiryo UI" panose="020B0604030504040204" pitchFamily="34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199" y="1009650"/>
            <a:ext cx="11121571" cy="574077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음식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을 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……………(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김밥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삼겹살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비빔밥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?)</a:t>
            </a:r>
            <a:endParaRPr lang="en-US" altLang="ko-KR" sz="32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요일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을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……………(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월요일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화요일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수요일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?)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운동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을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……………(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야구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축구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테니스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?)</a:t>
            </a:r>
            <a:endParaRPr lang="en-US" altLang="ko-KR" sz="32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무슨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과일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을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……………(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포도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사과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복숭아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?)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3900" b="1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좋아해요</a:t>
            </a:r>
            <a:r>
              <a:rPr lang="en-US" altLang="ko-KR" sz="3900" b="1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  <a:endParaRPr lang="en-US" altLang="ko-KR" sz="3200" b="1" dirty="0" smtClean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	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고기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를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……………(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소고기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닭고기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돼지고기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?)</a:t>
            </a:r>
            <a:endParaRPr lang="en-US" altLang="ko-KR" sz="32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	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영화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를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……………(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액션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코미디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SF, ?)</a:t>
            </a:r>
            <a:endParaRPr lang="en-US" altLang="ko-KR" sz="32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음악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을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……………(</a:t>
            </a:r>
            <a:r>
              <a:rPr lang="en-US" altLang="ko-KR" sz="3200" dirty="0" err="1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Kpop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클래식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힙합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?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endParaRPr lang="en-US" altLang="ko-KR" sz="24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235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2"/>
            <a:ext cx="10515600" cy="833718"/>
          </a:xfrm>
        </p:spPr>
        <p:txBody>
          <a:bodyPr>
            <a:normAutofit/>
          </a:bodyPr>
          <a:lstStyle/>
          <a:p>
            <a:r>
              <a:rPr lang="ja-JP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❺ </a:t>
            </a:r>
            <a:r>
              <a:rPr lang="ko-KR" altLang="en-US" sz="3200" dirty="0" smtClean="0">
                <a:latin typeface="Meiryo UI" panose="020B0604030504040204" pitchFamily="34" charset="-128"/>
              </a:rPr>
              <a:t>안 </a:t>
            </a:r>
            <a:r>
              <a:rPr lang="en-US" altLang="ko-KR" sz="3200" dirty="0" smtClean="0">
                <a:latin typeface="Meiryo UI" panose="020B0604030504040204" pitchFamily="34" charset="-128"/>
              </a:rPr>
              <a:t>A/V</a:t>
            </a:r>
            <a:r>
              <a:rPr lang="ja-JP" altLang="en-US" sz="3200" dirty="0" smtClean="0">
                <a:latin typeface="Meiryo UI" panose="020B0604030504040204" pitchFamily="34" charset="-128"/>
              </a:rPr>
              <a:t>　　　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［～ではありません］</a:t>
            </a:r>
            <a:endParaRPr lang="ko-KR" altLang="en-US" sz="2400" dirty="0">
              <a:solidFill>
                <a:srgbClr val="FF0000"/>
              </a:solidFill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저는 고기를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안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먹어요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ja-JP" altLang="en-US" sz="24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私は　肉を　食べ</a:t>
            </a:r>
            <a:r>
              <a:rPr lang="ja-JP" altLang="en-US" sz="2400" dirty="0" smtClean="0">
                <a:solidFill>
                  <a:srgbClr val="0070C0"/>
                </a:solidFill>
                <a:latin typeface="HG教科書体" panose="02020609000000000000" pitchFamily="17" charset="-128"/>
                <a:ea typeface="HG教科書体" panose="02020609000000000000" pitchFamily="17" charset="-128"/>
              </a:rPr>
              <a:t>ません</a:t>
            </a:r>
            <a:r>
              <a:rPr lang="ja-JP" altLang="en-US" sz="24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。</a:t>
            </a:r>
            <a:endParaRPr lang="en-US" altLang="ko-KR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pPr marL="0" indent="0">
              <a:buNone/>
            </a:pPr>
            <a:endParaRPr lang="en-US" altLang="ko-KR" sz="32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야구는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안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좋아해요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ja-JP" altLang="en-US" sz="24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野球は　好き</a:t>
            </a:r>
            <a:r>
              <a:rPr lang="ja-JP" altLang="en-US" sz="2400" dirty="0" smtClean="0">
                <a:solidFill>
                  <a:srgbClr val="0070C0"/>
                </a:solidFill>
                <a:latin typeface="HG教科書体" panose="02020609000000000000" pitchFamily="17" charset="-128"/>
                <a:ea typeface="HG教科書体" panose="02020609000000000000" pitchFamily="17" charset="-128"/>
              </a:rPr>
              <a:t>ではありません</a:t>
            </a:r>
            <a:r>
              <a:rPr lang="ja-JP" altLang="en-US" sz="24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。</a:t>
            </a:r>
            <a:endParaRPr lang="en-US" altLang="ja-JP" sz="2400" dirty="0" smtClean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pPr marL="0" indent="0">
              <a:buNone/>
            </a:pPr>
            <a:endParaRPr lang="en-US" altLang="ko-KR" sz="24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운동 </a:t>
            </a:r>
            <a:r>
              <a:rPr lang="ko-KR" altLang="en-US" sz="3200" dirty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안</a:t>
            </a:r>
            <a:r>
              <a:rPr lang="ko-KR" altLang="en-US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해요</a:t>
            </a:r>
            <a:r>
              <a:rPr lang="en-US" altLang="ko-KR" sz="32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ja-JP" altLang="en-US" sz="2400" dirty="0">
                <a:latin typeface="HG教科書体" panose="02020609000000000000" pitchFamily="17" charset="-128"/>
                <a:ea typeface="HG教科書体" panose="02020609000000000000" pitchFamily="17" charset="-128"/>
              </a:rPr>
              <a:t>運動し</a:t>
            </a:r>
            <a:r>
              <a:rPr lang="ja-JP" altLang="en-US" sz="2400" dirty="0">
                <a:solidFill>
                  <a:srgbClr val="0070C0"/>
                </a:solidFill>
                <a:latin typeface="HG教科書体" panose="02020609000000000000" pitchFamily="17" charset="-128"/>
                <a:ea typeface="HG教科書体" panose="02020609000000000000" pitchFamily="17" charset="-128"/>
              </a:rPr>
              <a:t>ません</a:t>
            </a:r>
            <a:r>
              <a:rPr lang="ja-JP" altLang="en-US" sz="2400" dirty="0">
                <a:latin typeface="HG教科書体" panose="02020609000000000000" pitchFamily="17" charset="-128"/>
                <a:ea typeface="HG教科書体" panose="02020609000000000000" pitchFamily="17" charset="-128"/>
              </a:rPr>
              <a:t>。</a:t>
            </a:r>
            <a:endParaRPr lang="en-US" altLang="ko-KR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pPr marL="0" indent="0">
              <a:buNone/>
            </a:pPr>
            <a:endParaRPr lang="en-US" altLang="ko-KR" sz="24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오늘은 공부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안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해요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en-US" altLang="ko-KR" sz="32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ja-JP" altLang="en-US" sz="24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今日は　勉強し</a:t>
            </a:r>
            <a:r>
              <a:rPr lang="ja-JP" altLang="en-US" sz="2400" dirty="0" smtClean="0">
                <a:solidFill>
                  <a:srgbClr val="0070C0"/>
                </a:solidFill>
                <a:latin typeface="HG教科書体" panose="02020609000000000000" pitchFamily="17" charset="-128"/>
                <a:ea typeface="HG教科書体" panose="02020609000000000000" pitchFamily="17" charset="-128"/>
              </a:rPr>
              <a:t>ません</a:t>
            </a:r>
            <a:r>
              <a:rPr lang="ja-JP" altLang="en-US" sz="24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。</a:t>
            </a:r>
            <a:endParaRPr lang="en-US" altLang="ko-KR" sz="2400" dirty="0" smtClean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" t="-190" b="1"/>
          <a:stretch/>
        </p:blipFill>
        <p:spPr>
          <a:xfrm>
            <a:off x="4051297" y="3845020"/>
            <a:ext cx="1956478" cy="148960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3215" y="648191"/>
            <a:ext cx="2258690" cy="151678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84" y="2513764"/>
            <a:ext cx="1587432" cy="1282645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6150" y="5229205"/>
            <a:ext cx="1243250" cy="137106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716" y="2465153"/>
            <a:ext cx="1768460" cy="117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66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33718"/>
          </a:xfrm>
        </p:spPr>
        <p:txBody>
          <a:bodyPr>
            <a:normAutofit/>
          </a:bodyPr>
          <a:lstStyle/>
          <a:p>
            <a:endParaRPr lang="ko-KR" altLang="en-US" sz="2800" dirty="0">
              <a:latin typeface="Meiryo UI" panose="020B0604030504040204" pitchFamily="34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今日のテーマ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</a:t>
            </a:r>
            <a:r>
              <a:rPr lang="ko-KR" altLang="en-US" sz="32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음식</a:t>
            </a: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食べ物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です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en-US" altLang="ja-JP" sz="24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24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4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0" indent="0">
              <a:buNone/>
            </a:pPr>
            <a:r>
              <a:rPr lang="ja-JP" altLang="en-US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①皆さんは、韓国料理を食べたことがありますか。</a:t>
            </a:r>
            <a:endParaRPr lang="en-US" altLang="ja-JP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pPr marL="0" indent="0">
              <a:buNone/>
            </a:pPr>
            <a:endParaRPr lang="en-US" altLang="ja-JP" dirty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pPr marL="0" indent="0">
              <a:buNone/>
            </a:pPr>
            <a:endParaRPr lang="en-US" altLang="ja-JP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  <a:p>
            <a:pPr marL="0" indent="0">
              <a:buNone/>
            </a:pPr>
            <a:r>
              <a:rPr lang="ja-JP" altLang="en-US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②韓国人が好きな食べ物は何でしょうか。</a:t>
            </a:r>
            <a:endParaRPr lang="en-US" altLang="ja-JP" dirty="0" smtClean="0">
              <a:latin typeface="HGKyokashotai" panose="02020609000000000000" pitchFamily="17" charset="-128"/>
              <a:ea typeface="HGKyokashotai" panose="02020609000000000000" pitchFamily="1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463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37029" y="1"/>
            <a:ext cx="10816771" cy="833718"/>
          </a:xfrm>
        </p:spPr>
        <p:txBody>
          <a:bodyPr>
            <a:normAutofit/>
          </a:bodyPr>
          <a:lstStyle/>
          <a:p>
            <a:r>
              <a:rPr lang="en-US" altLang="ja-JP" sz="32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나눔고딕 ExtraBold" panose="020D0904000000000000" pitchFamily="50" charset="-127"/>
              </a:rPr>
              <a:t>‼</a:t>
            </a:r>
            <a:r>
              <a:rPr lang="ja-JP" altLang="en-US" sz="2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否定</a:t>
            </a:r>
            <a:r>
              <a:rPr lang="ja-JP" altLang="en-US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の際、</a:t>
            </a:r>
            <a:r>
              <a:rPr lang="ko-KR" altLang="en-US" sz="3200" dirty="0" smtClean="0">
                <a:latin typeface="UD デジタル 教科書体 NK-R" panose="02020400000000000000" pitchFamily="18" charset="-128"/>
                <a:ea typeface="나눔고딕 ExtraBold" panose="020D0904000000000000" pitchFamily="50" charset="-127"/>
              </a:rPr>
              <a:t>안</a:t>
            </a:r>
            <a:r>
              <a:rPr lang="ja-JP" altLang="en-US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を使わない否定表現</a:t>
            </a:r>
            <a:endParaRPr lang="ko-KR" altLang="en-US" sz="3200" dirty="0">
              <a:solidFill>
                <a:srgbClr val="FF0000"/>
              </a:solidFill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A: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알아요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ja-JP" altLang="en-US" sz="24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   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知っていますか</a:t>
            </a:r>
            <a:r>
              <a:rPr lang="ja-JP" altLang="en-US" sz="26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。</a:t>
            </a:r>
            <a:endParaRPr lang="en-US" altLang="ko-KR" sz="2600" dirty="0">
              <a:latin typeface="MS Mincho" panose="02020609040205080304" pitchFamily="49" charset="-128"/>
              <a:ea typeface="MS Mincho" panose="02020609040205080304" pitchFamily="49" charset="-128"/>
            </a:endParaRPr>
          </a:p>
          <a:p>
            <a:pPr marL="0" indent="0"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B: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네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알아요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en-US" altLang="ko-KR" sz="3200" dirty="0">
                <a:latin typeface="MS Mincho" panose="02020609040205080304" pitchFamily="49" charset="-128"/>
                <a:ea typeface="MS Mincho" panose="02020609040205080304" pitchFamily="49" charset="-128"/>
              </a:rPr>
              <a:t> </a:t>
            </a:r>
            <a:r>
              <a:rPr lang="en-US" altLang="ko-KR" sz="32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 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はい、知っています。</a:t>
            </a:r>
            <a:endParaRPr lang="en-US" altLang="ko-KR" sz="24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B: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아니요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몰라요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ja-JP" altLang="en-US" sz="2600" dirty="0">
                <a:latin typeface="MS Mincho" panose="02020609040205080304" pitchFamily="49" charset="-128"/>
                <a:ea typeface="MS Mincho" panose="02020609040205080304" pitchFamily="49" charset="-128"/>
              </a:rPr>
              <a:t>　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いいえ、知りません。</a:t>
            </a:r>
            <a:endParaRPr lang="en-US" altLang="ko-KR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		</a:t>
            </a:r>
            <a:r>
              <a:rPr lang="ja-JP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A: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맛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있어요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ja-JP" altLang="en-US" sz="26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</a:t>
            </a:r>
            <a:r>
              <a:rPr lang="en-US" altLang="ja-JP" sz="26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			</a:t>
            </a:r>
            <a:r>
              <a:rPr lang="ja-JP" altLang="en-US" sz="26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　　</a:t>
            </a:r>
            <a:r>
              <a:rPr lang="ja-JP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美味しいですか。</a:t>
            </a:r>
            <a:endParaRPr lang="en-US" altLang="ko-KR" sz="2400" dirty="0" smtClean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marL="0" indent="0"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		</a:t>
            </a:r>
            <a:r>
              <a:rPr lang="ja-JP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B: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아니요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맛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없어요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ja-JP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</a:t>
            </a:r>
            <a:r>
              <a:rPr lang="en-US" altLang="ja-JP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			</a:t>
            </a:r>
            <a:r>
              <a:rPr lang="ja-JP" altLang="en-US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　　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いいえ、まずいです。</a:t>
            </a:r>
            <a:endParaRPr lang="en-US" altLang="ko-KR" sz="24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						A: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재미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있어요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ja-JP" altLang="en-US" sz="26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</a:t>
            </a:r>
            <a:r>
              <a:rPr lang="en-US" altLang="ja-JP" sz="26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				</a:t>
            </a:r>
            <a:r>
              <a:rPr lang="ja-JP" altLang="en-US" sz="26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</a:t>
            </a:r>
            <a:r>
              <a:rPr lang="en-US" altLang="ja-JP" sz="26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			</a:t>
            </a:r>
            <a:r>
              <a:rPr lang="ja-JP" altLang="en-US" sz="2600" dirty="0" smtClean="0">
                <a:latin typeface="MS Mincho" panose="02020609040205080304" pitchFamily="49" charset="-128"/>
                <a:ea typeface="MS Mincho" panose="02020609040205080304" pitchFamily="49" charset="-128"/>
              </a:rPr>
              <a:t>　　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面白いですか。</a:t>
            </a:r>
            <a:endParaRPr lang="en-US" altLang="ko-KR" sz="24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							B: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아니요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재미</a:t>
            </a:r>
            <a:r>
              <a:rPr lang="ko-KR" altLang="en-US" sz="32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없어요</a:t>
            </a:r>
            <a:r>
              <a:rPr lang="en-US" altLang="ko-KR" sz="32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en-US" altLang="ja-JP" sz="2600" dirty="0" smtClean="0">
                <a:latin typeface="나눔명조" panose="02020603020101020101" pitchFamily="18" charset="-127"/>
                <a:ea typeface="MS Mincho" panose="02020609040205080304" pitchFamily="49" charset="-128"/>
              </a:rPr>
              <a:t>				</a:t>
            </a:r>
            <a:r>
              <a:rPr lang="ja-JP" altLang="en-US" sz="2600" dirty="0" smtClean="0">
                <a:latin typeface="나눔명조" panose="02020603020101020101" pitchFamily="18" charset="-127"/>
                <a:ea typeface="MS Mincho" panose="02020609040205080304" pitchFamily="49" charset="-128"/>
              </a:rPr>
              <a:t>　</a:t>
            </a:r>
            <a:r>
              <a:rPr lang="en-US" altLang="ja-JP" sz="2600" dirty="0" smtClean="0">
                <a:latin typeface="나눔명조" panose="02020603020101020101" pitchFamily="18" charset="-127"/>
                <a:ea typeface="MS Mincho" panose="02020609040205080304" pitchFamily="49" charset="-128"/>
              </a:rPr>
              <a:t>			</a:t>
            </a:r>
            <a:r>
              <a:rPr lang="ja-JP" altLang="en-US" sz="2600" dirty="0" smtClean="0">
                <a:latin typeface="나눔명조" panose="02020603020101020101" pitchFamily="18" charset="-127"/>
                <a:ea typeface="MS Mincho" panose="02020609040205080304" pitchFamily="49" charset="-128"/>
              </a:rPr>
              <a:t>　　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いいえ、面白くないです。</a:t>
            </a:r>
            <a:endParaRPr lang="en-US" altLang="ko-KR" sz="24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8112369" y="833719"/>
            <a:ext cx="3241431" cy="3726558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ja-JP" altLang="en-US" sz="2400" b="1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ルール</a:t>
            </a:r>
            <a:endParaRPr lang="en-US" altLang="ja-JP" sz="2400" b="1" dirty="0" smtClean="0">
              <a:ln w="0"/>
              <a:solidFill>
                <a:schemeClr val="tx1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①一般動詞・形容詞の</a:t>
            </a:r>
            <a:r>
              <a:rPr lang="ja-JP" altLang="en-US" sz="2000" dirty="0" smtClean="0">
                <a:ln w="0"/>
                <a:solidFill>
                  <a:srgbClr val="0070C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前</a:t>
            </a:r>
            <a:endParaRPr lang="en-US" altLang="ja-JP" sz="2000" dirty="0" smtClean="0">
              <a:ln w="0"/>
              <a:solidFill>
                <a:srgbClr val="0070C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❷</a:t>
            </a:r>
            <a:r>
              <a:rPr lang="ko-KR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하다</a:t>
            </a: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動詞は</a:t>
            </a:r>
            <a:r>
              <a:rPr lang="ko-KR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하다</a:t>
            </a: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</a:t>
            </a:r>
            <a:r>
              <a:rPr lang="ja-JP" altLang="en-US" sz="2000" dirty="0" smtClean="0">
                <a:ln w="0"/>
                <a:solidFill>
                  <a:srgbClr val="0070C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前</a:t>
            </a:r>
            <a:endParaRPr lang="en-US" altLang="ja-JP" sz="2000" dirty="0" smtClean="0">
              <a:ln w="0"/>
              <a:solidFill>
                <a:srgbClr val="0070C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❸</a:t>
            </a:r>
            <a:r>
              <a:rPr lang="ko-KR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좋아하다</a:t>
            </a: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</a:t>
            </a:r>
            <a:r>
              <a:rPr lang="ko-KR" altLang="en-US" sz="2000" dirty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좋아하다</a:t>
            </a: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</a:t>
            </a:r>
            <a:r>
              <a:rPr lang="ja-JP" altLang="en-US" sz="2000" dirty="0" smtClean="0">
                <a:ln w="0"/>
                <a:solidFill>
                  <a:srgbClr val="0070C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前</a:t>
            </a:r>
            <a:endParaRPr lang="en-US" altLang="ja-JP" sz="2000" dirty="0" smtClean="0">
              <a:ln w="0"/>
              <a:solidFill>
                <a:srgbClr val="0070C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④</a:t>
            </a:r>
            <a:r>
              <a:rPr lang="en-US" altLang="ja-JP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-</a:t>
            </a:r>
            <a:r>
              <a:rPr lang="ko-KR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있다</a:t>
            </a: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</a:t>
            </a:r>
            <a:r>
              <a:rPr lang="en-US" altLang="ko-KR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–</a:t>
            </a:r>
            <a:r>
              <a:rPr lang="ko-KR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없다</a:t>
            </a:r>
            <a:endParaRPr lang="en-US" altLang="ko-KR" sz="2000" dirty="0" smtClean="0">
              <a:ln w="0"/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・</a:t>
            </a:r>
            <a:r>
              <a:rPr lang="ko-KR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재미</a:t>
            </a:r>
            <a:r>
              <a:rPr lang="ko-KR" altLang="en-US" sz="2000" dirty="0" smtClean="0">
                <a:ln w="0"/>
                <a:solidFill>
                  <a:srgbClr val="0070C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있다</a:t>
            </a:r>
            <a:r>
              <a:rPr lang="en-US" altLang="ko-KR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-</a:t>
            </a:r>
            <a:r>
              <a:rPr lang="ko-KR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재미</a:t>
            </a:r>
            <a:r>
              <a:rPr lang="ko-KR" altLang="en-US" sz="2000" dirty="0" smtClean="0">
                <a:ln w="0"/>
                <a:solidFill>
                  <a:srgbClr val="0070C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없다</a:t>
            </a:r>
            <a:endParaRPr lang="en-US" altLang="ko-KR" sz="2000" dirty="0" smtClean="0">
              <a:ln w="0"/>
              <a:solidFill>
                <a:srgbClr val="0070C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・</a:t>
            </a:r>
            <a:r>
              <a:rPr lang="ko-KR" altLang="en-US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맛</a:t>
            </a:r>
            <a:r>
              <a:rPr lang="ko-KR" altLang="en-US" sz="2000" dirty="0" smtClean="0">
                <a:ln w="0"/>
                <a:solidFill>
                  <a:srgbClr val="0070C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있다</a:t>
            </a:r>
            <a:r>
              <a:rPr lang="en-US" altLang="ko-KR" sz="2000" dirty="0" smtClean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-</a:t>
            </a:r>
            <a:r>
              <a:rPr lang="ko-KR" altLang="en-US" sz="2000" dirty="0">
                <a:ln w="0"/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맛</a:t>
            </a:r>
            <a:r>
              <a:rPr lang="ko-KR" altLang="en-US" sz="2000" dirty="0">
                <a:ln w="0"/>
                <a:solidFill>
                  <a:srgbClr val="0070C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없다</a:t>
            </a:r>
            <a:endParaRPr lang="en-US" altLang="ko-KR" sz="2000" dirty="0" smtClean="0">
              <a:ln w="0"/>
              <a:solidFill>
                <a:srgbClr val="0070C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⑤</a:t>
            </a:r>
            <a:r>
              <a:rPr lang="ko-KR" altLang="en-US" sz="2000" dirty="0" smtClean="0">
                <a:ln w="0"/>
                <a:solidFill>
                  <a:srgbClr val="0070C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알다</a:t>
            </a:r>
            <a:r>
              <a:rPr lang="ja-JP" altLang="en-US" sz="2000" dirty="0" smtClean="0">
                <a:ln w="0"/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</a:t>
            </a:r>
            <a:r>
              <a:rPr lang="ko-KR" altLang="en-US" sz="2000" dirty="0" smtClean="0">
                <a:ln w="0"/>
                <a:solidFill>
                  <a:srgbClr val="0070C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모르다</a:t>
            </a:r>
            <a:endParaRPr lang="ko-KR" altLang="en-US" sz="2000" dirty="0">
              <a:ln w="0"/>
              <a:solidFill>
                <a:srgbClr val="0070C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547" y="833024"/>
            <a:ext cx="2619375" cy="1743075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457" y="3888173"/>
            <a:ext cx="2370090" cy="178889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832" y="5208495"/>
            <a:ext cx="2312894" cy="154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250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04370" y="262218"/>
            <a:ext cx="10515600" cy="524434"/>
          </a:xfrm>
        </p:spPr>
        <p:txBody>
          <a:bodyPr>
            <a:normAutofit/>
          </a:bodyPr>
          <a:lstStyle/>
          <a:p>
            <a:r>
              <a:rPr lang="ja-JP" altLang="en-US" sz="18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❸ </a:t>
            </a:r>
            <a:r>
              <a:rPr lang="ja-JP" altLang="ja-JP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質問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に答えてから、友達と尋ね合いましょう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聞き手はテキストを見ないこと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ja-JP" sz="2400" dirty="0" err="1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 </a:t>
            </a:r>
            <a:endParaRPr lang="ja-JP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524435"/>
            <a:ext cx="10515600" cy="6225989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endParaRPr lang="en-US" altLang="ko-KR" sz="24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endParaRPr lang="en-US" altLang="ko-KR" sz="24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706674" y="1545579"/>
            <a:ext cx="95231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lnSpc>
                <a:spcPct val="150000"/>
              </a:lnSpc>
              <a:buFont typeface="+mj-ea"/>
              <a:buAutoNum type="circleNumDbPlain"/>
            </a:pPr>
            <a:r>
              <a:rPr lang="ko-KR" altLang="ja-JP" sz="28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아침 </a:t>
            </a:r>
            <a:r>
              <a:rPr lang="ko-KR" altLang="ja-JP" sz="28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먹었어요</a:t>
            </a:r>
            <a:r>
              <a:rPr lang="en-US" altLang="ja-JP" sz="28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?			</a:t>
            </a:r>
            <a:r>
              <a:rPr lang="ja-JP" altLang="en-US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朝ごはん食べましたか。</a:t>
            </a:r>
            <a:endParaRPr lang="ja-JP" altLang="ja-JP" sz="2000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ko-KR" altLang="ja-JP" sz="28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② 선생님 </a:t>
            </a:r>
            <a:r>
              <a:rPr lang="ko-KR" altLang="ja-JP" sz="28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나이 </a:t>
            </a:r>
            <a:r>
              <a:rPr lang="ko-KR" altLang="ja-JP" sz="28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알아요</a:t>
            </a:r>
            <a:r>
              <a:rPr lang="en-US" altLang="ja-JP" sz="28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?			</a:t>
            </a:r>
            <a:r>
              <a:rPr lang="ja-JP" altLang="en-US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先生の年齢知っていますか。</a:t>
            </a:r>
            <a:endParaRPr lang="en-US" altLang="ja-JP" sz="2000" kern="1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ko-KR" altLang="ja-JP" sz="28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③ </a:t>
            </a:r>
            <a:r>
              <a:rPr lang="ko-KR" altLang="ja-JP" sz="28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어제 아르바이트했어요</a:t>
            </a:r>
            <a:r>
              <a:rPr lang="en-US" altLang="ja-JP" sz="28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?		</a:t>
            </a:r>
            <a:r>
              <a:rPr lang="ja-JP" altLang="en-US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昨日バイトしましたか。</a:t>
            </a:r>
            <a:endParaRPr lang="ja-JP" altLang="ja-JP" sz="2000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ko-KR" altLang="ja-JP" sz="28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④ 저녁에 도서관에서 공부해요</a:t>
            </a:r>
            <a:r>
              <a:rPr lang="en-US" altLang="ja-JP" sz="28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?	</a:t>
            </a:r>
            <a:r>
              <a:rPr lang="ja-JP" altLang="en-US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夕方に図書館で勉強しますか。</a:t>
            </a:r>
            <a:r>
              <a:rPr lang="en-US" altLang="ja-JP" sz="2000" kern="1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	</a:t>
            </a:r>
            <a:endParaRPr lang="ja-JP" altLang="ja-JP" sz="2000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ko-KR" altLang="ja-JP" sz="28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⑤ 고기 좋아해요</a:t>
            </a:r>
            <a:r>
              <a:rPr lang="en-US" altLang="ja-JP" sz="28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?			</a:t>
            </a:r>
            <a:r>
              <a:rPr lang="ja-JP" altLang="en-US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お肉好きですか。</a:t>
            </a:r>
            <a:endParaRPr lang="ja-JP" altLang="ja-JP" sz="2000" kern="1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ko-KR" altLang="ja-JP" sz="2800" dirty="0">
                <a:ea typeface="나눔명조" panose="02020603020101020101" pitchFamily="18" charset="-127"/>
                <a:cs typeface="Times New Roman" panose="02020603050405020304" pitchFamily="18" charset="0"/>
              </a:rPr>
              <a:t>⑥ 남자 친구</a:t>
            </a:r>
            <a:r>
              <a:rPr lang="en-US" altLang="ja-JP" sz="2800" dirty="0">
                <a:latin typeface="나눔명조" panose="02020603020101020101" pitchFamily="18" charset="-127"/>
                <a:cs typeface="Times New Roman" panose="02020603050405020304" pitchFamily="18" charset="0"/>
              </a:rPr>
              <a:t>/</a:t>
            </a:r>
            <a:r>
              <a:rPr lang="ko-KR" altLang="ja-JP" sz="2800" dirty="0">
                <a:ea typeface="나눔명조" panose="02020603020101020101" pitchFamily="18" charset="-127"/>
                <a:cs typeface="Times New Roman" panose="02020603050405020304" pitchFamily="18" charset="0"/>
              </a:rPr>
              <a:t>여자 친구 있어요</a:t>
            </a:r>
            <a:r>
              <a:rPr lang="en-US" altLang="ja-JP" sz="2800" dirty="0" smtClean="0">
                <a:latin typeface="나눔명조" panose="02020603020101020101" pitchFamily="18" charset="-127"/>
                <a:cs typeface="Times New Roman" panose="02020603050405020304" pitchFamily="18" charset="0"/>
              </a:rPr>
              <a:t>?	</a:t>
            </a:r>
            <a:r>
              <a:rPr lang="ja-JP" altLang="en-US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彼氏・彼女いますか。</a:t>
            </a:r>
            <a: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	</a:t>
            </a:r>
            <a:endParaRPr lang="ja-JP" altLang="en-US" sz="28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298" y="1545579"/>
            <a:ext cx="1305787" cy="1305787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267" y="4037716"/>
            <a:ext cx="1139406" cy="140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4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925284" y="212326"/>
            <a:ext cx="10515600" cy="524434"/>
          </a:xfrm>
        </p:spPr>
        <p:txBody>
          <a:bodyPr>
            <a:normAutofit/>
          </a:bodyPr>
          <a:lstStyle/>
          <a:p>
            <a:r>
              <a:rPr lang="ja-JP" altLang="en-US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会話の状況と意味を意識し、学習した語彙と文法を確認しながらテキストを読みましょう</a:t>
            </a:r>
            <a:r>
              <a:rPr lang="ja-JP" altLang="en-US" sz="22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ko-KR" altLang="en-US" sz="22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524435"/>
            <a:ext cx="10515600" cy="6225989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endParaRPr lang="en-US" altLang="ko-KR" sz="2400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하나 씨는 한국 음식을 좋아해요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중국 음식을 좋아해요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  <a:endParaRPr lang="en-US" altLang="ko-KR" sz="2400" dirty="0" smtClean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       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ハナさんは　韓国料理が　好きですか、中国料理が　好きですか</a:t>
            </a:r>
            <a:r>
              <a:rPr lang="ja-JP" altLang="ko-KR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。</a:t>
            </a:r>
            <a:endParaRPr lang="ko-KR" altLang="ko-KR" sz="2000" dirty="0">
              <a:latin typeface="HG教科書体" panose="02020609000000000000" pitchFamily="17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2"/>
            </a:pP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저는 한국 음식을 좋아해요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en-US" altLang="ja-JP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       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私は　韓国料理が　好きです</a:t>
            </a:r>
            <a:r>
              <a:rPr lang="ja-JP" altLang="ko-KR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。</a:t>
            </a:r>
            <a:endParaRPr lang="ko-KR" altLang="ko-KR" sz="2000" dirty="0">
              <a:latin typeface="HG教科書体" panose="02020609000000000000" pitchFamily="17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3"/>
            </a:pPr>
            <a:r>
              <a:rPr lang="ko-KR" altLang="en-US" sz="2400" dirty="0" err="1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정말요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 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특히 </a:t>
            </a:r>
            <a:r>
              <a:rPr lang="ko-KR" altLang="en-US" sz="24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무슨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</a:t>
            </a:r>
            <a:r>
              <a:rPr lang="ko-KR" altLang="en-US" sz="2400" dirty="0" smtClean="0">
                <a:solidFill>
                  <a:srgbClr val="0070C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음식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을 좋아해요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  <a:endParaRPr lang="en-US" altLang="ko-KR" sz="2400" dirty="0" smtClean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       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本当ですか。特に　</a:t>
            </a:r>
            <a:r>
              <a:rPr lang="ja-JP" altLang="en-US" sz="2000" dirty="0" smtClean="0">
                <a:solidFill>
                  <a:srgbClr val="0070C0"/>
                </a:solidFill>
                <a:latin typeface="HG教科書体" panose="02020609000000000000" pitchFamily="17" charset="-128"/>
                <a:ea typeface="HG教科書体" panose="02020609000000000000" pitchFamily="17" charset="-128"/>
              </a:rPr>
              <a:t>どんな料理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が　好きですか</a:t>
            </a:r>
            <a:r>
              <a:rPr lang="ja-JP" altLang="ko-KR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。</a:t>
            </a:r>
            <a:endParaRPr lang="ko-KR" altLang="ko-KR" sz="2000" dirty="0">
              <a:latin typeface="HG教科書体" panose="02020609000000000000" pitchFamily="17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4"/>
            </a:pP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김밥을 좋아해요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 </a:t>
            </a:r>
            <a:r>
              <a:rPr lang="ko-KR" altLang="en-US" sz="24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그리고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떡볶이도 좋아해요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buNone/>
            </a:pPr>
            <a:r>
              <a:rPr lang="en-US" altLang="ja-JP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       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キムパプが　好きです。</a:t>
            </a:r>
            <a:r>
              <a:rPr lang="ja-JP" altLang="en-US" sz="2000" dirty="0" smtClean="0">
                <a:solidFill>
                  <a:srgbClr val="FF0000"/>
                </a:solidFill>
                <a:latin typeface="HG教科書体" panose="02020609000000000000" pitchFamily="17" charset="-128"/>
                <a:ea typeface="HG教科書体" panose="02020609000000000000" pitchFamily="17" charset="-128"/>
              </a:rPr>
              <a:t>そして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　トッポッキも　好きです</a:t>
            </a:r>
            <a:r>
              <a:rPr lang="ja-JP" altLang="ko-KR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。</a:t>
            </a:r>
            <a:endParaRPr lang="ko-KR" altLang="ko-KR" sz="2000" dirty="0">
              <a:latin typeface="HG教科書体" panose="02020609000000000000" pitchFamily="17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5"/>
            </a:pP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떡볶이요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 </a:t>
            </a:r>
            <a:r>
              <a:rPr lang="ko-KR" altLang="en-US" sz="24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안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매워요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  <a:endParaRPr lang="en-US" altLang="ko-KR" sz="2400" dirty="0" smtClean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en-US" altLang="ja-JP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       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トッポッキですか。辛く</a:t>
            </a:r>
            <a:r>
              <a:rPr lang="ja-JP" altLang="en-US" sz="2000" dirty="0" smtClean="0">
                <a:solidFill>
                  <a:srgbClr val="FF0000"/>
                </a:solidFill>
                <a:latin typeface="HG教科書体" panose="02020609000000000000" pitchFamily="17" charset="-128"/>
                <a:ea typeface="HG教科書体" panose="02020609000000000000" pitchFamily="17" charset="-128"/>
              </a:rPr>
              <a:t>ない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ですか。</a:t>
            </a:r>
            <a:endParaRPr lang="ko-KR" altLang="ko-KR" sz="2000" dirty="0">
              <a:latin typeface="HG教科書体" panose="02020609000000000000" pitchFamily="17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6"/>
            </a:pP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매워요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 </a:t>
            </a:r>
            <a:r>
              <a:rPr lang="ko-KR" altLang="en-US" sz="2400" dirty="0" smtClean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하지만</a:t>
            </a:r>
            <a:r>
              <a:rPr lang="ko-KR" altLang="en-US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 맛있어요</a:t>
            </a:r>
            <a:r>
              <a:rPr lang="en-US" altLang="ko-KR" sz="2400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       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辛いです。</a:t>
            </a:r>
            <a:r>
              <a:rPr lang="ja-JP" altLang="en-US" sz="2000" dirty="0" smtClean="0">
                <a:solidFill>
                  <a:srgbClr val="FF0000"/>
                </a:solidFill>
                <a:latin typeface="HG教科書体" panose="02020609000000000000" pitchFamily="17" charset="-128"/>
                <a:ea typeface="HG教科書体" panose="02020609000000000000" pitchFamily="17" charset="-128"/>
              </a:rPr>
              <a:t>でも</a:t>
            </a:r>
            <a:r>
              <a:rPr lang="ja-JP" altLang="en-US" sz="2000" dirty="0" smtClean="0">
                <a:latin typeface="HG教科書体" panose="02020609000000000000" pitchFamily="17" charset="-128"/>
                <a:ea typeface="HG教科書体" panose="02020609000000000000" pitchFamily="17" charset="-128"/>
              </a:rPr>
              <a:t>　美味しいです。</a:t>
            </a:r>
            <a:endParaRPr lang="en-US" altLang="ko-KR" sz="2000" dirty="0" smtClean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</p:txBody>
      </p:sp>
      <p:pic>
        <p:nvPicPr>
          <p:cNvPr id="3" name="34_themedemanabukankokug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228" y="58057"/>
            <a:ext cx="832972" cy="83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2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7" dur="5177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90285" y="290287"/>
            <a:ext cx="10874830" cy="833718"/>
          </a:xfrm>
        </p:spPr>
        <p:txBody>
          <a:bodyPr>
            <a:normAutofit/>
          </a:bodyPr>
          <a:lstStyle/>
          <a:p>
            <a:r>
              <a:rPr lang="en-US" altLang="ja-JP" sz="20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Task1. </a:t>
            </a:r>
            <a:r>
              <a:rPr lang="ja-JP" altLang="ja-JP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次の会話を参考にして、友達が一番好きな料理を調べてみましょう</a:t>
            </a:r>
            <a:r>
              <a:rPr lang="ja-JP" altLang="ja-JP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r>
              <a:rPr lang="ja-JP" altLang="ja-JP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/>
            </a:r>
            <a:br>
              <a:rPr lang="ja-JP" altLang="ja-JP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</a:br>
            <a:endParaRPr lang="ko-KR" altLang="ko-KR" sz="20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90285" y="833720"/>
            <a:ext cx="11669485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 </a:t>
            </a:r>
            <a:endParaRPr lang="en-US" altLang="ko-KR" dirty="0" smtClean="0">
              <a:latin typeface="HGP教科書体" panose="02020600000000000000" pitchFamily="18" charset="-128"/>
              <a:ea typeface="HGP教科書体" panose="02020600000000000000" pitchFamily="18" charset="-128"/>
            </a:endParaRPr>
          </a:p>
          <a:p>
            <a:pPr marL="0" indent="0">
              <a:buNone/>
            </a:pPr>
            <a:r>
              <a:rPr lang="en-US" altLang="ja-JP" sz="16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A: </a:t>
            </a:r>
            <a:r>
              <a:rPr lang="ko-KR" altLang="en-US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하나</a:t>
            </a:r>
            <a:r>
              <a:rPr lang="ko-KR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씨는 어느 </a:t>
            </a:r>
            <a:r>
              <a:rPr lang="ko-KR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나라</a:t>
            </a:r>
            <a:r>
              <a:rPr lang="ja-JP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음식을 좋아해요</a:t>
            </a:r>
            <a:r>
              <a:rPr lang="en-US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　ハナさんはどの国の料理が好きですか。</a:t>
            </a:r>
            <a:endParaRPr lang="ja-JP" altLang="ja-JP" sz="18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1600" dirty="0">
                <a:latin typeface="NanumGothic" panose="020D0604000000000000" pitchFamily="34" charset="-127"/>
                <a:ea typeface="NanumGothic" panose="020D0604000000000000" pitchFamily="34" charset="-127"/>
              </a:rPr>
              <a:t>B: 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저는 </a:t>
            </a:r>
            <a:r>
              <a:rPr lang="ko-KR" altLang="ja-JP" sz="2400" b="1" u="sng" dirty="0">
                <a:latin typeface="NanumGothic" panose="020D0604000000000000" pitchFamily="34" charset="-127"/>
                <a:ea typeface="NanumGothic" panose="020D0604000000000000" pitchFamily="34" charset="-127"/>
              </a:rPr>
              <a:t>이태리 음식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을 좋아해요</a:t>
            </a:r>
            <a:r>
              <a:rPr lang="en-US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  <a:r>
              <a:rPr lang="en-US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------ 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(</a:t>
            </a:r>
            <a:r>
              <a:rPr lang="ko-KR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한국 음식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중국 음식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일본 음식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en-US" altLang="ja-JP" sz="24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?)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　私はイタリア料理が好きです。</a:t>
            </a:r>
            <a:endParaRPr lang="ja-JP" altLang="ja-JP" sz="18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1600" dirty="0">
                <a:latin typeface="NanumGothic" panose="020D0604000000000000" pitchFamily="34" charset="-127"/>
                <a:ea typeface="NanumGothic" panose="020D0604000000000000" pitchFamily="34" charset="-127"/>
              </a:rPr>
              <a:t>A: 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무슨 음식을 특히 좋아해요</a:t>
            </a:r>
            <a:r>
              <a:rPr lang="en-US" altLang="ja-JP" sz="24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　どんな料理を特に好きですか。</a:t>
            </a:r>
            <a:endParaRPr lang="ja-JP" altLang="ja-JP" sz="18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1600" dirty="0">
                <a:latin typeface="NanumGothic" panose="020D0604000000000000" pitchFamily="34" charset="-127"/>
                <a:ea typeface="NanumGothic" panose="020D0604000000000000" pitchFamily="34" charset="-127"/>
              </a:rPr>
              <a:t>B: </a:t>
            </a:r>
            <a:r>
              <a:rPr lang="ko-KR" altLang="ja-JP" sz="2400" b="1" u="sng" dirty="0">
                <a:latin typeface="NanumGothic" panose="020D0604000000000000" pitchFamily="34" charset="-127"/>
                <a:ea typeface="NanumGothic" panose="020D0604000000000000" pitchFamily="34" charset="-127"/>
              </a:rPr>
              <a:t>스파게티</a:t>
            </a:r>
            <a:r>
              <a:rPr lang="ko-KR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를 좋아해요</a:t>
            </a:r>
            <a:r>
              <a:rPr lang="en-US" altLang="ja-JP" sz="24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  <a:r>
              <a:rPr lang="en-US" altLang="ja-JP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en-US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-------- 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(</a:t>
            </a:r>
            <a:r>
              <a:rPr lang="ko-KR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비빔밥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김밥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?)(</a:t>
            </a:r>
            <a:r>
              <a:rPr lang="ko-KR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짜장면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짬뽕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?)(</a:t>
            </a:r>
            <a:r>
              <a:rPr lang="ko-KR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스시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우동</a:t>
            </a:r>
            <a:r>
              <a:rPr lang="en-US" altLang="ja-JP" sz="24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, ?)</a:t>
            </a:r>
            <a:endParaRPr lang="ja-JP" altLang="ja-JP" sz="2400" dirty="0">
              <a:latin typeface="NanumMyeongjo" panose="02020603020101020101" pitchFamily="18" charset="-127"/>
              <a:ea typeface="NanumGothic" panose="020D0604000000000000" pitchFamily="34" charset="-127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　スパゲッティが好きです。</a:t>
            </a:r>
            <a:endParaRPr lang="en-US" altLang="ko-KR" sz="18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707759"/>
              </p:ext>
            </p:extLst>
          </p:nvPr>
        </p:nvGraphicFramePr>
        <p:xfrm>
          <a:off x="653142" y="5104270"/>
          <a:ext cx="10624458" cy="1242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6515"/>
                <a:gridCol w="2017486"/>
                <a:gridCol w="1915886"/>
                <a:gridCol w="2104571"/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20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ko-KR" altLang="en-US" sz="2000" dirty="0" smtClean="0"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하나 씨</a:t>
                      </a:r>
                      <a:endParaRPr kumimoji="1" lang="ja-JP" altLang="en-US" sz="20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ko-KR" altLang="en-US" sz="2000" dirty="0" smtClean="0"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나</a:t>
                      </a:r>
                      <a:endParaRPr kumimoji="1" lang="ja-JP" altLang="en-US" sz="20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ko-KR" altLang="en-US" sz="2000" dirty="0" smtClean="0"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친구</a:t>
                      </a:r>
                      <a:endParaRPr kumimoji="1" lang="ja-JP" altLang="en-US" sz="20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</a:tr>
              <a:tr h="422930">
                <a:tc>
                  <a:txBody>
                    <a:bodyPr/>
                    <a:lstStyle/>
                    <a:p>
                      <a:r>
                        <a:rPr kumimoji="1" lang="ko-KR" altLang="en-US" sz="2000" dirty="0" smtClean="0"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어느 나라 음식  </a:t>
                      </a:r>
                      <a:r>
                        <a:rPr lang="ja-JP" altLang="en-US" sz="1800" dirty="0" smtClean="0">
                          <a:solidFill>
                            <a:srgbClr val="FF0000"/>
                          </a:solidFill>
                          <a:latin typeface="UD デジタル 教科書体 NK-R" panose="02020400000000000000" pitchFamily="18" charset="-128"/>
                          <a:ea typeface="UD デジタル 教科書体 NK-R" panose="02020400000000000000" pitchFamily="18" charset="-128"/>
                        </a:rPr>
                        <a:t>どの国の料理</a:t>
                      </a:r>
                      <a:endParaRPr kumimoji="1" lang="ja-JP" altLang="en-US" sz="1800" dirty="0">
                        <a:solidFill>
                          <a:srgbClr val="FF0000"/>
                        </a:solidFill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</a:tr>
              <a:tr h="422930">
                <a:tc>
                  <a:txBody>
                    <a:bodyPr/>
                    <a:lstStyle/>
                    <a:p>
                      <a:r>
                        <a:rPr kumimoji="1" lang="ko-KR" altLang="en-US" sz="2000" dirty="0" smtClean="0"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특히 무슨 음식  </a:t>
                      </a:r>
                      <a:r>
                        <a:rPr lang="ja-JP" altLang="en-US" sz="1800" dirty="0" smtClean="0">
                          <a:solidFill>
                            <a:srgbClr val="FF0000"/>
                          </a:solidFill>
                          <a:latin typeface="UD デジタル 教科書体 NK-R" panose="02020400000000000000" pitchFamily="18" charset="-128"/>
                          <a:ea typeface="UD デジタル 教科書体 NK-R" panose="02020400000000000000" pitchFamily="18" charset="-128"/>
                        </a:rPr>
                        <a:t>特にどんな料理</a:t>
                      </a:r>
                      <a:endParaRPr kumimoji="1" lang="ja-JP" altLang="en-US" sz="1800" dirty="0">
                        <a:solidFill>
                          <a:srgbClr val="FF0000"/>
                        </a:solidFill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>
                        <a:latin typeface="NanumGothic" panose="020D0604000000000000" pitchFamily="34" charset="-127"/>
                        <a:ea typeface="NanumGothic" panose="020D0604000000000000" pitchFamily="34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57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90285" y="14521"/>
            <a:ext cx="11466286" cy="833718"/>
          </a:xfrm>
        </p:spPr>
        <p:txBody>
          <a:bodyPr>
            <a:normAutofit/>
          </a:bodyPr>
          <a:lstStyle/>
          <a:p>
            <a:r>
              <a:rPr lang="en-US" altLang="ja-JP" sz="20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Task2. </a:t>
            </a:r>
            <a:r>
              <a:rPr lang="ja-JP" altLang="ja-JP" sz="22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次の表を用いて、好きな食べ物や飲み物について友達と話したり、尋ね合ったりしましょう。</a:t>
            </a: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90285" y="833720"/>
            <a:ext cx="11669485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 </a:t>
            </a:r>
            <a:r>
              <a:rPr lang="ja-JP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①</a:t>
            </a:r>
            <a:r>
              <a:rPr lang="ja-JP" altLang="ja-JP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下の表の①～⑤から自分が一番好きな食べ物や飲み物を一つずつ選び、それらを食べる頻度をチェックします。</a:t>
            </a:r>
          </a:p>
          <a:p>
            <a:pPr marL="0" indent="0">
              <a:buNone/>
            </a:pPr>
            <a:r>
              <a:rPr lang="ja-JP" altLang="ja-JP" sz="1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②以下の質問を用いて、友達と尋ね合いましょう。</a:t>
            </a:r>
            <a:endParaRPr lang="ja-JP" altLang="ja-JP" sz="20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ja-JP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 </a:t>
            </a:r>
            <a:endParaRPr lang="ja-JP" altLang="ja-JP" sz="20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ja-JP" sz="1800" b="1" dirty="0" smtClean="0">
                <a:solidFill>
                  <a:srgbClr val="FF0000"/>
                </a:solidFill>
                <a:latin typeface="HGP教科書体" panose="02020600000000000000" pitchFamily="18" charset="-128"/>
                <a:ea typeface="HGP教科書体" panose="02020600000000000000" pitchFamily="18" charset="-128"/>
              </a:rPr>
              <a:t>Q</a:t>
            </a:r>
            <a:r>
              <a:rPr lang="en-US" altLang="ja-JP" sz="1800" b="1" baseline="-25000" dirty="0" smtClean="0">
                <a:solidFill>
                  <a:srgbClr val="FF0000"/>
                </a:solidFill>
                <a:latin typeface="HGP教科書体" panose="02020600000000000000" pitchFamily="18" charset="-128"/>
                <a:ea typeface="HGP教科書体" panose="02020600000000000000" pitchFamily="18" charset="-128"/>
              </a:rPr>
              <a:t>1</a:t>
            </a:r>
            <a:r>
              <a:rPr lang="en-US" altLang="ja-JP" sz="1800" b="1" dirty="0" smtClean="0">
                <a:solidFill>
                  <a:srgbClr val="FF0000"/>
                </a:solidFill>
                <a:latin typeface="HGP教科書体" panose="02020600000000000000" pitchFamily="18" charset="-128"/>
                <a:ea typeface="HGP教科書体" panose="02020600000000000000" pitchFamily="18" charset="-128"/>
              </a:rPr>
              <a:t>.</a:t>
            </a:r>
            <a:r>
              <a:rPr lang="en-US" altLang="ja-JP" sz="24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ko-KR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뭘 가장 좋아해요</a:t>
            </a:r>
            <a:r>
              <a:rPr lang="en-US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?		</a:t>
            </a:r>
            <a:r>
              <a:rPr lang="ko-KR" altLang="ja-JP" sz="1800" dirty="0" smtClean="0">
                <a:latin typeface="UD デジタル 教科書体 NK-R" panose="02020400000000000000" pitchFamily="18" charset="-128"/>
                <a:ea typeface="NanumGothic" panose="020D0604000000000000" pitchFamily="34" charset="-127"/>
              </a:rPr>
              <a:t>何</a:t>
            </a:r>
            <a:r>
              <a:rPr lang="ja-JP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が</a:t>
            </a:r>
            <a:r>
              <a:rPr lang="ko-KR" altLang="ja-JP" sz="1800" dirty="0" smtClean="0">
                <a:latin typeface="UD デジタル 教科書体 NK-R" panose="02020400000000000000" pitchFamily="18" charset="-128"/>
                <a:ea typeface="NanumGothic" panose="020D0604000000000000" pitchFamily="34" charset="-127"/>
              </a:rPr>
              <a:t>一番好</a:t>
            </a:r>
            <a:r>
              <a:rPr lang="ja-JP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きですか</a:t>
            </a:r>
            <a:r>
              <a:rPr lang="ko-KR" altLang="ja-JP" sz="1800" dirty="0" smtClean="0">
                <a:latin typeface="UD デジタル 教科書体 NK-R" panose="02020400000000000000" pitchFamily="18" charset="-128"/>
                <a:ea typeface="NanumGothic" panose="020D0604000000000000" pitchFamily="34" charset="-127"/>
              </a:rPr>
              <a:t>。</a:t>
            </a:r>
            <a:endParaRPr lang="ja-JP" altLang="ja-JP" sz="1800" dirty="0" smtClean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 marL="0" indent="0">
              <a:buNone/>
            </a:pPr>
            <a:r>
              <a:rPr lang="en-US" altLang="ja-JP" sz="1600" b="1" dirty="0" smtClean="0">
                <a:solidFill>
                  <a:srgbClr val="FF0000"/>
                </a:solidFill>
                <a:latin typeface="HGP教科書体" panose="02020600000000000000" pitchFamily="18" charset="-128"/>
                <a:ea typeface="HGP教科書体" panose="02020600000000000000" pitchFamily="18" charset="-128"/>
              </a:rPr>
              <a:t>Q</a:t>
            </a:r>
            <a:r>
              <a:rPr lang="en-US" altLang="ja-JP" sz="1600" b="1" baseline="-25000" dirty="0" smtClean="0">
                <a:solidFill>
                  <a:srgbClr val="FF0000"/>
                </a:solidFill>
                <a:latin typeface="HGP教科書体" panose="02020600000000000000" pitchFamily="18" charset="-128"/>
                <a:ea typeface="HGP教科書体" panose="02020600000000000000" pitchFamily="18" charset="-128"/>
              </a:rPr>
              <a:t>2</a:t>
            </a:r>
            <a:r>
              <a:rPr lang="en-US" altLang="ja-JP" sz="1600" b="1" dirty="0">
                <a:solidFill>
                  <a:srgbClr val="FF0000"/>
                </a:solidFill>
                <a:latin typeface="HGP教科書体" panose="02020600000000000000" pitchFamily="18" charset="-128"/>
                <a:ea typeface="HGP教科書体" panose="02020600000000000000" pitchFamily="18" charset="-128"/>
              </a:rPr>
              <a:t>.</a:t>
            </a:r>
            <a:r>
              <a:rPr lang="en-US" altLang="ja-JP" sz="2400" b="1" dirty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ko-KR" altLang="ja-JP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자주 먹어요</a:t>
            </a:r>
            <a:r>
              <a:rPr lang="en-US" altLang="ja-JP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ja-JP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마셔요</a:t>
            </a:r>
            <a:r>
              <a:rPr lang="en-US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?	</a:t>
            </a:r>
            <a:r>
              <a:rPr lang="ja-JP" altLang="ja-JP" sz="1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よく食べますか・飲みますか。</a:t>
            </a:r>
          </a:p>
          <a:p>
            <a:pPr marL="0" indent="0">
              <a:buNone/>
            </a:pPr>
            <a:endParaRPr lang="en-US" altLang="ko-KR" sz="2400" dirty="0" smtClean="0"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972840"/>
              </p:ext>
            </p:extLst>
          </p:nvPr>
        </p:nvGraphicFramePr>
        <p:xfrm>
          <a:off x="457835" y="3312029"/>
          <a:ext cx="10732681" cy="30452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37882"/>
                <a:gridCol w="1097699"/>
                <a:gridCol w="1099420"/>
                <a:gridCol w="1099420"/>
                <a:gridCol w="1099420"/>
                <a:gridCol w="1099420"/>
                <a:gridCol w="1099420"/>
              </a:tblGrid>
              <a:tr h="428210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나</a:t>
                      </a:r>
                      <a:endParaRPr lang="ja-JP" sz="2000" kern="100" dirty="0">
                        <a:effectLst/>
                        <a:latin typeface="NanumGothic" panose="020D0604000000000000" pitchFamily="34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친구</a:t>
                      </a:r>
                      <a:r>
                        <a:rPr lang="en-US" sz="2000" kern="100" dirty="0">
                          <a:effectLst/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1</a:t>
                      </a:r>
                      <a:endParaRPr lang="ja-JP" sz="2000" kern="100" dirty="0">
                        <a:effectLst/>
                        <a:latin typeface="NanumGothic" panose="020D0604000000000000" pitchFamily="34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47596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ja-JP" sz="2000" b="0" kern="100" dirty="0">
                          <a:effectLst/>
                          <a:latin typeface="UD デジタル 教科書体 NK-R" panose="02020400000000000000" pitchFamily="18" charset="-128"/>
                          <a:ea typeface="UD デジタル 教科書体 NK-R" panose="02020400000000000000" pitchFamily="18" charset="-128"/>
                        </a:rPr>
                        <a:t>一番好きな食べ物・飲み物？</a:t>
                      </a:r>
                      <a:endParaRPr lang="ja-JP" sz="2000" b="0" kern="100" dirty="0">
                        <a:effectLst/>
                        <a:latin typeface="UD デジタル 教科書体 NK-R" panose="02020400000000000000" pitchFamily="18" charset="-128"/>
                        <a:ea typeface="UD デジタル 教科書体 NK-R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>
                          <a:effectLst/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가끔</a:t>
                      </a:r>
                      <a:endParaRPr lang="ja-JP" sz="2000" b="1" kern="100" dirty="0">
                        <a:effectLst/>
                        <a:latin typeface="NanumGothic" panose="020D0604000000000000" pitchFamily="34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>
                          <a:effectLst/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자주</a:t>
                      </a:r>
                      <a:endParaRPr lang="ja-JP" sz="2000" b="1" kern="100" dirty="0">
                        <a:effectLst/>
                        <a:latin typeface="NanumGothic" panose="020D0604000000000000" pitchFamily="34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>
                          <a:effectLst/>
                          <a:latin typeface="NanumGothic" panose="020D0604000000000000" pitchFamily="34" charset="-127"/>
                          <a:ea typeface="NanumGothic" panose="020D0604000000000000" pitchFamily="34" charset="-127"/>
                        </a:rPr>
                        <a:t>매일</a:t>
                      </a:r>
                      <a:endParaRPr lang="ja-JP" sz="2000" b="1" kern="100" dirty="0">
                        <a:effectLst/>
                        <a:latin typeface="NanumGothic" panose="020D0604000000000000" pitchFamily="34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가끔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자주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매일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8210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①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우동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라면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밥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빵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8210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②</a:t>
                      </a:r>
                      <a:r>
                        <a:rPr lang="en-US" altLang="ko-KR" sz="2000" kern="100" baseline="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콜라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술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우유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주스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8210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③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커피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차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물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8210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④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고기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야채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생선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28210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⑤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사과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포도</a:t>
                      </a:r>
                      <a:r>
                        <a:rPr lang="en-US" alt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 </a:t>
                      </a:r>
                      <a:r>
                        <a:rPr lang="en-US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: </a:t>
                      </a:r>
                      <a:r>
                        <a:rPr lang="ko-KR" sz="2000" kern="100" dirty="0" smtClean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복숭아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000" kern="100" dirty="0">
                        <a:effectLst/>
                        <a:latin typeface="NanumMyeongjo" panose="02020603020101020101" pitchFamily="18" charset="-127"/>
                        <a:ea typeface="NanumGothic" panose="020D0604000000000000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5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416861"/>
            <a:ext cx="10515600" cy="833718"/>
          </a:xfrm>
        </p:spPr>
        <p:txBody>
          <a:bodyPr>
            <a:normAutofit/>
          </a:bodyPr>
          <a:lstStyle/>
          <a:p>
            <a:r>
              <a:rPr lang="ja-JP" altLang="en-US" sz="2800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学習目標の</a:t>
            </a:r>
            <a:r>
              <a:rPr lang="en-US" altLang="ja-JP" sz="28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Check</a:t>
            </a:r>
            <a:endParaRPr lang="ko-KR" altLang="en-US" sz="28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000" dirty="0" smtClean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0" indent="0">
              <a:buNone/>
            </a:pPr>
            <a:endParaRPr lang="en-US" altLang="ja-JP" sz="2000" dirty="0" smtClean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0" indent="0">
              <a:buNone/>
            </a:pP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①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自分が好きな食べ物や飲み物、味などについて話したり、尋ねたりできる。</a:t>
            </a:r>
            <a:endParaRPr lang="en-US" altLang="ja-JP" dirty="0" smtClean="0">
              <a:latin typeface="HGP教科書体" panose="02020600000000000000" pitchFamily="18" charset="-128"/>
              <a:ea typeface="HGP教科書体" panose="02020600000000000000" pitchFamily="18" charset="-128"/>
            </a:endParaRPr>
          </a:p>
          <a:p>
            <a:pPr marL="0" indent="0">
              <a:buNone/>
            </a:pPr>
            <a:endParaRPr lang="ko-KR" altLang="ko-KR" dirty="0">
              <a:latin typeface="HGP教科書体" panose="02020600000000000000" pitchFamily="18" charset="-128"/>
            </a:endParaRPr>
          </a:p>
          <a:p>
            <a:pPr marL="0" indent="0">
              <a:buNone/>
            </a:pPr>
            <a:r>
              <a:rPr lang="ja-JP" altLang="ko-KR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②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｢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食べ物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｣｢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飲み物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｣｢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肉と魚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｣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「野菜と果物」「味」に関わる韓国語表現を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考えて</a:t>
            </a:r>
            <a:r>
              <a:rPr lang="ja-JP" altLang="ko-KR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みましょう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。</a:t>
            </a:r>
            <a:endParaRPr lang="en-US" altLang="ja-JP" dirty="0" smtClean="0">
              <a:latin typeface="HGP教科書体" panose="02020600000000000000" pitchFamily="18" charset="-128"/>
              <a:ea typeface="HGP教科書体" panose="02020600000000000000" pitchFamily="18" charset="-128"/>
            </a:endParaRPr>
          </a:p>
          <a:p>
            <a:pPr marL="0" indent="0">
              <a:buNone/>
            </a:pPr>
            <a:endParaRPr lang="ko-KR" altLang="ko-KR" dirty="0">
              <a:latin typeface="HGP教科書体" panose="02020600000000000000" pitchFamily="18" charset="-128"/>
            </a:endParaRPr>
          </a:p>
          <a:p>
            <a:pPr marL="0" indent="0">
              <a:buNone/>
            </a:pPr>
            <a:r>
              <a:rPr lang="ja-JP" altLang="ko-KR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③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｢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どんな</a:t>
            </a:r>
            <a:r>
              <a:rPr lang="en-US" altLang="ja-JP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(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なんの</a:t>
            </a:r>
            <a:r>
              <a:rPr lang="en-US" altLang="ja-JP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)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｣｢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否定語</a:t>
            </a:r>
            <a:r>
              <a:rPr lang="ko-KR" altLang="en-US" dirty="0" smtClean="0">
                <a:latin typeface="HGP教科書体" panose="02020600000000000000" pitchFamily="18" charset="-128"/>
                <a:ea typeface="Yu Mincho" panose="02020400000000000000" pitchFamily="18" charset="-128"/>
              </a:rPr>
              <a:t>안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の位置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｣｢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その他の否定表現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｣</a:t>
            </a:r>
            <a:r>
              <a:rPr lang="ja-JP" altLang="en-US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を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表す</a:t>
            </a:r>
            <a:r>
              <a:rPr lang="ja-JP" altLang="ko-KR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韓国語に</a:t>
            </a:r>
            <a:r>
              <a:rPr lang="ja-JP" altLang="ko-KR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ついて説明</a:t>
            </a:r>
            <a:r>
              <a:rPr lang="ja-JP" altLang="ko-KR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してみましょう。</a:t>
            </a:r>
            <a:endParaRPr lang="ko-KR" altLang="ko-KR" dirty="0">
              <a:latin typeface="HGP教科書体" panose="02020600000000000000" pitchFamily="18" charset="-128"/>
            </a:endParaRPr>
          </a:p>
          <a:p>
            <a:pPr marL="0" indent="0">
              <a:buNone/>
            </a:pPr>
            <a:endParaRPr lang="en-US" altLang="ja-JP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ko-KR" altLang="en-US" sz="2400" dirty="0">
              <a:latin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597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833718"/>
          </a:xfrm>
        </p:spPr>
        <p:txBody>
          <a:bodyPr>
            <a:normAutofit/>
          </a:bodyPr>
          <a:lstStyle/>
          <a:p>
            <a:r>
              <a:rPr lang="ja-JP" altLang="en-US" sz="28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「外国人が好きな韓国料理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Best5</a:t>
            </a:r>
            <a:r>
              <a:rPr lang="ja-JP" altLang="en-US" sz="2800" dirty="0" smtClean="0">
                <a:latin typeface="HGP教科書体" panose="02020600000000000000" pitchFamily="18" charset="-128"/>
                <a:ea typeface="HGP教科書体" panose="02020600000000000000" pitchFamily="18" charset="-128"/>
              </a:rPr>
              <a:t>」　</a:t>
            </a:r>
            <a:r>
              <a:rPr lang="en-US" altLang="ja-JP" sz="24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[</a:t>
            </a:r>
            <a:r>
              <a:rPr lang="ko-KR" altLang="en-US" sz="20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외국인이 좋아하는 한국 요리 베스트</a:t>
            </a:r>
            <a:r>
              <a:rPr lang="en-US" altLang="ko-KR" sz="2000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5]</a:t>
            </a:r>
            <a:endParaRPr lang="ko-KR" altLang="en-US" sz="28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graphicFrame>
        <p:nvGraphicFramePr>
          <p:cNvPr id="5" name="グラフ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77770249"/>
              </p:ext>
            </p:extLst>
          </p:nvPr>
        </p:nvGraphicFramePr>
        <p:xfrm>
          <a:off x="2064436" y="2057400"/>
          <a:ext cx="6317564" cy="42896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直線矢印コネクタ 6"/>
          <p:cNvCxnSpPr/>
          <p:nvPr/>
        </p:nvCxnSpPr>
        <p:spPr>
          <a:xfrm flipV="1">
            <a:off x="4932184" y="2323038"/>
            <a:ext cx="0" cy="6686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" name="Picture 2" descr="151435979-56a57a083df78cf772888a61.jpg (800×533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6" y="1286366"/>
            <a:ext cx="2964341" cy="197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LA갈비구이.jpg (600×340)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7656" y="4202206"/>
            <a:ext cx="3412792" cy="1933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カギ線コネクタ 13"/>
          <p:cNvCxnSpPr>
            <a:endCxn id="15" idx="1"/>
          </p:cNvCxnSpPr>
          <p:nvPr/>
        </p:nvCxnSpPr>
        <p:spPr>
          <a:xfrm flipV="1">
            <a:off x="5994717" y="2174228"/>
            <a:ext cx="2708632" cy="215625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5" name="Picture 4" descr="265140465721586E1F928C (700×444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3349" y="1310193"/>
            <a:ext cx="2724434" cy="172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maxresdefault.jpg (1920×1080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054" y="850042"/>
            <a:ext cx="2375539" cy="133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カギ線コネクタ 21"/>
          <p:cNvCxnSpPr/>
          <p:nvPr/>
        </p:nvCxnSpPr>
        <p:spPr>
          <a:xfrm rot="10800000">
            <a:off x="2841705" y="1950720"/>
            <a:ext cx="937817" cy="87771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カギ線コネクタ 25"/>
          <p:cNvCxnSpPr/>
          <p:nvPr/>
        </p:nvCxnSpPr>
        <p:spPr>
          <a:xfrm>
            <a:off x="7174746" y="4678680"/>
            <a:ext cx="1852910" cy="624840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正方形/長方形 26"/>
          <p:cNvSpPr/>
          <p:nvPr/>
        </p:nvSpPr>
        <p:spPr>
          <a:xfrm>
            <a:off x="508610" y="3438032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00B0F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비빔밥</a:t>
            </a:r>
            <a:endParaRPr lang="ko-KR" altLang="en-US" sz="2800" b="1" dirty="0">
              <a:solidFill>
                <a:srgbClr val="00B0F0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6561660" y="935385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00B0F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불고기</a:t>
            </a:r>
            <a:endParaRPr lang="ko-KR" altLang="en-US" sz="2800" b="1" dirty="0">
              <a:solidFill>
                <a:srgbClr val="00B0F0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9223392" y="3261359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err="1" smtClean="0">
                <a:solidFill>
                  <a:srgbClr val="00B0F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치맥</a:t>
            </a:r>
            <a:endParaRPr lang="ko-KR" altLang="en-US" sz="2800" b="1" dirty="0">
              <a:solidFill>
                <a:srgbClr val="00B0F0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9823882" y="6270143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rgbClr val="00B0F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갈비</a:t>
            </a:r>
            <a:endParaRPr lang="ko-KR" altLang="en-US" sz="2800" b="1" dirty="0">
              <a:solidFill>
                <a:srgbClr val="00B0F0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5596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P spid="27" grpId="0" animBg="1"/>
      <p:bldP spid="29" grpId="0" animBg="1"/>
      <p:bldP spid="30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06680"/>
            <a:ext cx="11385596" cy="8337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「韓国</a:t>
            </a:r>
            <a:r>
              <a:rPr lang="ja-JP" altLang="en-US" sz="3200" dirty="0">
                <a:latin typeface="HGKyokashotai" panose="02020609000000000000" pitchFamily="17" charset="-128"/>
                <a:ea typeface="HGKyokashotai" panose="02020609000000000000" pitchFamily="17" charset="-128"/>
              </a:rPr>
              <a:t>人</a:t>
            </a:r>
            <a:r>
              <a:rPr lang="ja-JP" altLang="en-US" sz="32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が最も好きな食べ物</a:t>
            </a:r>
            <a:r>
              <a:rPr lang="ja-JP" altLang="en-US" sz="32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」</a:t>
            </a:r>
            <a:r>
              <a:rPr lang="en-US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[</a:t>
            </a:r>
            <a:r>
              <a:rPr lang="ko-KR" altLang="en-US" sz="20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한국사람이 가장 좋아하는 </a:t>
            </a:r>
            <a:r>
              <a:rPr lang="ko-KR" altLang="en-US" sz="20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음식</a:t>
            </a:r>
            <a:r>
              <a:rPr lang="en-US" altLang="ko-KR" sz="20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]</a:t>
            </a:r>
            <a:endParaRPr lang="ko-KR" altLang="en-US" sz="20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0" y="1188720"/>
            <a:ext cx="11353800" cy="5561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858523" y="3994954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  <a:latin typeface="+mn-ea"/>
              </a:rPr>
              <a:t>Vs.</a:t>
            </a:r>
            <a:endParaRPr lang="ko-KR" altLang="en-US" sz="28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028" name="Picture 4" descr="R600x0 (541×32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73" y="2124917"/>
            <a:ext cx="5153025" cy="3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正方形/長方形 28"/>
          <p:cNvSpPr/>
          <p:nvPr/>
        </p:nvSpPr>
        <p:spPr>
          <a:xfrm>
            <a:off x="2206115" y="5707216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+mn-ea"/>
              </a:rPr>
              <a:t>라면</a:t>
            </a:r>
            <a:endParaRPr lang="ko-KR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8966890" y="5707216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+mn-ea"/>
              </a:rPr>
              <a:t>비빔밥</a:t>
            </a:r>
            <a:endParaRPr lang="ko-KR" altLang="en-US" sz="32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9" name="Picture 2" descr="151435979-56a57a083df78cf772888a61.jpg (800×533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653" y="2124917"/>
            <a:ext cx="4618347" cy="307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95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06680"/>
            <a:ext cx="11385596" cy="8337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>
                <a:latin typeface="HGKyokashotai" panose="02020609000000000000" pitchFamily="17" charset="-128"/>
                <a:ea typeface="HGKyokashotai" panose="02020609000000000000" pitchFamily="17" charset="-128"/>
              </a:rPr>
              <a:t>「韓国人が最も好き</a:t>
            </a:r>
            <a:r>
              <a:rPr lang="ja-JP" altLang="en-US" sz="32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な飲み物</a:t>
            </a:r>
            <a:r>
              <a:rPr lang="ja-JP" altLang="en-US" sz="3200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」　</a:t>
            </a:r>
            <a:r>
              <a:rPr lang="en-US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[</a:t>
            </a:r>
            <a:r>
              <a:rPr lang="ko-KR" altLang="en-US" sz="20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한국사람이 가장 좋아하는 음료</a:t>
            </a:r>
            <a:r>
              <a:rPr lang="en-US" altLang="ko-KR" sz="20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]</a:t>
            </a:r>
            <a:endParaRPr lang="ko-KR" altLang="en-US" sz="20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0" y="833720"/>
            <a:ext cx="113538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858523" y="3994954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  <a:latin typeface="+mn-ea"/>
              </a:rPr>
              <a:t>Vs.</a:t>
            </a:r>
            <a:endParaRPr lang="ko-KR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2535001" y="5628495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+mn-ea"/>
              </a:rPr>
              <a:t>녹차</a:t>
            </a:r>
            <a:endParaRPr lang="ko-KR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8960398" y="5556997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+mn-ea"/>
              </a:rPr>
              <a:t>커피</a:t>
            </a:r>
            <a:endParaRPr lang="ko-KR" altLang="en-US" sz="32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122" name="Picture 2" descr="a3165d1152838a2bb0fba579bd97965c_20170504205934_wathvjkl.png (404×255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34" y="2057400"/>
            <a:ext cx="4505875" cy="2844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offee.jpg (630×42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547" y="2270760"/>
            <a:ext cx="3946042" cy="263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246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06680"/>
            <a:ext cx="11385596" cy="8337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ja-JP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[</a:t>
            </a:r>
            <a:r>
              <a:rPr lang="ja-JP" altLang="en-US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韓国人</a:t>
            </a:r>
            <a:r>
              <a:rPr lang="ja-JP" altLang="en-US" sz="3200" b="1" dirty="0">
                <a:latin typeface="HGKyokashotai" panose="02020609000000000000" pitchFamily="17" charset="-128"/>
                <a:ea typeface="HGKyokashotai" panose="02020609000000000000" pitchFamily="17" charset="-128"/>
              </a:rPr>
              <a:t>が最も</a:t>
            </a:r>
            <a:r>
              <a:rPr lang="ja-JP" altLang="en-US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好きな</a:t>
            </a:r>
            <a:r>
              <a:rPr lang="ja-JP" altLang="en-US" sz="3200" b="1" dirty="0" smtClean="0">
                <a:solidFill>
                  <a:srgbClr val="FF0000"/>
                </a:solidFill>
                <a:latin typeface="HGKyokashotai" panose="02020609000000000000" pitchFamily="17" charset="-128"/>
                <a:ea typeface="HGKyokashotai" panose="02020609000000000000" pitchFamily="17" charset="-128"/>
              </a:rPr>
              <a:t>おかず</a:t>
            </a:r>
            <a:r>
              <a:rPr lang="en-US" altLang="ja-JP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]</a:t>
            </a:r>
            <a:r>
              <a:rPr lang="ja-JP" altLang="en-US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　　</a:t>
            </a:r>
            <a:r>
              <a:rPr lang="en-US" altLang="ja-JP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[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한국사람이 가장 좋아하는 </a:t>
            </a:r>
            <a:r>
              <a:rPr lang="ko-KR" altLang="en-US" sz="24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반찬</a:t>
            </a:r>
            <a:r>
              <a:rPr lang="en-US" altLang="ko-KR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]</a:t>
            </a:r>
            <a:endParaRPr lang="ko-KR" altLang="en-US" sz="24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0" y="1305544"/>
            <a:ext cx="11978640" cy="5339096"/>
          </a:xfrm>
        </p:spPr>
        <p:txBody>
          <a:bodyPr>
            <a:normAutofit/>
          </a:bodyPr>
          <a:lstStyle/>
          <a:p>
            <a:endParaRPr lang="en-US" altLang="ja-JP" sz="2000" b="1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858523" y="3994954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  <a:latin typeface="+mn-ea"/>
              </a:rPr>
              <a:t>Vs.</a:t>
            </a:r>
            <a:endParaRPr lang="ko-KR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2007995" y="5699432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+mn-ea"/>
              </a:rPr>
              <a:t>김치</a:t>
            </a:r>
            <a:endParaRPr lang="ko-KR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8692570" y="5699432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+mn-ea"/>
              </a:rPr>
              <a:t>나물</a:t>
            </a:r>
            <a:endParaRPr lang="ko-KR" altLang="en-US" sz="32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6150" name="Picture 6" descr="maxresdefault.jpg (1280×72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670" y="2575561"/>
            <a:ext cx="4506542" cy="253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120CEC474D57CE3B2469D5 (700×51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8862" y="2575561"/>
            <a:ext cx="3375447" cy="248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62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06680"/>
            <a:ext cx="11385596" cy="83371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b="1" dirty="0">
                <a:latin typeface="HGKyokashotai" panose="02020609000000000000" pitchFamily="17" charset="-128"/>
                <a:ea typeface="HGKyokashotai" panose="02020609000000000000" pitchFamily="17" charset="-128"/>
              </a:rPr>
              <a:t>「韓国人が最も</a:t>
            </a:r>
            <a:r>
              <a:rPr lang="ja-JP" altLang="en-US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好きな</a:t>
            </a:r>
            <a:r>
              <a:rPr lang="ja-JP" altLang="en-US" sz="3200" b="1" dirty="0" smtClean="0">
                <a:solidFill>
                  <a:srgbClr val="FF0000"/>
                </a:solidFill>
                <a:latin typeface="HGKyokashotai" panose="02020609000000000000" pitchFamily="17" charset="-128"/>
                <a:ea typeface="HGKyokashotai" panose="02020609000000000000" pitchFamily="17" charset="-128"/>
              </a:rPr>
              <a:t>果物</a:t>
            </a:r>
            <a:r>
              <a:rPr lang="ja-JP" altLang="en-US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」</a:t>
            </a:r>
            <a:r>
              <a:rPr lang="ja-JP" altLang="en-US" sz="28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　</a:t>
            </a:r>
            <a:r>
              <a:rPr lang="en-US" altLang="ja-JP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[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한국사람이 가장 좋아하는 </a:t>
            </a:r>
            <a:r>
              <a:rPr lang="ko-KR" altLang="en-US" sz="24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과일</a:t>
            </a:r>
            <a:r>
              <a:rPr lang="en-US" altLang="ko-KR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]</a:t>
            </a:r>
            <a:endParaRPr lang="ko-KR" altLang="en-US" sz="24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0" y="833720"/>
            <a:ext cx="113538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 smtClean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4928883" y="3949234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>
                <a:solidFill>
                  <a:schemeClr val="tx1"/>
                </a:solidFill>
                <a:latin typeface="+mn-ea"/>
              </a:rPr>
              <a:t>Vs.</a:t>
            </a:r>
            <a:endParaRPr lang="ko-KR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1851445" y="5699432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+mn-ea"/>
              </a:rPr>
              <a:t>사과</a:t>
            </a:r>
            <a:endParaRPr lang="ko-KR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8022010" y="5699432"/>
            <a:ext cx="18203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 smtClean="0">
                <a:solidFill>
                  <a:schemeClr val="tx1"/>
                </a:solidFill>
                <a:latin typeface="+mn-ea"/>
              </a:rPr>
              <a:t>복숭아</a:t>
            </a:r>
            <a:endParaRPr lang="ko-KR" altLang="en-US" sz="3200" b="1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7172" name="Picture 4" descr="user_introduce_1459385750887.png (400×3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15" y="2201426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22635F3B53B3B12026DF89 (640×424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702" y="2564045"/>
            <a:ext cx="3765857" cy="2494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481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>
          <a:xfrm>
            <a:off x="0" y="99385"/>
            <a:ext cx="10515600" cy="629957"/>
          </a:xfrm>
        </p:spPr>
        <p:txBody>
          <a:bodyPr>
            <a:normAutofit/>
          </a:bodyPr>
          <a:lstStyle/>
          <a:p>
            <a:r>
              <a:rPr lang="ja-JP" altLang="en-US" sz="28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❶</a:t>
            </a:r>
            <a:r>
              <a:rPr lang="ja-JP" altLang="en-US" sz="36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 </a:t>
            </a:r>
            <a:r>
              <a:rPr lang="ja-JP" altLang="en-US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食べ物</a:t>
            </a:r>
            <a:r>
              <a:rPr lang="en-US" altLang="ja-JP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(</a:t>
            </a:r>
            <a:r>
              <a:rPr lang="ko-KR" altLang="en-US" sz="3200" b="1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음식</a:t>
            </a:r>
            <a:r>
              <a:rPr lang="en-US" altLang="ja-JP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)</a:t>
            </a:r>
            <a:r>
              <a:rPr lang="ja-JP" altLang="en-US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と飲み物</a:t>
            </a:r>
            <a:r>
              <a:rPr lang="en-US" altLang="ja-JP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(</a:t>
            </a:r>
            <a:r>
              <a:rPr lang="ko-KR" altLang="en-US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마실 것</a:t>
            </a:r>
            <a:r>
              <a:rPr lang="en-US" altLang="ja-JP" sz="3200" b="1" dirty="0" smtClean="0">
                <a:latin typeface="HGKyokashotai" panose="02020609000000000000" pitchFamily="17" charset="-128"/>
                <a:ea typeface="HGKyokashotai" panose="02020609000000000000" pitchFamily="17" charset="-128"/>
              </a:rPr>
              <a:t>)</a:t>
            </a:r>
            <a:endParaRPr lang="ko-KR" altLang="en-US" sz="3200" b="1" dirty="0">
              <a:latin typeface="HGKyokashotai" panose="02020609000000000000" pitchFamily="17" charset="-128"/>
            </a:endParaRPr>
          </a:p>
        </p:txBody>
      </p:sp>
      <p:pic>
        <p:nvPicPr>
          <p:cNvPr id="8194" name="Picture 2" descr="images (300×168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15" y="1905000"/>
            <a:ext cx="3723655" cy="2085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253B44455665148A1D48A3 (613×450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465" y="1780113"/>
            <a:ext cx="2984502" cy="219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b0008466_4977c399b0037.jpg (474×362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" t="3248" r="4135" b="5233"/>
          <a:stretch/>
        </p:blipFill>
        <p:spPr bwMode="auto">
          <a:xfrm>
            <a:off x="4932769" y="1905000"/>
            <a:ext cx="2702471" cy="201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正方形/長方形 23"/>
          <p:cNvSpPr/>
          <p:nvPr/>
        </p:nvSpPr>
        <p:spPr>
          <a:xfrm>
            <a:off x="1591392" y="4650944"/>
            <a:ext cx="1820340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빵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4930295" y="4659906"/>
            <a:ext cx="2869213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김밥</a:t>
            </a:r>
            <a:r>
              <a:rPr lang="en-US" altLang="ko-KR" sz="2800" dirty="0" smtClean="0">
                <a:solidFill>
                  <a:srgbClr val="FF0000"/>
                </a:solidFill>
                <a:latin typeface="+mn-ea"/>
              </a:rPr>
              <a:t>[</a:t>
            </a:r>
            <a:r>
              <a:rPr lang="ko-KR" altLang="en-US" sz="2800" dirty="0" err="1" smtClean="0">
                <a:solidFill>
                  <a:srgbClr val="FF0000"/>
                </a:solidFill>
                <a:latin typeface="+mn-ea"/>
              </a:rPr>
              <a:t>김빱</a:t>
            </a:r>
            <a:r>
              <a:rPr lang="en-US" altLang="ko-KR" sz="2800" dirty="0" smtClean="0">
                <a:solidFill>
                  <a:srgbClr val="FF0000"/>
                </a:solidFill>
                <a:latin typeface="+mn-ea"/>
              </a:rPr>
              <a:t>]</a:t>
            </a:r>
            <a:endParaRPr lang="ko-KR" altLang="en-US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9318072" y="4650943"/>
            <a:ext cx="1820340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우동</a:t>
            </a:r>
            <a:endParaRPr lang="ko-KR" altLang="en-US" sz="40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6733232" y="5802167"/>
            <a:ext cx="5458768" cy="9374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400" b="1" dirty="0" smtClean="0">
                <a:solidFill>
                  <a:srgbClr val="FF0000"/>
                </a:solidFill>
                <a:latin typeface="+mn-ea"/>
              </a:rPr>
              <a:t>을</a:t>
            </a:r>
            <a:r>
              <a:rPr lang="en-US" altLang="ko-KR" sz="4400" b="1" dirty="0" smtClean="0">
                <a:solidFill>
                  <a:srgbClr val="FF0000"/>
                </a:solidFill>
                <a:latin typeface="+mn-ea"/>
              </a:rPr>
              <a:t>/</a:t>
            </a:r>
            <a:r>
              <a:rPr lang="ko-KR" altLang="en-US" sz="4400" b="1" dirty="0" smtClean="0">
                <a:solidFill>
                  <a:srgbClr val="FF0000"/>
                </a:solidFill>
                <a:latin typeface="+mn-ea"/>
              </a:rPr>
              <a:t>를 먹다</a:t>
            </a:r>
            <a:endParaRPr lang="ko-KR" altLang="en-US" sz="4400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7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title"/>
          </p:nvPr>
        </p:nvSpPr>
        <p:spPr>
          <a:xfrm>
            <a:off x="0" y="55843"/>
            <a:ext cx="10515600" cy="629957"/>
          </a:xfrm>
        </p:spPr>
        <p:txBody>
          <a:bodyPr>
            <a:normAutofit fontScale="90000"/>
          </a:bodyPr>
          <a:lstStyle/>
          <a:p>
            <a:endParaRPr lang="ko-KR" altLang="en-US" dirty="0"/>
          </a:p>
        </p:txBody>
      </p:sp>
      <p:sp>
        <p:nvSpPr>
          <p:cNvPr id="24" name="正方形/長方形 23"/>
          <p:cNvSpPr/>
          <p:nvPr/>
        </p:nvSpPr>
        <p:spPr>
          <a:xfrm>
            <a:off x="1234236" y="4653686"/>
            <a:ext cx="1820340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라면</a:t>
            </a:r>
            <a:endParaRPr lang="ko-KR" altLang="en-US" sz="40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5200146" y="4693317"/>
            <a:ext cx="1820340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피자</a:t>
            </a:r>
            <a:endParaRPr lang="ko-KR" altLang="en-US" sz="40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8969339" y="4653685"/>
            <a:ext cx="1820340" cy="68305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chemeClr val="tx1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냉면</a:t>
            </a:r>
            <a:endParaRPr lang="ko-KR" altLang="en-US" sz="4000" b="1" dirty="0">
              <a:solidFill>
                <a:schemeClr val="tx1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pic>
        <p:nvPicPr>
          <p:cNvPr id="9222" name="Picture 6" descr="images (188×184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600" y="1615439"/>
            <a:ext cx="2543892" cy="2489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600x0 (541×328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33" y="1863803"/>
            <a:ext cx="3696947" cy="224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6733232" y="5802167"/>
            <a:ext cx="5458768" cy="93746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을</a:t>
            </a:r>
            <a:r>
              <a:rPr lang="en-US" altLang="ko-KR" sz="40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4000" b="1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를 먹다</a:t>
            </a:r>
            <a:endParaRPr lang="ko-KR" altLang="en-US" sz="4000" b="1" dirty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pic>
        <p:nvPicPr>
          <p:cNvPr id="11" name="Picture 4" descr="20130722104726_4380.jpg (600×400)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76" t="18800" r="17858" b="5200"/>
          <a:stretch/>
        </p:blipFill>
        <p:spPr bwMode="auto">
          <a:xfrm>
            <a:off x="8429897" y="1766596"/>
            <a:ext cx="3003268" cy="233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434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4" grpId="0" animBg="1"/>
      <p:bldP spid="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</TotalTime>
  <Words>599</Words>
  <Application>Microsoft Office PowerPoint</Application>
  <PresentationFormat>ワイド画面</PresentationFormat>
  <Paragraphs>251</Paragraphs>
  <Slides>25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19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45" baseType="lpstr">
      <vt:lpstr>Gungsuh</vt:lpstr>
      <vt:lpstr>HGP教科書体</vt:lpstr>
      <vt:lpstr>HG教科書体</vt:lpstr>
      <vt:lpstr>HG教科書体</vt:lpstr>
      <vt:lpstr>HY견명조</vt:lpstr>
      <vt:lpstr>Malgun Gothic</vt:lpstr>
      <vt:lpstr>Meiryo UI</vt:lpstr>
      <vt:lpstr>ＭＳ Ｐゴシック</vt:lpstr>
      <vt:lpstr>ＭＳ 明朝</vt:lpstr>
      <vt:lpstr>NanumGothic</vt:lpstr>
      <vt:lpstr>NanumMyeongjo</vt:lpstr>
      <vt:lpstr>UD デジタル 教科書体 NK-R</vt:lpstr>
      <vt:lpstr>나눔고딕</vt:lpstr>
      <vt:lpstr>나눔고딕 ExtraBold</vt:lpstr>
      <vt:lpstr>나눔명조</vt:lpstr>
      <vt:lpstr>문체부 제목 바탕체</vt:lpstr>
      <vt:lpstr>游明朝</vt:lpstr>
      <vt:lpstr>Arial</vt:lpstr>
      <vt:lpstr>Times New Roman</vt:lpstr>
      <vt:lpstr>Office テーマ</vt:lpstr>
      <vt:lpstr>第10講　음식食べ物</vt:lpstr>
      <vt:lpstr>PowerPoint プレゼンテーション</vt:lpstr>
      <vt:lpstr>「外国人が好きな韓国料理Best5」　[외국인이 좋아하는 한국 요리 베스트5]</vt:lpstr>
      <vt:lpstr>「韓国人が最も好きな食べ物」[한국사람이 가장 좋아하는 음식]</vt:lpstr>
      <vt:lpstr>「韓国人が最も好きな飲み物」　[한국사람이 가장 좋아하는 음료]</vt:lpstr>
      <vt:lpstr>[韓国人が最も好きなおかず]　　[한국사람이 가장 좋아하는 반찬]</vt:lpstr>
      <vt:lpstr>「韓国人が最も好きな果物」　[한국사람이 가장 좋아하는 과일]</vt:lpstr>
      <vt:lpstr>❶ 食べ物(음식)と飲み物(마실 것)</vt:lpstr>
      <vt:lpstr>PowerPoint プレゼンテーション</vt:lpstr>
      <vt:lpstr>PowerPoint プレゼンテーション</vt:lpstr>
      <vt:lpstr>PowerPoint プレゼンテーション</vt:lpstr>
      <vt:lpstr>飲み物(음료)</vt:lpstr>
      <vt:lpstr>　❷ 肉(고기)と魚(생선)</vt:lpstr>
      <vt:lpstr>野菜(야채)</vt:lpstr>
      <vt:lpstr>果物(과일)</vt:lpstr>
      <vt:lpstr>❸「味맛」です。</vt:lpstr>
      <vt:lpstr>❶ 무슨 N    どんな～、何の～</vt:lpstr>
      <vt:lpstr>❶ 무슨 N</vt:lpstr>
      <vt:lpstr>❺ 안 A/V　　　［～ではありません］</vt:lpstr>
      <vt:lpstr>‼否定の際、안を使わない否定表現</vt:lpstr>
      <vt:lpstr>❸ 質問に答えてから、友達と尋ね合いましょう(聞き手はテキストを見ないこと)。 </vt:lpstr>
      <vt:lpstr>会話の状況と意味を意識し、学習した語彙と文法を確認しながらテキストを読みましょう。</vt:lpstr>
      <vt:lpstr>Task1. 次の会話を参考にして、友達が一番好きな料理を調べてみましょう。 </vt:lpstr>
      <vt:lpstr>Task2. 次の表を用いて、好きな食べ物や飲み物について友達と話したり、尋ね合ったりしましょう。</vt:lpstr>
      <vt:lpstr>学習目標のCheck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Kim ChangGoo</dc:creator>
  <cp:lastModifiedBy>MyPC</cp:lastModifiedBy>
  <cp:revision>596</cp:revision>
  <dcterms:created xsi:type="dcterms:W3CDTF">2017-03-13T05:07:43Z</dcterms:created>
  <dcterms:modified xsi:type="dcterms:W3CDTF">2018-12-22T08:15:08Z</dcterms:modified>
</cp:coreProperties>
</file>