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6" r:id="rId4"/>
    <p:sldId id="261" r:id="rId5"/>
    <p:sldId id="262" r:id="rId6"/>
    <p:sldId id="263" r:id="rId7"/>
    <p:sldId id="264" r:id="rId8"/>
    <p:sldId id="265" r:id="rId9"/>
    <p:sldId id="278" r:id="rId10"/>
    <p:sldId id="268" r:id="rId11"/>
    <p:sldId id="269" r:id="rId12"/>
    <p:sldId id="270" r:id="rId13"/>
    <p:sldId id="271" r:id="rId14"/>
    <p:sldId id="273" r:id="rId15"/>
    <p:sldId id="281" r:id="rId16"/>
    <p:sldId id="274" r:id="rId1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6E17-0634-4FC2-8BFB-97068A7015D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1409-4AB1-44CD-BF66-9454957279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548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6E17-0634-4FC2-8BFB-97068A7015D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1409-4AB1-44CD-BF66-9454957279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834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6E17-0634-4FC2-8BFB-97068A7015D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1409-4AB1-44CD-BF66-9454957279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8706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6E17-0634-4FC2-8BFB-97068A7015D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1409-4AB1-44CD-BF66-9454957279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9759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6E17-0634-4FC2-8BFB-97068A7015D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1409-4AB1-44CD-BF66-9454957279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7021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6E17-0634-4FC2-8BFB-97068A7015D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1409-4AB1-44CD-BF66-9454957279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3341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6E17-0634-4FC2-8BFB-97068A7015D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1409-4AB1-44CD-BF66-9454957279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7279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6E17-0634-4FC2-8BFB-97068A7015D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1409-4AB1-44CD-BF66-9454957279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8391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6E17-0634-4FC2-8BFB-97068A7015D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1409-4AB1-44CD-BF66-9454957279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4292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6E17-0634-4FC2-8BFB-97068A7015D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1409-4AB1-44CD-BF66-9454957279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3862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6E17-0634-4FC2-8BFB-97068A7015D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1409-4AB1-44CD-BF66-9454957279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2195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16E17-0634-4FC2-8BFB-97068A7015DE}" type="datetimeFigureOut">
              <a:rPr lang="ko-KR" altLang="en-US" smtClean="0"/>
              <a:t>2018-12-27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01409-4AB1-44CD-BF66-9454957279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646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learning.hangeul.go.kr/letters/vowel/basic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54741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第</a:t>
            </a:r>
            <a:r>
              <a:rPr lang="en-US" altLang="ko-KR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講</a:t>
            </a:r>
            <a:r>
              <a:rPr lang="ko-KR" altLang="en-US" sz="2800" dirty="0" smtClean="0">
                <a:latin typeface="UD デジタル 教科書体 NK-R" panose="02020400000000000000" pitchFamily="18" charset="-128"/>
                <a:ea typeface="+mn-ea"/>
              </a:rPr>
              <a:t> </a:t>
            </a:r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母音</a:t>
            </a:r>
            <a:endParaRPr lang="ko-KR" altLang="en-US" sz="2800" dirty="0">
              <a:latin typeface="UD デジタル 教科書体 NK-R" panose="02020400000000000000" pitchFamily="18" charset="-128"/>
              <a:ea typeface="+mn-ea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1264024"/>
            <a:ext cx="10515600" cy="49129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今日の学習目標</a:t>
            </a:r>
            <a:endParaRPr lang="en-US" altLang="ja-JP" dirty="0" smtClean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ハングルの母音</a:t>
            </a:r>
            <a:r>
              <a:rPr lang="en-US" altLang="ja-JP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(6)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を正確に発音したり、書いたりすることができる。</a:t>
            </a:r>
            <a:endParaRPr lang="en-US" altLang="ko-KR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母音字</a:t>
            </a:r>
            <a:r>
              <a:rPr lang="en-US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en-US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hlinkClick r:id="rId2"/>
              </a:rPr>
              <a:t>http://learning.hangeul.go.kr/letters/vowel/basic/</a:t>
            </a:r>
            <a:r>
              <a:rPr lang="en-US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</a:p>
          <a:p>
            <a:endParaRPr lang="en-US" altLang="ko-KR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514350" indent="-514350">
              <a:buAutoNum type="arabicPeriod"/>
            </a:pP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よく聞いてみましょう。</a:t>
            </a: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514350" indent="-514350">
              <a:buAutoNum type="arabicPeriod"/>
            </a:pPr>
            <a:endParaRPr lang="en-US" altLang="ja-JP" sz="11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ko-KR" altLang="en-US" sz="4400" dirty="0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  아   </a:t>
            </a:r>
            <a:r>
              <a:rPr lang="ja-JP" altLang="en-US" sz="4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ko-KR" altLang="en-US" sz="4400" dirty="0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어 </a:t>
            </a:r>
            <a:r>
              <a:rPr lang="ja-JP" altLang="en-US" sz="4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ko-KR" altLang="en-US" sz="4400" dirty="0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  오</a:t>
            </a:r>
            <a:r>
              <a:rPr lang="ja-JP" altLang="en-US" sz="4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ko-KR" altLang="en-US" sz="4400" dirty="0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   우</a:t>
            </a:r>
            <a:r>
              <a:rPr lang="ja-JP" altLang="en-US" sz="4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ko-KR" altLang="en-US" sz="4400" dirty="0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   </a:t>
            </a:r>
            <a:r>
              <a:rPr lang="ko-KR" altLang="en-US" sz="4400" dirty="0" err="1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으</a:t>
            </a:r>
            <a:r>
              <a:rPr lang="ja-JP" altLang="en-US" sz="4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ko-KR" altLang="en-US" sz="4400" dirty="0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   이  </a:t>
            </a:r>
            <a:endParaRPr lang="en-US" altLang="ko-KR" sz="4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ko-KR" altLang="en-US" dirty="0">
              <a:latin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0771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54741"/>
          </a:xfrm>
        </p:spPr>
        <p:txBody>
          <a:bodyPr>
            <a:normAutofit/>
          </a:bodyPr>
          <a:lstStyle/>
          <a:p>
            <a:endParaRPr lang="ko-KR" altLang="en-US" sz="2800" dirty="0">
              <a:latin typeface="+mn-ea"/>
              <a:ea typeface="+mn-ea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954741"/>
            <a:ext cx="10515600" cy="5755341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15000"/>
              </a:lnSpc>
              <a:buNone/>
            </a:pPr>
            <a:endParaRPr lang="en-US" altLang="ko-KR" sz="36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39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39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39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39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39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ctr">
              <a:lnSpc>
                <a:spcPct val="115000"/>
              </a:lnSpc>
              <a:buNone/>
            </a:pPr>
            <a:r>
              <a:rPr lang="ko-KR" altLang="en-US" sz="150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이</a:t>
            </a:r>
            <a:endParaRPr lang="en-US" altLang="ko-KR" sz="15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ctr">
              <a:buNone/>
            </a:pPr>
            <a:endParaRPr lang="en-US" altLang="ko-KR" sz="6600" dirty="0" smtClean="0">
              <a:latin typeface="J신영복_TT" panose="020D0804000101010101" pitchFamily="50" charset="-127"/>
              <a:ea typeface="J신영복_TT" panose="020D0804000101010101" pitchFamily="50" charset="-127"/>
            </a:endParaRPr>
          </a:p>
        </p:txBody>
      </p:sp>
      <p:pic>
        <p:nvPicPr>
          <p:cNvPr id="1026" name="Picture 2" descr="0050030000022.jpg (300×30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954741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750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54741"/>
          </a:xfrm>
        </p:spPr>
        <p:txBody>
          <a:bodyPr>
            <a:normAutofit/>
          </a:bodyPr>
          <a:lstStyle/>
          <a:p>
            <a:endParaRPr lang="ko-KR" altLang="en-US" sz="2800" dirty="0">
              <a:latin typeface="+mn-ea"/>
              <a:ea typeface="+mn-ea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954741"/>
            <a:ext cx="10515600" cy="5755341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15000"/>
              </a:lnSpc>
              <a:buNone/>
            </a:pPr>
            <a:endParaRPr lang="en-US" altLang="ko-KR" sz="36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39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39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39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39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39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ctr">
              <a:lnSpc>
                <a:spcPct val="115000"/>
              </a:lnSpc>
              <a:buNone/>
            </a:pPr>
            <a:r>
              <a:rPr lang="ko-KR" altLang="en-US" sz="15000" dirty="0">
                <a:latin typeface="Meiryo UI" panose="020B0604030504040204" pitchFamily="34" charset="-128"/>
                <a:ea typeface="Meiryo UI" panose="020B0604030504040204" pitchFamily="34" charset="-128"/>
              </a:rPr>
              <a:t>오</a:t>
            </a:r>
            <a:endParaRPr lang="en-US" altLang="ko-KR" sz="15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ctr">
              <a:buNone/>
            </a:pPr>
            <a:endParaRPr lang="en-US" altLang="ko-KR" sz="6600" dirty="0" smtClean="0">
              <a:latin typeface="J신영복_TT" panose="020D0804000101010101" pitchFamily="50" charset="-127"/>
              <a:ea typeface="J신영복_TT" panose="020D0804000101010101" pitchFamily="50" charset="-127"/>
            </a:endParaRPr>
          </a:p>
        </p:txBody>
      </p:sp>
      <p:pic>
        <p:nvPicPr>
          <p:cNvPr id="2052" name="Picture 4" descr="270F6E34552E9813305723 (305×275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577" y="954741"/>
            <a:ext cx="3666845" cy="3306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357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54741"/>
          </a:xfrm>
        </p:spPr>
        <p:txBody>
          <a:bodyPr>
            <a:normAutofit/>
          </a:bodyPr>
          <a:lstStyle/>
          <a:p>
            <a:endParaRPr lang="ko-KR" altLang="en-US" sz="2800" dirty="0">
              <a:latin typeface="+mn-ea"/>
              <a:ea typeface="+mn-ea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954741"/>
            <a:ext cx="10515600" cy="5755341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15000"/>
              </a:lnSpc>
              <a:buNone/>
            </a:pPr>
            <a:endParaRPr lang="en-US" altLang="ko-KR" sz="36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39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39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39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39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39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ctr">
              <a:lnSpc>
                <a:spcPct val="115000"/>
              </a:lnSpc>
              <a:buNone/>
            </a:pPr>
            <a:r>
              <a:rPr lang="ko-KR" altLang="en-US" sz="150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아이</a:t>
            </a:r>
            <a:endParaRPr lang="en-US" altLang="ko-KR" sz="15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ctr">
              <a:buNone/>
            </a:pPr>
            <a:endParaRPr lang="en-US" altLang="ko-KR" sz="6600" dirty="0" smtClean="0">
              <a:latin typeface="J신영복_TT" panose="020D0804000101010101" pitchFamily="50" charset="-127"/>
              <a:ea typeface="J신영복_TT" panose="020D0804000101010101" pitchFamily="50" charset="-127"/>
            </a:endParaRPr>
          </a:p>
        </p:txBody>
      </p:sp>
      <p:pic>
        <p:nvPicPr>
          <p:cNvPr id="3074" name="Picture 2" descr="277D29355634D3E624D750 (580×386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789" y="719418"/>
            <a:ext cx="4394680" cy="29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694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54741"/>
          </a:xfrm>
        </p:spPr>
        <p:txBody>
          <a:bodyPr>
            <a:normAutofit/>
          </a:bodyPr>
          <a:lstStyle/>
          <a:p>
            <a:endParaRPr lang="ko-KR" altLang="en-US" sz="2800" dirty="0">
              <a:latin typeface="+mn-ea"/>
              <a:ea typeface="+mn-ea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954741"/>
            <a:ext cx="10515600" cy="5755341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15000"/>
              </a:lnSpc>
              <a:buNone/>
            </a:pPr>
            <a:endParaRPr lang="en-US" altLang="ko-KR" sz="36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39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39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39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39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39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ctr">
              <a:lnSpc>
                <a:spcPct val="115000"/>
              </a:lnSpc>
              <a:buNone/>
            </a:pPr>
            <a:r>
              <a:rPr lang="ko-KR" altLang="en-US" sz="15000" dirty="0">
                <a:latin typeface="Meiryo UI" panose="020B0604030504040204" pitchFamily="34" charset="-128"/>
                <a:ea typeface="Meiryo UI" panose="020B0604030504040204" pitchFamily="34" charset="-128"/>
              </a:rPr>
              <a:t>오</a:t>
            </a:r>
            <a:r>
              <a:rPr lang="ko-KR" altLang="en-US" sz="150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이</a:t>
            </a:r>
            <a:endParaRPr lang="en-US" altLang="ko-KR" sz="150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ctr">
              <a:buNone/>
            </a:pPr>
            <a:endParaRPr lang="en-US" altLang="ko-KR" sz="6600" dirty="0" smtClean="0">
              <a:latin typeface="J신영복_TT" panose="020D0804000101010101" pitchFamily="50" charset="-127"/>
              <a:ea typeface="J신영복_TT" panose="020D0804000101010101" pitchFamily="50" charset="-127"/>
            </a:endParaRPr>
          </a:p>
        </p:txBody>
      </p:sp>
      <p:pic>
        <p:nvPicPr>
          <p:cNvPr id="4098" name="Picture 2" descr="À̹ÌÁöºä¾î_171.jpeg (500×557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099" y="695977"/>
            <a:ext cx="2923801" cy="3257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350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54741"/>
          </a:xfrm>
        </p:spPr>
        <p:txBody>
          <a:bodyPr>
            <a:normAutofit/>
          </a:bodyPr>
          <a:lstStyle/>
          <a:p>
            <a:endParaRPr lang="ko-KR" altLang="en-US" sz="2800" dirty="0">
              <a:latin typeface="+mn-ea"/>
              <a:ea typeface="+mn-ea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1264024"/>
            <a:ext cx="10515600" cy="5472952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lnSpc>
                <a:spcPct val="115000"/>
              </a:lnSpc>
              <a:buNone/>
            </a:pPr>
            <a:r>
              <a:rPr lang="ja-JP" altLang="en-US" sz="3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読んでみましょう。</a:t>
            </a:r>
            <a:endParaRPr lang="en-US" altLang="ja-JP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ja-JP" sz="35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r>
              <a:rPr lang="ko-KR" altLang="en-US" sz="6400" b="1" dirty="0" smtClean="0">
                <a:latin typeface="UD デジタル 教科書体 NK-R" panose="02020400000000000000" pitchFamily="18" charset="-128"/>
                <a:ea typeface="Meiryo UI" panose="020B0604030504040204" pitchFamily="34" charset="-128"/>
              </a:rPr>
              <a:t>이</a:t>
            </a:r>
            <a:endParaRPr lang="en-US" altLang="ko-KR" sz="64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58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r>
              <a:rPr lang="ko-KR" altLang="en-US" sz="5800" b="1" dirty="0" smtClean="0">
                <a:latin typeface="UD デジタル 教科書体 NK-R" panose="02020400000000000000" pitchFamily="18" charset="-128"/>
                <a:ea typeface="Meiryo UI" panose="020B0604030504040204" pitchFamily="34" charset="-128"/>
              </a:rPr>
              <a:t>오</a:t>
            </a:r>
            <a:endParaRPr lang="en-US" altLang="ko-KR" sz="58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58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r>
              <a:rPr lang="ko-KR" altLang="en-US" sz="5800" b="1" dirty="0" smtClean="0">
                <a:latin typeface="UD デジタル 教科書体 NK-R" panose="02020400000000000000" pitchFamily="18" charset="-128"/>
                <a:ea typeface="Meiryo UI" panose="020B0604030504040204" pitchFamily="34" charset="-128"/>
              </a:rPr>
              <a:t>아이</a:t>
            </a:r>
            <a:endParaRPr lang="en-US" altLang="ko-KR" sz="58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sz="58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r>
              <a:rPr lang="ko-KR" altLang="en-US" sz="5800" b="1" dirty="0" smtClean="0">
                <a:latin typeface="UD デジタル 教科書体 NK-R" panose="02020400000000000000" pitchFamily="18" charset="-128"/>
                <a:ea typeface="Meiryo UI" panose="020B0604030504040204" pitchFamily="34" charset="-128"/>
              </a:rPr>
              <a:t>오이</a:t>
            </a:r>
            <a:endParaRPr lang="en-US" altLang="ko-KR" sz="58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6" name="Picture 2" descr="0050030000022.jpg (300×30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900" y="1815352"/>
            <a:ext cx="1252818" cy="125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270F6E34552E9813305723 (305×275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577" y="3230211"/>
            <a:ext cx="1143141" cy="103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277D29355634D3E624D750 (580×386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424" y="4422953"/>
            <a:ext cx="1802471" cy="119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À̹ÌÁöºä¾î_171.jpeg (500×557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922" y="5812797"/>
            <a:ext cx="1107796" cy="1234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0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780143" y="232229"/>
            <a:ext cx="10515600" cy="672353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今日の韓国語一句</a:t>
            </a:r>
            <a:endParaRPr lang="ko-KR" altLang="en-US" sz="2800" dirty="0">
              <a:latin typeface="UD デジタル 教科書体 NK-R" panose="02020400000000000000" pitchFamily="18" charset="-128"/>
            </a:endParaRPr>
          </a:p>
        </p:txBody>
      </p:sp>
      <p:pic>
        <p:nvPicPr>
          <p:cNvPr id="1030" name="Picture 6" descr="message_arigatou.png (400Ã284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1399292"/>
            <a:ext cx="3810000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5635812" y="4599102"/>
            <a:ext cx="3155576" cy="75474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ko-KR" altLang="en-US" sz="36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감사합니다</a:t>
            </a:r>
            <a:r>
              <a:rPr lang="en-US" altLang="ko-KR" sz="3600" b="1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en-US" altLang="ko-KR" sz="3600" b="1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pic>
        <p:nvPicPr>
          <p:cNvPr id="5" name="Picture 4" descr="aisatsu_kodomo_boy.png (359Ã4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765" y="1498225"/>
            <a:ext cx="1233714" cy="137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message_sayounara.png (1347Ã264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42" y="3876339"/>
            <a:ext cx="3615873" cy="70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タイトル 3"/>
          <p:cNvSpPr txBox="1">
            <a:spLocks/>
          </p:cNvSpPr>
          <p:nvPr/>
        </p:nvSpPr>
        <p:spPr>
          <a:xfrm>
            <a:off x="252283" y="3031370"/>
            <a:ext cx="3264348" cy="67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안녕하세요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  <p:sp>
        <p:nvSpPr>
          <p:cNvPr id="10" name="タイトル 3"/>
          <p:cNvSpPr txBox="1">
            <a:spLocks/>
          </p:cNvSpPr>
          <p:nvPr/>
        </p:nvSpPr>
        <p:spPr>
          <a:xfrm>
            <a:off x="252283" y="4663328"/>
            <a:ext cx="3264348" cy="1381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ko-KR" altLang="en-US" sz="280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안녕히 </a:t>
            </a:r>
            <a:r>
              <a:rPr lang="ko-KR" altLang="en-US" sz="280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가세요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안녕히 계세요</a:t>
            </a:r>
            <a:r>
              <a:rPr lang="en-US" altLang="ko-KR" sz="2800" dirty="0" smtClean="0"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  <a:endParaRPr lang="ko-KR" altLang="en-US" sz="2800" dirty="0">
              <a:latin typeface="NanumMyeongjo" panose="02020603020101020101" pitchFamily="18" charset="-127"/>
              <a:ea typeface="NanumMyeongjo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91540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54741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学習目標の</a:t>
            </a:r>
            <a:r>
              <a:rPr lang="en-US" altLang="ja-JP" sz="28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check</a:t>
            </a:r>
            <a:endParaRPr lang="ko-KR" altLang="en-US" sz="2800" dirty="0">
              <a:latin typeface="UD デジタル 教科書体 NK-R" panose="02020400000000000000" pitchFamily="18" charset="-128"/>
              <a:ea typeface="+mn-ea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242047" y="1264024"/>
            <a:ext cx="11111753" cy="547295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buNone/>
            </a:pPr>
            <a:endParaRPr lang="en-US" altLang="ja-JP" sz="35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r>
              <a:rPr lang="ja-JP" altLang="en-US" sz="3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ハングル</a:t>
            </a:r>
            <a:r>
              <a:rPr lang="ja-JP" altLang="en-US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の母音</a:t>
            </a:r>
            <a:r>
              <a:rPr lang="en-US" altLang="ja-JP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(6)</a:t>
            </a:r>
            <a:r>
              <a:rPr lang="ja-JP" altLang="en-US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を正確に発音したり、書いたりすることができる</a:t>
            </a:r>
            <a:r>
              <a:rPr lang="ja-JP" altLang="en-US" sz="36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ko-KR" sz="3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6734629" y="4000500"/>
            <a:ext cx="4049485" cy="16455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宿題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: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workbook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「母音</a:t>
            </a:r>
            <a:r>
              <a:rPr kumimoji="1" lang="ja-JP" alt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❶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」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68147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10988"/>
          </a:xfrm>
        </p:spPr>
        <p:txBody>
          <a:bodyPr>
            <a:normAutofit/>
          </a:bodyPr>
          <a:lstStyle/>
          <a:p>
            <a:endParaRPr lang="ko-KR" altLang="en-US" sz="2800" dirty="0">
              <a:latin typeface="+mn-ea"/>
              <a:ea typeface="+mn-ea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900954"/>
            <a:ext cx="10515600" cy="52760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まず、ハングルの書き順です。</a:t>
            </a: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左→右</a:t>
            </a: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上→下</a:t>
            </a:r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7" name="右矢印 6"/>
          <p:cNvSpPr/>
          <p:nvPr/>
        </p:nvSpPr>
        <p:spPr>
          <a:xfrm>
            <a:off x="3415553" y="1801906"/>
            <a:ext cx="4773705" cy="8471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下矢印 7"/>
          <p:cNvSpPr/>
          <p:nvPr/>
        </p:nvSpPr>
        <p:spPr>
          <a:xfrm>
            <a:off x="3227294" y="3644152"/>
            <a:ext cx="968188" cy="21515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8377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54741"/>
          </a:xfrm>
        </p:spPr>
        <p:txBody>
          <a:bodyPr>
            <a:normAutofit/>
          </a:bodyPr>
          <a:lstStyle/>
          <a:p>
            <a:endParaRPr lang="ko-KR" altLang="en-US" sz="2800" dirty="0">
              <a:latin typeface="+mn-ea"/>
              <a:ea typeface="+mn-ea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1264024"/>
            <a:ext cx="10515600" cy="491293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buNone/>
            </a:pPr>
            <a:endParaRPr lang="en-US" altLang="ja-JP" kern="1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r>
              <a:rPr lang="ja-JP" altLang="en-US" kern="1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母音字の字形は縦の棒と横の棒を基本とし、これらを組み合わせて作られます。</a:t>
            </a:r>
            <a:endParaRPr lang="en-US" altLang="ja-JP" kern="1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ja-JP" kern="1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r>
              <a:rPr lang="ja-JP" altLang="ko-KR" kern="1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</a:t>
            </a:r>
            <a:r>
              <a:rPr lang="ja-JP" altLang="ko-KR" kern="1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の｢あ｣とほぼ</a:t>
            </a:r>
            <a:r>
              <a:rPr lang="ja-JP" altLang="ko-KR" kern="1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同じ</a:t>
            </a:r>
            <a:r>
              <a:rPr lang="ja-JP" altLang="en-US" kern="1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です</a:t>
            </a:r>
            <a:r>
              <a:rPr lang="ja-JP" altLang="ko-KR" kern="1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kern="1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ko-KR" kern="1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ko-KR" altLang="en-US" sz="6600" dirty="0" smtClean="0">
                <a:latin typeface="UD デジタル 教科書体 NK-R" panose="02020400000000000000" pitchFamily="18" charset="-128"/>
                <a:ea typeface="HY신명조" panose="02030600000101010101" pitchFamily="18" charset="-127"/>
              </a:rPr>
              <a:t>아</a:t>
            </a:r>
            <a:r>
              <a:rPr lang="ko-KR" altLang="en-US" sz="6600" dirty="0" smtClean="0">
                <a:latin typeface="UD デジタル 教科書体 NK-R" panose="02020400000000000000" pitchFamily="18" charset="-128"/>
              </a:rPr>
              <a:t>     아    </a:t>
            </a:r>
            <a:r>
              <a:rPr lang="ko-KR" altLang="en-US" sz="6600" dirty="0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아</a:t>
            </a:r>
            <a:r>
              <a:rPr lang="ko-KR" altLang="en-US" sz="6600" dirty="0" smtClean="0">
                <a:latin typeface="UD デジタル 教科書体 NK-R" panose="02020400000000000000" pitchFamily="18" charset="-128"/>
              </a:rPr>
              <a:t>    </a:t>
            </a:r>
            <a:r>
              <a:rPr lang="ko-KR" altLang="en-US" sz="6600" dirty="0" smtClean="0">
                <a:latin typeface="UD デジタル 教科書体 NK-R" panose="02020400000000000000" pitchFamily="18" charset="-128"/>
                <a:ea typeface="J신영복_TT" panose="020D0804000101010101" pitchFamily="50" charset="-127"/>
              </a:rPr>
              <a:t>아</a:t>
            </a:r>
            <a:endParaRPr lang="en-US" altLang="ko-KR" sz="66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ko-KR" altLang="ko-KR" kern="100" dirty="0">
              <a:latin typeface="UD デジタル 教科書体 NK-R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ㅏ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866743" y="470649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教科書１１ページ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아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9032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54741"/>
          </a:xfrm>
        </p:spPr>
        <p:txBody>
          <a:bodyPr>
            <a:normAutofit/>
          </a:bodyPr>
          <a:lstStyle/>
          <a:p>
            <a:endParaRPr lang="ko-KR" altLang="en-US" sz="2800" dirty="0">
              <a:latin typeface="+mn-ea"/>
              <a:ea typeface="+mn-ea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1264024"/>
            <a:ext cx="10515600" cy="491293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b="0" kern="100" dirty="0" smtClean="0">
              <a:solidFill>
                <a:schemeClr val="tx1"/>
              </a:solidFill>
              <a:effectLst/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kern="1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b="0" kern="100" dirty="0" smtClean="0">
                <a:solidFill>
                  <a:schemeClr val="tx1"/>
                </a:solidFill>
                <a:effectLst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口を大きく広げて｢お｣と発音</a:t>
            </a:r>
            <a:r>
              <a:rPr lang="ja-JP" altLang="en-US" b="0" kern="100" dirty="0" smtClean="0">
                <a:solidFill>
                  <a:schemeClr val="tx1"/>
                </a:solidFill>
                <a:effectLst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します</a:t>
            </a:r>
            <a:r>
              <a:rPr lang="ja-JP" altLang="ko-KR" b="0" kern="100" dirty="0" smtClean="0">
                <a:solidFill>
                  <a:schemeClr val="tx1"/>
                </a:solidFill>
                <a:effectLst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r>
              <a:rPr lang="ja-JP" altLang="en-US" b="0" kern="100" dirty="0" smtClean="0">
                <a:solidFill>
                  <a:schemeClr val="tx1"/>
                </a:solidFill>
                <a:effectLst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できるだけ口を大きく開き、舌を出来るだけ奥の方に引き寄せておいて「オ」と発音します。</a:t>
            </a:r>
            <a:endParaRPr lang="en-US" altLang="ja-JP" b="0" kern="100" dirty="0" smtClean="0">
              <a:solidFill>
                <a:schemeClr val="tx1"/>
              </a:solidFill>
              <a:effectLst/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ko-KR" altLang="ko-KR" kern="100" dirty="0">
              <a:latin typeface="UD デジタル 教科書体 NK-R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ko-KR" sz="4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6600" dirty="0" smtClean="0">
                <a:latin typeface="UD デジタル 教科書体 NK-R" panose="02020400000000000000" pitchFamily="18" charset="-128"/>
                <a:ea typeface="HY신명조" panose="02030600000101010101" pitchFamily="18" charset="-127"/>
              </a:rPr>
              <a:t>어</a:t>
            </a:r>
            <a:r>
              <a:rPr lang="ko-KR" altLang="en-US" sz="6600" dirty="0" smtClean="0">
                <a:latin typeface="UD デジタル 教科書体 NK-R" panose="02020400000000000000" pitchFamily="18" charset="-128"/>
              </a:rPr>
              <a:t>     어    </a:t>
            </a:r>
            <a:r>
              <a:rPr lang="ko-KR" altLang="en-US" sz="6600" dirty="0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어</a:t>
            </a:r>
            <a:r>
              <a:rPr lang="ko-KR" altLang="en-US" sz="6600" dirty="0" smtClean="0">
                <a:latin typeface="UD デジタル 教科書体 NK-R" panose="02020400000000000000" pitchFamily="18" charset="-128"/>
              </a:rPr>
              <a:t>    </a:t>
            </a:r>
            <a:r>
              <a:rPr lang="ko-KR" altLang="en-US" sz="6600" dirty="0" smtClean="0">
                <a:latin typeface="UD デジタル 教科書体 NK-R" panose="02020400000000000000" pitchFamily="18" charset="-128"/>
                <a:ea typeface="J신영복_TT" panose="020D0804000101010101" pitchFamily="50" charset="-127"/>
              </a:rPr>
              <a:t>어</a:t>
            </a:r>
            <a:endParaRPr lang="en-US" altLang="ko-KR" sz="6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ㅓ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866743" y="470649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教科書１１ページ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어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4850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54741"/>
          </a:xfrm>
        </p:spPr>
        <p:txBody>
          <a:bodyPr>
            <a:normAutofit/>
          </a:bodyPr>
          <a:lstStyle/>
          <a:p>
            <a:endParaRPr lang="ko-KR" altLang="en-US" sz="2800" dirty="0">
              <a:latin typeface="+mn-ea"/>
              <a:ea typeface="+mn-ea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1264024"/>
            <a:ext cx="10515600" cy="491293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buNone/>
            </a:pPr>
            <a:endParaRPr lang="en-US" altLang="ja-JP" b="0" kern="100" dirty="0" smtClean="0">
              <a:solidFill>
                <a:schemeClr val="tx1"/>
              </a:solidFill>
              <a:effectLst/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ja-JP" kern="1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r>
              <a:rPr lang="ja-JP" altLang="ko-KR" b="0" kern="100" dirty="0" smtClean="0">
                <a:solidFill>
                  <a:schemeClr val="tx1"/>
                </a:solidFill>
                <a:effectLst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唇を丸く突き出して｢お｣と発音</a:t>
            </a:r>
            <a:r>
              <a:rPr lang="ja-JP" altLang="en-US" b="0" kern="100" dirty="0" smtClean="0">
                <a:solidFill>
                  <a:schemeClr val="tx1"/>
                </a:solidFill>
                <a:effectLst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します</a:t>
            </a:r>
            <a:r>
              <a:rPr lang="ja-JP" altLang="ko-KR" b="0" kern="100" dirty="0" smtClean="0">
                <a:solidFill>
                  <a:schemeClr val="tx1"/>
                </a:solidFill>
                <a:effectLst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r>
              <a:rPr lang="ja-JP" altLang="en-US" b="0" kern="100" dirty="0" smtClean="0">
                <a:solidFill>
                  <a:schemeClr val="tx1"/>
                </a:solidFill>
                <a:effectLst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日本語の「オ」とにいていますが、唇を前につきだし丸めを強くして「オ」と発音します。</a:t>
            </a:r>
            <a:endParaRPr lang="ko-KR" altLang="ko-KR" kern="100" dirty="0">
              <a:latin typeface="UD デジタル 教科書体 NK-R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ko-KR" sz="4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ko-KR" sz="4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6600" dirty="0" smtClean="0">
                <a:latin typeface="UD デジタル 教科書体 NK-R" panose="02020400000000000000" pitchFamily="18" charset="-128"/>
                <a:ea typeface="HY신명조" panose="02030600000101010101" pitchFamily="18" charset="-127"/>
              </a:rPr>
              <a:t>오</a:t>
            </a:r>
            <a:r>
              <a:rPr lang="ko-KR" altLang="en-US" sz="6600" dirty="0" smtClean="0">
                <a:latin typeface="UD デジタル 教科書体 NK-R" panose="02020400000000000000" pitchFamily="18" charset="-128"/>
              </a:rPr>
              <a:t>     오    </a:t>
            </a:r>
            <a:r>
              <a:rPr lang="ko-KR" altLang="en-US" sz="6600" dirty="0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오</a:t>
            </a:r>
            <a:r>
              <a:rPr lang="ko-KR" altLang="en-US" sz="6600" dirty="0" smtClean="0">
                <a:latin typeface="UD デジタル 教科書体 NK-R" panose="02020400000000000000" pitchFamily="18" charset="-128"/>
              </a:rPr>
              <a:t>    </a:t>
            </a:r>
            <a:r>
              <a:rPr lang="ko-KR" altLang="en-US" sz="6600" dirty="0" smtClean="0">
                <a:latin typeface="UD デジタル 教科書体 NK-R" panose="02020400000000000000" pitchFamily="18" charset="-128"/>
                <a:ea typeface="J신영복_TT" panose="020D0804000101010101" pitchFamily="50" charset="-127"/>
              </a:rPr>
              <a:t>오</a:t>
            </a:r>
            <a:endParaRPr lang="en-US" altLang="ko-KR" sz="6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ㅗ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866743" y="470649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教科書１１ページ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오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7368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54741"/>
          </a:xfrm>
        </p:spPr>
        <p:txBody>
          <a:bodyPr>
            <a:normAutofit/>
          </a:bodyPr>
          <a:lstStyle/>
          <a:p>
            <a:endParaRPr lang="ko-KR" altLang="en-US" sz="2800" dirty="0">
              <a:latin typeface="+mn-ea"/>
              <a:ea typeface="+mn-ea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1264024"/>
            <a:ext cx="10515600" cy="491293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buNone/>
            </a:pPr>
            <a:endParaRPr lang="en-US" altLang="ja-JP" b="0" kern="100" dirty="0" smtClean="0">
              <a:solidFill>
                <a:schemeClr val="tx1"/>
              </a:solidFill>
              <a:effectLst/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ja-JP" kern="1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r>
              <a:rPr lang="ja-JP" altLang="ko-KR" b="0" kern="100" dirty="0" smtClean="0">
                <a:solidFill>
                  <a:schemeClr val="tx1"/>
                </a:solidFill>
                <a:effectLst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唇を丸く突き出して｢う｣と発音</a:t>
            </a:r>
            <a:r>
              <a:rPr lang="ja-JP" altLang="en-US" kern="1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しま</a:t>
            </a:r>
            <a:r>
              <a:rPr lang="ja-JP" altLang="en-US" kern="1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す</a:t>
            </a:r>
            <a:r>
              <a:rPr lang="ja-JP" altLang="ko-KR" b="0" kern="100" dirty="0" smtClean="0">
                <a:solidFill>
                  <a:schemeClr val="tx1"/>
                </a:solidFill>
                <a:effectLst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kern="100" dirty="0">
              <a:latin typeface="UD デジタル 教科書体 NK-R" panose="02020400000000000000" pitchFamily="18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ko-KR" sz="4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4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6600" dirty="0" smtClean="0">
                <a:latin typeface="UD デジタル 教科書体 NK-R" panose="02020400000000000000" pitchFamily="18" charset="-128"/>
                <a:ea typeface="HY신명조" panose="02030600000101010101" pitchFamily="18" charset="-127"/>
              </a:rPr>
              <a:t>우</a:t>
            </a:r>
            <a:r>
              <a:rPr lang="ko-KR" altLang="en-US" sz="6600" dirty="0" smtClean="0">
                <a:latin typeface="UD デジタル 教科書体 NK-R" panose="02020400000000000000" pitchFamily="18" charset="-128"/>
              </a:rPr>
              <a:t>     우    </a:t>
            </a:r>
            <a:r>
              <a:rPr lang="ko-KR" altLang="en-US" sz="6600" dirty="0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우</a:t>
            </a:r>
            <a:r>
              <a:rPr lang="ko-KR" altLang="en-US" sz="6600" dirty="0" smtClean="0">
                <a:latin typeface="UD デジタル 教科書体 NK-R" panose="02020400000000000000" pitchFamily="18" charset="-128"/>
              </a:rPr>
              <a:t>    </a:t>
            </a:r>
            <a:r>
              <a:rPr lang="ko-KR" altLang="en-US" sz="6600" dirty="0" smtClean="0">
                <a:latin typeface="UD デジタル 教科書体 NK-R" panose="02020400000000000000" pitchFamily="18" charset="-128"/>
                <a:ea typeface="J신영복_TT" panose="020D0804000101010101" pitchFamily="50" charset="-127"/>
              </a:rPr>
              <a:t>우</a:t>
            </a:r>
            <a:endParaRPr lang="en-US" altLang="ko-KR" sz="6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ㅜ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866743" y="470649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教科書１１ページ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우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6803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54741"/>
          </a:xfrm>
        </p:spPr>
        <p:txBody>
          <a:bodyPr>
            <a:normAutofit/>
          </a:bodyPr>
          <a:lstStyle/>
          <a:p>
            <a:endParaRPr lang="ko-KR" altLang="en-US" sz="2800" dirty="0">
              <a:latin typeface="+mn-ea"/>
              <a:ea typeface="+mn-ea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1264024"/>
            <a:ext cx="10515600" cy="491293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b="0" kern="100" dirty="0" smtClean="0">
              <a:solidFill>
                <a:schemeClr val="tx1"/>
              </a:solidFill>
              <a:effectLst/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kern="1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ko-KR" b="0" kern="100" dirty="0" smtClean="0">
                <a:solidFill>
                  <a:schemeClr val="tx1"/>
                </a:solidFill>
                <a:effectLst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口を横に広げて｢う｣と発音</a:t>
            </a:r>
            <a:r>
              <a:rPr lang="ja-JP" altLang="en-US" b="0" kern="100" dirty="0" smtClean="0">
                <a:solidFill>
                  <a:schemeClr val="tx1"/>
                </a:solidFill>
                <a:effectLst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します</a:t>
            </a:r>
            <a:r>
              <a:rPr lang="ja-JP" altLang="ko-KR" b="0" kern="100" dirty="0" smtClean="0">
                <a:solidFill>
                  <a:schemeClr val="tx1"/>
                </a:solidFill>
                <a:effectLst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r>
              <a:rPr lang="ja-JP" altLang="en-US" b="0" kern="100" dirty="0" smtClean="0">
                <a:solidFill>
                  <a:schemeClr val="tx1"/>
                </a:solidFill>
                <a:effectLst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日本語の「ウ」と似ていますが、唇を横に引き、上下の歯をかみ合わせるような感じで「ウ」と発音します。</a:t>
            </a:r>
            <a:endParaRPr lang="ko-KR" altLang="ko-KR" kern="100" dirty="0">
              <a:latin typeface="UD デジタル 教科書体 NK-R" panose="02020400000000000000" pitchFamily="18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ko-KR" sz="4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4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6600" dirty="0" err="1" smtClean="0">
                <a:latin typeface="UD デジタル 教科書体 NK-R" panose="02020400000000000000" pitchFamily="18" charset="-128"/>
                <a:ea typeface="HY신명조" panose="02030600000101010101" pitchFamily="18" charset="-127"/>
              </a:rPr>
              <a:t>으</a:t>
            </a:r>
            <a:r>
              <a:rPr lang="ko-KR" altLang="en-US" sz="6600" dirty="0" smtClean="0">
                <a:latin typeface="UD デジタル 教科書体 NK-R" panose="02020400000000000000" pitchFamily="18" charset="-128"/>
              </a:rPr>
              <a:t>     </a:t>
            </a:r>
            <a:r>
              <a:rPr lang="ko-KR" altLang="en-US" sz="6600" dirty="0" err="1" smtClean="0">
                <a:latin typeface="UD デジタル 教科書体 NK-R" panose="02020400000000000000" pitchFamily="18" charset="-128"/>
              </a:rPr>
              <a:t>으</a:t>
            </a:r>
            <a:r>
              <a:rPr lang="ko-KR" altLang="en-US" sz="6600" dirty="0" smtClean="0">
                <a:latin typeface="UD デジタル 教科書体 NK-R" panose="02020400000000000000" pitchFamily="18" charset="-128"/>
              </a:rPr>
              <a:t>    </a:t>
            </a:r>
            <a:r>
              <a:rPr lang="ko-KR" altLang="en-US" sz="6600" dirty="0" err="1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으</a:t>
            </a:r>
            <a:r>
              <a:rPr lang="ko-KR" altLang="en-US" sz="6600" dirty="0" smtClean="0">
                <a:latin typeface="UD デジタル 教科書体 NK-R" panose="02020400000000000000" pitchFamily="18" charset="-128"/>
              </a:rPr>
              <a:t>    </a:t>
            </a:r>
            <a:r>
              <a:rPr lang="ko-KR" altLang="en-US" sz="6600" dirty="0" err="1" smtClean="0">
                <a:latin typeface="UD デジタル 教科書体 NK-R" panose="02020400000000000000" pitchFamily="18" charset="-128"/>
                <a:ea typeface="J신영복_TT" panose="020D0804000101010101" pitchFamily="50" charset="-127"/>
              </a:rPr>
              <a:t>으</a:t>
            </a:r>
            <a:endParaRPr lang="en-US" altLang="ko-KR" sz="6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ㅡ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866743" y="470649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教科書１１ページ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으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349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54741"/>
          </a:xfrm>
        </p:spPr>
        <p:txBody>
          <a:bodyPr>
            <a:normAutofit/>
          </a:bodyPr>
          <a:lstStyle/>
          <a:p>
            <a:endParaRPr lang="ko-KR" altLang="en-US" sz="2800" dirty="0">
              <a:latin typeface="+mn-ea"/>
              <a:ea typeface="+mn-ea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38200" y="1264024"/>
            <a:ext cx="10515600" cy="491293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buNone/>
            </a:pPr>
            <a:endParaRPr lang="en-US" altLang="ja-JP" b="0" kern="100" dirty="0" smtClean="0">
              <a:solidFill>
                <a:schemeClr val="tx1"/>
              </a:solidFill>
              <a:effectLst/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en-US" altLang="ja-JP" kern="1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r>
              <a:rPr lang="ja-JP" altLang="ko-KR" b="0" kern="100" dirty="0" smtClean="0">
                <a:solidFill>
                  <a:schemeClr val="tx1"/>
                </a:solidFill>
                <a:effectLst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日本語の｢い｣とほぼ同じ</a:t>
            </a:r>
            <a:r>
              <a:rPr lang="ja-JP" altLang="en-US" b="0" kern="100" dirty="0" smtClean="0">
                <a:solidFill>
                  <a:schemeClr val="tx1"/>
                </a:solidFill>
                <a:effectLst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です</a:t>
            </a:r>
            <a:r>
              <a:rPr lang="ja-JP" altLang="ko-KR" b="0" kern="100" dirty="0" smtClean="0">
                <a:solidFill>
                  <a:schemeClr val="tx1"/>
                </a:solidFill>
                <a:effectLst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kern="100" dirty="0">
              <a:latin typeface="UD デジタル 教科書体 NK-R" panose="02020400000000000000" pitchFamily="18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ko-KR" sz="4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4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 algn="ctr">
              <a:buNone/>
            </a:pPr>
            <a:r>
              <a:rPr lang="ko-KR" altLang="en-US" sz="6600" dirty="0" smtClean="0">
                <a:latin typeface="UD デジタル 教科書体 NK-R" panose="02020400000000000000" pitchFamily="18" charset="-128"/>
                <a:ea typeface="HY신명조" panose="02030600000101010101" pitchFamily="18" charset="-127"/>
              </a:rPr>
              <a:t>이</a:t>
            </a:r>
            <a:r>
              <a:rPr lang="ko-KR" altLang="en-US" sz="6600" dirty="0" smtClean="0">
                <a:latin typeface="UD デジタル 教科書体 NK-R" panose="02020400000000000000" pitchFamily="18" charset="-128"/>
              </a:rPr>
              <a:t>     이    </a:t>
            </a:r>
            <a:r>
              <a:rPr lang="ko-KR" altLang="en-US" sz="6600" dirty="0" smtClean="0">
                <a:latin typeface="UD デジタル 教科書体 NK-R" panose="02020400000000000000" pitchFamily="18" charset="-128"/>
                <a:ea typeface="HY궁서" panose="02030600000101010101" pitchFamily="18" charset="-127"/>
              </a:rPr>
              <a:t>이</a:t>
            </a:r>
            <a:r>
              <a:rPr lang="ko-KR" altLang="en-US" sz="6600" dirty="0" smtClean="0">
                <a:latin typeface="UD デジタル 教科書体 NK-R" panose="02020400000000000000" pitchFamily="18" charset="-128"/>
              </a:rPr>
              <a:t>    </a:t>
            </a:r>
            <a:r>
              <a:rPr lang="ko-KR" altLang="en-US" sz="6600" dirty="0" smtClean="0">
                <a:latin typeface="UD デジタル 教科書体 NK-R" panose="02020400000000000000" pitchFamily="18" charset="-128"/>
                <a:ea typeface="J신영복_TT" panose="020D0804000101010101" pitchFamily="50" charset="-127"/>
              </a:rPr>
              <a:t>이</a:t>
            </a:r>
            <a:endParaRPr lang="en-US" altLang="ko-KR" sz="66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801906" cy="14926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ㅣ</a:t>
            </a:r>
            <a:endParaRPr lang="ko-KR" altLang="en-US" sz="7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866743" y="470649"/>
            <a:ext cx="4049485" cy="1021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教科書１１ページ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発音しながら書きましょう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kumimoji="1" lang="ko-KR" altLang="en-US" sz="2400" b="1" dirty="0" smtClean="0">
                <a:solidFill>
                  <a:srgbClr val="FF0000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이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2400" dirty="0" err="1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kumimoji="1" lang="ja-JP" altLang="en-US" sz="24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7681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109631"/>
            <a:ext cx="10515600" cy="387910"/>
          </a:xfrm>
        </p:spPr>
        <p:txBody>
          <a:bodyPr>
            <a:noAutofit/>
          </a:bodyPr>
          <a:lstStyle/>
          <a:p>
            <a:r>
              <a:rPr lang="ja-JP" altLang="en-US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読んでみましょう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685800"/>
            <a:ext cx="10515600" cy="61722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buNone/>
            </a:pPr>
            <a:endParaRPr lang="en-US" altLang="ko-KR" sz="36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981635" y="685800"/>
            <a:ext cx="2043953" cy="614530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54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ㅏ</a:t>
            </a:r>
            <a:endParaRPr lang="en-US" altLang="ko-KR" sz="54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5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5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ㅓ</a:t>
            </a:r>
            <a:endParaRPr lang="en-US" altLang="ko-KR" sz="54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54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5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ㅗ</a:t>
            </a:r>
            <a:endParaRPr lang="en-US" altLang="ko-KR" sz="54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5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5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ㅜ</a:t>
            </a:r>
            <a:endParaRPr lang="en-US" altLang="ko-KR" sz="54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118411" y="685800"/>
            <a:ext cx="2043953" cy="614530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54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ㅡ</a:t>
            </a:r>
            <a:endParaRPr lang="en-US" altLang="ko-KR" sz="54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5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5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ㅣ</a:t>
            </a:r>
            <a:endParaRPr lang="en-US" altLang="ko-KR" sz="54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5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54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5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endParaRPr lang="en-US" altLang="ko-KR" sz="54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41225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371</Words>
  <Application>Microsoft Office PowerPoint</Application>
  <PresentationFormat>ワイド画面</PresentationFormat>
  <Paragraphs>122</Paragraphs>
  <Slides>16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9" baseType="lpstr">
      <vt:lpstr>HY신명조</vt:lpstr>
      <vt:lpstr>HY궁서</vt:lpstr>
      <vt:lpstr>J신영복_TT</vt:lpstr>
      <vt:lpstr>맑은 고딕</vt:lpstr>
      <vt:lpstr>Meiryo UI</vt:lpstr>
      <vt:lpstr>ＭＳ Ｐゴシック</vt:lpstr>
      <vt:lpstr>NanumMyeongjo</vt:lpstr>
      <vt:lpstr>UD デジタル 教科書体 NK-R</vt:lpstr>
      <vt:lpstr>나눔고딕</vt:lpstr>
      <vt:lpstr>Arial</vt:lpstr>
      <vt:lpstr>Times New Roman</vt:lpstr>
      <vt:lpstr>Wingdings</vt:lpstr>
      <vt:lpstr>Office テーマ</vt:lpstr>
      <vt:lpstr>第2講 母音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読んでみましょう。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今日の韓国語一句</vt:lpstr>
      <vt:lpstr>学習目標のcheck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제2강 모음(6)+자음(일부)</dc:title>
  <dc:creator>Kim ChangGoo</dc:creator>
  <cp:lastModifiedBy>MyPC</cp:lastModifiedBy>
  <cp:revision>89</cp:revision>
  <dcterms:created xsi:type="dcterms:W3CDTF">2017-03-08T06:24:53Z</dcterms:created>
  <dcterms:modified xsi:type="dcterms:W3CDTF">2018-12-27T04:15:25Z</dcterms:modified>
</cp:coreProperties>
</file>