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05" r:id="rId3"/>
    <p:sldId id="257" r:id="rId4"/>
    <p:sldId id="258" r:id="rId5"/>
    <p:sldId id="259" r:id="rId6"/>
    <p:sldId id="260" r:id="rId7"/>
    <p:sldId id="261" r:id="rId8"/>
    <p:sldId id="302" r:id="rId9"/>
    <p:sldId id="262" r:id="rId10"/>
    <p:sldId id="263" r:id="rId11"/>
    <p:sldId id="304" r:id="rId12"/>
    <p:sldId id="264" r:id="rId13"/>
    <p:sldId id="265" r:id="rId14"/>
    <p:sldId id="266" r:id="rId15"/>
    <p:sldId id="303" r:id="rId16"/>
    <p:sldId id="267" r:id="rId17"/>
    <p:sldId id="268" r:id="rId18"/>
    <p:sldId id="298" r:id="rId19"/>
    <p:sldId id="295" r:id="rId20"/>
    <p:sldId id="296" r:id="rId21"/>
    <p:sldId id="293" r:id="rId22"/>
    <p:sldId id="297" r:id="rId23"/>
    <p:sldId id="294" r:id="rId24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6" d="100"/>
          <a:sy n="66" d="100"/>
        </p:scale>
        <p:origin x="90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ko-KR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5AADC-B5AE-48D3-8609-77D2823B226D}" type="datetimeFigureOut">
              <a:rPr lang="ko-KR" altLang="en-US" smtClean="0"/>
              <a:t>2018-12-27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004DD-41F9-4FD0-BBA1-1176BE993F5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617798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5AADC-B5AE-48D3-8609-77D2823B226D}" type="datetimeFigureOut">
              <a:rPr lang="ko-KR" altLang="en-US" smtClean="0"/>
              <a:t>2018-12-27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004DD-41F9-4FD0-BBA1-1176BE993F5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6740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5AADC-B5AE-48D3-8609-77D2823B226D}" type="datetimeFigureOut">
              <a:rPr lang="ko-KR" altLang="en-US" smtClean="0"/>
              <a:t>2018-12-27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004DD-41F9-4FD0-BBA1-1176BE993F5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6745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5AADC-B5AE-48D3-8609-77D2823B226D}" type="datetimeFigureOut">
              <a:rPr lang="ko-KR" altLang="en-US" smtClean="0"/>
              <a:t>2018-12-27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004DD-41F9-4FD0-BBA1-1176BE993F5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82107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5AADC-B5AE-48D3-8609-77D2823B226D}" type="datetimeFigureOut">
              <a:rPr lang="ko-KR" altLang="en-US" smtClean="0"/>
              <a:t>2018-12-27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004DD-41F9-4FD0-BBA1-1176BE993F5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920639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5AADC-B5AE-48D3-8609-77D2823B226D}" type="datetimeFigureOut">
              <a:rPr lang="ko-KR" altLang="en-US" smtClean="0"/>
              <a:t>2018-12-27</a:t>
            </a:fld>
            <a:endParaRPr lang="ko-KR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004DD-41F9-4FD0-BBA1-1176BE993F5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440162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5AADC-B5AE-48D3-8609-77D2823B226D}" type="datetimeFigureOut">
              <a:rPr lang="ko-KR" altLang="en-US" smtClean="0"/>
              <a:t>2018-12-27</a:t>
            </a:fld>
            <a:endParaRPr lang="ko-KR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004DD-41F9-4FD0-BBA1-1176BE993F5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09146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5AADC-B5AE-48D3-8609-77D2823B226D}" type="datetimeFigureOut">
              <a:rPr lang="ko-KR" altLang="en-US" smtClean="0"/>
              <a:t>2018-12-27</a:t>
            </a:fld>
            <a:endParaRPr lang="ko-KR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004DD-41F9-4FD0-BBA1-1176BE993F5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051572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5AADC-B5AE-48D3-8609-77D2823B226D}" type="datetimeFigureOut">
              <a:rPr lang="ko-KR" altLang="en-US" smtClean="0"/>
              <a:t>2018-12-27</a:t>
            </a:fld>
            <a:endParaRPr lang="ko-KR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004DD-41F9-4FD0-BBA1-1176BE993F5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169655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5AADC-B5AE-48D3-8609-77D2823B226D}" type="datetimeFigureOut">
              <a:rPr lang="ko-KR" altLang="en-US" smtClean="0"/>
              <a:t>2018-12-27</a:t>
            </a:fld>
            <a:endParaRPr lang="ko-KR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004DD-41F9-4FD0-BBA1-1176BE993F5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305108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5AADC-B5AE-48D3-8609-77D2823B226D}" type="datetimeFigureOut">
              <a:rPr lang="ko-KR" altLang="en-US" smtClean="0"/>
              <a:t>2018-12-27</a:t>
            </a:fld>
            <a:endParaRPr lang="ko-KR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004DD-41F9-4FD0-BBA1-1176BE993F5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56554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E5AADC-B5AE-48D3-8609-77D2823B226D}" type="datetimeFigureOut">
              <a:rPr lang="ko-KR" altLang="en-US" smtClean="0"/>
              <a:t>2018-12-27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004DD-41F9-4FD0-BBA1-1176BE993F5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5803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712694"/>
          </a:xfrm>
        </p:spPr>
        <p:txBody>
          <a:bodyPr>
            <a:normAutofit/>
          </a:bodyPr>
          <a:lstStyle/>
          <a:p>
            <a:r>
              <a:rPr lang="ja-JP" altLang="en-US" sz="32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第</a:t>
            </a:r>
            <a:r>
              <a:rPr lang="en-US" altLang="ja-JP" sz="32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7</a:t>
            </a:r>
            <a:r>
              <a:rPr lang="ja-JP" altLang="en-US" sz="32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講　母音③</a:t>
            </a:r>
            <a:endParaRPr lang="ko-KR" altLang="en-US" sz="3200" dirty="0">
              <a:latin typeface="UD デジタル 教科書体 NK-R" panose="02020400000000000000" pitchFamily="18" charset="-128"/>
            </a:endParaRP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838200" y="887506"/>
            <a:ext cx="10515600" cy="5741894"/>
          </a:xfrm>
        </p:spPr>
        <p:txBody>
          <a:bodyPr/>
          <a:lstStyle/>
          <a:p>
            <a:pPr marL="0" indent="0">
              <a:buNone/>
            </a:pPr>
            <a:r>
              <a:rPr lang="ja-JP" altLang="en-US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今日の学習</a:t>
            </a:r>
            <a:r>
              <a:rPr lang="ja-JP" altLang="en-US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目標</a:t>
            </a:r>
            <a:endParaRPr lang="en-US" altLang="ja-JP" dirty="0" smtClean="0">
              <a:solidFill>
                <a:srgbClr val="FF0000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en-US" altLang="ja-JP" dirty="0">
              <a:solidFill>
                <a:srgbClr val="FF0000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ハングル</a:t>
            </a:r>
            <a:r>
              <a:rPr lang="ja-JP" altLang="en-US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の母音</a:t>
            </a:r>
            <a:r>
              <a:rPr lang="en-US" altLang="ja-JP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(11)</a:t>
            </a:r>
            <a:r>
              <a:rPr lang="ja-JP" altLang="en-US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を正確に発音したり、書いたりすることができる。</a:t>
            </a:r>
            <a:endParaRPr lang="en-US" altLang="ko-KR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endParaRPr lang="ko-KR" altLang="en-US" dirty="0">
              <a:latin typeface="UD デジタル 教科書体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77520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712694"/>
          </a:xfrm>
        </p:spPr>
        <p:txBody>
          <a:bodyPr>
            <a:normAutofit/>
          </a:bodyPr>
          <a:lstStyle/>
          <a:p>
            <a:endParaRPr lang="ko-KR" altLang="en-US" sz="3200" dirty="0">
              <a:latin typeface="Meiryo UI" panose="020B0604030504040204" pitchFamily="34" charset="-128"/>
            </a:endParaRP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838200" y="887506"/>
            <a:ext cx="10515600" cy="574189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ko-KR" sz="36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最初に唇を丸くしてから日本語の｢ウォ｣と発音する</a:t>
            </a:r>
            <a:r>
              <a:rPr lang="ja-JP" altLang="ko-KR" sz="36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en-US" altLang="ja-JP" sz="36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en-US" altLang="ko-KR" sz="36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en-US" altLang="ko-KR" sz="36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 algn="ctr">
              <a:buNone/>
            </a:pPr>
            <a:r>
              <a:rPr lang="ko-KR" altLang="en-US" sz="138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워</a:t>
            </a:r>
            <a:endParaRPr lang="en-US" altLang="ko-KR" sz="13800" dirty="0" smtClean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marL="0" indent="0">
              <a:buNone/>
            </a:pPr>
            <a:endParaRPr lang="ko-KR" altLang="en-US" sz="6600" dirty="0">
              <a:latin typeface="UD デジタル 教科書体 NK-R" panose="02020400000000000000" pitchFamily="18" charset="-128"/>
              <a:ea typeface="HY신명조" panose="02030600000101010101" pitchFamily="18" charset="-127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7997372" y="5607425"/>
            <a:ext cx="4049485" cy="10219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教科書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28</a:t>
            </a:r>
            <a:r>
              <a:rPr kumimoji="1" lang="ja-JP" altLang="en-US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ページ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3</a:t>
            </a:r>
            <a:r>
              <a:rPr kumimoji="1" lang="ja-JP" altLang="en-US" sz="2400" dirty="0" err="1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．</a:t>
            </a:r>
            <a:r>
              <a:rPr kumimoji="1" lang="ja-JP" altLang="en-US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発音しながら書きましょう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</a:t>
            </a:r>
            <a:r>
              <a:rPr kumimoji="1" lang="ko-KR" altLang="en-US" sz="2400" b="1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ㅘ</a:t>
            </a:r>
            <a:r>
              <a:rPr kumimoji="1" lang="en-US" altLang="ko-KR" sz="2400" b="1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~</a:t>
            </a:r>
            <a:r>
              <a:rPr kumimoji="1" lang="ko-KR" altLang="en-US" sz="2400" b="1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ㅝ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)</a:t>
            </a:r>
            <a:r>
              <a:rPr kumimoji="1" lang="ja-JP" altLang="en-US" sz="2400" dirty="0" err="1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kumimoji="1" lang="ja-JP" altLang="en-US" sz="2400" dirty="0">
              <a:solidFill>
                <a:schemeClr val="tx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5927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712694"/>
          </a:xfrm>
        </p:spPr>
        <p:txBody>
          <a:bodyPr>
            <a:normAutofit/>
          </a:bodyPr>
          <a:lstStyle/>
          <a:p>
            <a:endParaRPr lang="ko-KR" altLang="en-US" sz="3200" dirty="0">
              <a:latin typeface="Meiryo UI" panose="020B0604030504040204" pitchFamily="34" charset="-128"/>
            </a:endParaRPr>
          </a:p>
        </p:txBody>
      </p:sp>
      <p:pic>
        <p:nvPicPr>
          <p:cNvPr id="6" name="コンテンツ プレースホルダー 1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44600" t="34548" r="49134" b="29887"/>
          <a:stretch/>
        </p:blipFill>
        <p:spPr>
          <a:xfrm>
            <a:off x="4894257" y="1"/>
            <a:ext cx="2159685" cy="6892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8891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712694"/>
          </a:xfrm>
        </p:spPr>
        <p:txBody>
          <a:bodyPr>
            <a:normAutofit/>
          </a:bodyPr>
          <a:lstStyle/>
          <a:p>
            <a:endParaRPr lang="ko-KR" altLang="en-US" sz="3200" dirty="0">
              <a:latin typeface="UD デジタル 教科書体 NK-R" panose="02020400000000000000" pitchFamily="18" charset="-128"/>
            </a:endParaRP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838200" y="887506"/>
            <a:ext cx="10515600" cy="574189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ko-KR" sz="36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最初に唇を丸くしてから日本語の｢ウェ｣と発音する。</a:t>
            </a:r>
            <a:endParaRPr lang="en-US" altLang="ko-KR" sz="36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en-US" altLang="ko-KR" sz="36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en-US" altLang="ko-KR" sz="36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 algn="ctr">
              <a:buNone/>
            </a:pPr>
            <a:r>
              <a:rPr lang="ko-KR" altLang="en-US" sz="138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왜</a:t>
            </a:r>
            <a:endParaRPr lang="en-US" altLang="ko-KR" sz="13800" dirty="0" smtClean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marL="0" indent="0">
              <a:buNone/>
            </a:pPr>
            <a:endParaRPr lang="ko-KR" altLang="en-US" sz="6600" dirty="0">
              <a:latin typeface="UD デジタル 教科書体 NK-R" panose="02020400000000000000" pitchFamily="18" charset="-128"/>
              <a:ea typeface="HY신명조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39298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712694"/>
          </a:xfrm>
        </p:spPr>
        <p:txBody>
          <a:bodyPr>
            <a:normAutofit/>
          </a:bodyPr>
          <a:lstStyle/>
          <a:p>
            <a:endParaRPr lang="ko-KR" altLang="en-US" sz="3200" dirty="0">
              <a:latin typeface="UD デジタル 教科書体 NK-R" panose="02020400000000000000" pitchFamily="18" charset="-128"/>
            </a:endParaRP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838200" y="887506"/>
            <a:ext cx="10515600" cy="574189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ko-KR" sz="36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最初に唇を丸くしてから日本語の｢ウェ｣と発音する</a:t>
            </a:r>
            <a:r>
              <a:rPr lang="ja-JP" altLang="ko-KR" sz="36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en-US" altLang="ja-JP" sz="36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en-US" altLang="ko-KR" sz="36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en-US" altLang="ko-KR" sz="36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 algn="ctr">
              <a:buNone/>
            </a:pPr>
            <a:r>
              <a:rPr lang="ko-KR" altLang="en-US" sz="13800" dirty="0" err="1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웨</a:t>
            </a:r>
            <a:endParaRPr lang="en-US" altLang="ko-KR" sz="13800" dirty="0" smtClean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marL="0" indent="0">
              <a:buNone/>
            </a:pPr>
            <a:endParaRPr lang="ko-KR" altLang="en-US" sz="6600" dirty="0">
              <a:latin typeface="UD デジタル 教科書体 NK-R" panose="02020400000000000000" pitchFamily="18" charset="-128"/>
              <a:ea typeface="HY신명조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08171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712694"/>
          </a:xfrm>
        </p:spPr>
        <p:txBody>
          <a:bodyPr>
            <a:normAutofit/>
          </a:bodyPr>
          <a:lstStyle/>
          <a:p>
            <a:endParaRPr lang="ko-KR" altLang="en-US" sz="3200" dirty="0">
              <a:latin typeface="UD デジタル 教科書体 NK-R" panose="02020400000000000000" pitchFamily="18" charset="-128"/>
            </a:endParaRP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838200" y="887506"/>
            <a:ext cx="10515600" cy="574189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ko-KR" sz="36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最初に唇を丸くしてから日本語の｢ウェ｣と発音する</a:t>
            </a:r>
            <a:r>
              <a:rPr lang="ja-JP" altLang="ko-KR" sz="36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en-US" altLang="ja-JP" sz="36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en-US" altLang="ko-KR" sz="36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en-US" altLang="ko-KR" sz="36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 algn="ctr">
              <a:buNone/>
            </a:pPr>
            <a:r>
              <a:rPr lang="ko-KR" altLang="en-US" sz="138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외</a:t>
            </a:r>
            <a:endParaRPr lang="en-US" altLang="ko-KR" sz="13800" dirty="0" smtClean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marL="0" indent="0">
              <a:buNone/>
            </a:pPr>
            <a:endParaRPr lang="ko-KR" altLang="en-US" sz="6600" dirty="0">
              <a:latin typeface="UD デジタル 教科書体 NK-R" panose="02020400000000000000" pitchFamily="18" charset="-128"/>
              <a:ea typeface="HY신명조" panose="02030600000101010101" pitchFamily="18" charset="-127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7997372" y="5607425"/>
            <a:ext cx="4049485" cy="10219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教科書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28</a:t>
            </a:r>
            <a:r>
              <a:rPr kumimoji="1" lang="ja-JP" altLang="en-US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ページ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3</a:t>
            </a:r>
            <a:r>
              <a:rPr kumimoji="1" lang="ja-JP" altLang="en-US" sz="2400" dirty="0" err="1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．</a:t>
            </a:r>
            <a:r>
              <a:rPr kumimoji="1" lang="ja-JP" altLang="en-US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発音しながら書きましょう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</a:t>
            </a:r>
            <a:r>
              <a:rPr kumimoji="1" lang="ko-KR" altLang="en-US" sz="2400" b="1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ㅙ</a:t>
            </a:r>
            <a:r>
              <a:rPr kumimoji="1" lang="en-US" altLang="ko-KR" sz="2400" b="1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~</a:t>
            </a:r>
            <a:r>
              <a:rPr kumimoji="1" lang="ko-KR" altLang="en-US" sz="2400" b="1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ㅚ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)</a:t>
            </a:r>
            <a:r>
              <a:rPr kumimoji="1" lang="ja-JP" altLang="en-US" sz="2400" dirty="0" err="1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kumimoji="1" lang="ja-JP" altLang="en-US" sz="2400" dirty="0">
              <a:solidFill>
                <a:schemeClr val="tx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16900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712694"/>
          </a:xfrm>
        </p:spPr>
        <p:txBody>
          <a:bodyPr>
            <a:normAutofit/>
          </a:bodyPr>
          <a:lstStyle/>
          <a:p>
            <a:endParaRPr lang="ko-KR" altLang="en-US" sz="3200" dirty="0">
              <a:latin typeface="UD デジタル 教科書体 NK-R" panose="02020400000000000000" pitchFamily="18" charset="-128"/>
            </a:endParaRPr>
          </a:p>
        </p:txBody>
      </p:sp>
      <p:pic>
        <p:nvPicPr>
          <p:cNvPr id="2" name="コンテンツ プレースホルダー 1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50790" t="34089" r="40035" b="22181"/>
          <a:stretch/>
        </p:blipFill>
        <p:spPr>
          <a:xfrm>
            <a:off x="4862286" y="0"/>
            <a:ext cx="2498634" cy="6695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821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712694"/>
          </a:xfrm>
        </p:spPr>
        <p:txBody>
          <a:bodyPr>
            <a:normAutofit/>
          </a:bodyPr>
          <a:lstStyle/>
          <a:p>
            <a:endParaRPr lang="ko-KR" altLang="en-US" sz="3200" dirty="0">
              <a:latin typeface="Meiryo UI" panose="020B0604030504040204" pitchFamily="34" charset="-128"/>
            </a:endParaRP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838200" y="887506"/>
            <a:ext cx="10515600" cy="574189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ko-KR" sz="36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最初に唇を丸くしてから日本語の｢ウィ｣と発音する</a:t>
            </a:r>
            <a:r>
              <a:rPr lang="ja-JP" altLang="ko-KR" sz="36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en-US" altLang="ja-JP" sz="36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en-US" altLang="ko-KR" sz="36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en-US" altLang="ko-KR" sz="36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 algn="ctr">
              <a:buNone/>
            </a:pPr>
            <a:r>
              <a:rPr lang="ko-KR" altLang="en-US" sz="138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위</a:t>
            </a:r>
            <a:endParaRPr lang="en-US" altLang="ko-KR" sz="13800" dirty="0" smtClean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marL="0" indent="0">
              <a:buNone/>
            </a:pPr>
            <a:endParaRPr lang="ko-KR" altLang="en-US" sz="6600" dirty="0">
              <a:latin typeface="UD デジタル 教科書体 NK-R" panose="02020400000000000000" pitchFamily="18" charset="-128"/>
              <a:ea typeface="HY신명조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87274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712694"/>
          </a:xfrm>
        </p:spPr>
        <p:txBody>
          <a:bodyPr>
            <a:normAutofit/>
          </a:bodyPr>
          <a:lstStyle/>
          <a:p>
            <a:endParaRPr lang="ko-KR" altLang="en-US" sz="3200" dirty="0">
              <a:latin typeface="UD デジタル 教科書体 NK-R" panose="02020400000000000000" pitchFamily="18" charset="-128"/>
            </a:endParaRP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838200" y="887506"/>
            <a:ext cx="10515600" cy="574189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ja-JP" altLang="ko-KR" sz="36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最初｢ㅡ｣を発音してすぐに｢ㅣ｣を発音する</a:t>
            </a:r>
            <a:r>
              <a:rPr lang="ja-JP" altLang="ko-KR" sz="36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en-US" altLang="ja-JP" sz="36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en-US" altLang="ko-KR" sz="36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en-US" altLang="ko-KR" sz="36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 algn="ctr">
              <a:buNone/>
            </a:pPr>
            <a:r>
              <a:rPr lang="ko-KR" altLang="en-US" sz="138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의</a:t>
            </a:r>
            <a:r>
              <a:rPr lang="ko-KR" altLang="en-US" sz="166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 </a:t>
            </a:r>
            <a:r>
              <a:rPr lang="ko-KR" altLang="en-US" sz="7100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의</a:t>
            </a:r>
            <a:r>
              <a:rPr lang="ko-KR" altLang="en-US" sz="71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사</a:t>
            </a:r>
            <a:r>
              <a:rPr lang="en-US" altLang="ko-KR" sz="48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[</a:t>
            </a:r>
            <a:r>
              <a:rPr lang="ko-KR" altLang="en-US" sz="4800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으이</a:t>
            </a:r>
            <a:r>
              <a:rPr lang="ko-KR" altLang="en-US" sz="48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사</a:t>
            </a:r>
            <a:r>
              <a:rPr lang="en-US" altLang="ko-KR" sz="48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]</a:t>
            </a:r>
            <a:endParaRPr lang="en-US" altLang="ko-KR" sz="4800" dirty="0" smtClean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marL="0" indent="0" algn="ctr">
              <a:buNone/>
            </a:pPr>
            <a:r>
              <a:rPr lang="ko-KR" altLang="en-US" sz="71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         </a:t>
            </a:r>
            <a:r>
              <a:rPr lang="ko-KR" altLang="en-US" sz="71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회</a:t>
            </a:r>
            <a:r>
              <a:rPr lang="ko-KR" altLang="en-US" sz="7100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의</a:t>
            </a:r>
            <a:r>
              <a:rPr lang="en-US" altLang="ko-KR" sz="48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[</a:t>
            </a:r>
            <a:r>
              <a:rPr lang="ko-KR" altLang="en-US" sz="48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회</a:t>
            </a:r>
            <a:r>
              <a:rPr lang="ko-KR" altLang="en-US" sz="4800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이</a:t>
            </a:r>
            <a:r>
              <a:rPr lang="en-US" altLang="ko-KR" sz="48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]</a:t>
            </a:r>
            <a:endParaRPr lang="en-US" altLang="ko-KR" sz="4800" dirty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marL="0" indent="0" algn="ctr">
              <a:buNone/>
            </a:pPr>
            <a:r>
              <a:rPr lang="en-US" altLang="ko-KR" sz="80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				</a:t>
            </a:r>
            <a:r>
              <a:rPr lang="ko-KR" altLang="en-US" sz="71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여</a:t>
            </a:r>
            <a:r>
              <a:rPr lang="ko-KR" altLang="en-US" sz="7100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의</a:t>
            </a:r>
            <a:r>
              <a:rPr lang="ko-KR" altLang="en-US" sz="71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도</a:t>
            </a:r>
            <a:r>
              <a:rPr lang="en-US" altLang="ko-KR" sz="48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[</a:t>
            </a:r>
            <a:r>
              <a:rPr lang="ko-KR" altLang="en-US" sz="48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여</a:t>
            </a:r>
            <a:r>
              <a:rPr lang="ko-KR" altLang="en-US" sz="4800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이</a:t>
            </a:r>
            <a:r>
              <a:rPr lang="ko-KR" altLang="en-US" sz="48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도</a:t>
            </a:r>
            <a:r>
              <a:rPr lang="en-US" altLang="ko-KR" sz="48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]</a:t>
            </a:r>
            <a:endParaRPr lang="en-US" altLang="ko-KR" sz="4800" dirty="0" smtClean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marL="0" indent="0">
              <a:buNone/>
            </a:pPr>
            <a:endParaRPr lang="ko-KR" altLang="en-US" sz="6600" dirty="0">
              <a:latin typeface="UD デジタル 教科書体 NK-R" panose="02020400000000000000" pitchFamily="18" charset="-128"/>
              <a:ea typeface="HY신명조" panose="02030600000101010101" pitchFamily="18" charset="-127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0" y="5782236"/>
            <a:ext cx="4049485" cy="10219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教科書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28</a:t>
            </a:r>
            <a:r>
              <a:rPr kumimoji="1" lang="ja-JP" altLang="en-US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ページ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3</a:t>
            </a:r>
            <a:r>
              <a:rPr kumimoji="1" lang="ja-JP" altLang="en-US" sz="2400" dirty="0" err="1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．</a:t>
            </a:r>
            <a:r>
              <a:rPr kumimoji="1" lang="ja-JP" altLang="en-US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発音しながら書きましょう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</a:t>
            </a:r>
            <a:r>
              <a:rPr kumimoji="1" lang="ko-KR" altLang="en-US" sz="2400" b="1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ㅟ</a:t>
            </a:r>
            <a:r>
              <a:rPr kumimoji="1" lang="en-US" altLang="ko-KR" sz="2400" b="1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~</a:t>
            </a:r>
            <a:r>
              <a:rPr kumimoji="1" lang="ko-KR" altLang="en-US" sz="2400" b="1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ㅢ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)</a:t>
            </a:r>
            <a:r>
              <a:rPr kumimoji="1" lang="ja-JP" altLang="en-US" sz="2400" dirty="0" err="1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kumimoji="1" lang="ja-JP" altLang="en-US" sz="2400" dirty="0">
              <a:solidFill>
                <a:schemeClr val="tx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85823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838200" y="887506"/>
            <a:ext cx="10515600" cy="574189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ja-JP" sz="36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en-US" altLang="ko-KR" sz="36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en-US" altLang="ko-KR" sz="36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ko-KR" altLang="en-US" sz="6600" dirty="0">
              <a:latin typeface="UD デジタル 教科書体 NK-R" panose="02020400000000000000" pitchFamily="18" charset="-128"/>
              <a:ea typeface="HY신명조" panose="02030600000101010101" pitchFamily="18" charset="-127"/>
            </a:endParaRPr>
          </a:p>
        </p:txBody>
      </p:sp>
      <p:pic>
        <p:nvPicPr>
          <p:cNvPr id="6" name="コンテンツ プレースホルダー 1"/>
          <p:cNvPicPr>
            <a:picLocks noChangeAspect="1"/>
          </p:cNvPicPr>
          <p:nvPr/>
        </p:nvPicPr>
        <p:blipFill rotWithShape="1">
          <a:blip r:embed="rId2"/>
          <a:srcRect l="59853" t="34088" r="36986" b="25964"/>
          <a:stretch/>
        </p:blipFill>
        <p:spPr>
          <a:xfrm>
            <a:off x="6024154" y="32945"/>
            <a:ext cx="928189" cy="6596455"/>
          </a:xfrm>
          <a:prstGeom prst="rect">
            <a:avLst/>
          </a:prstGeom>
        </p:spPr>
      </p:pic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5868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タイトル 3"/>
          <p:cNvSpPr txBox="1">
            <a:spLocks/>
          </p:cNvSpPr>
          <p:nvPr/>
        </p:nvSpPr>
        <p:spPr>
          <a:xfrm>
            <a:off x="838200" y="0"/>
            <a:ext cx="10515600" cy="699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2800" smtClean="0">
                <a:latin typeface="Meiryo UI" panose="020B0604030504040204" pitchFamily="34" charset="-128"/>
                <a:ea typeface="Meiryo UI" panose="020B0604030504040204" pitchFamily="34" charset="-128"/>
              </a:rPr>
              <a:t>　</a:t>
            </a:r>
            <a:endParaRPr lang="ko-KR" altLang="en-US" sz="2800" dirty="0">
              <a:latin typeface="Meiryo UI" panose="020B0604030504040204" pitchFamily="34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838200" y="699247"/>
            <a:ext cx="3155576" cy="588981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742950" indent="-742950">
              <a:lnSpc>
                <a:spcPct val="200000"/>
              </a:lnSpc>
              <a:buFont typeface="+mj-ea"/>
              <a:buAutoNum type="circleNumDbPlain"/>
            </a:pPr>
            <a:r>
              <a:rPr lang="ko-KR" altLang="en-US" sz="4000" b="1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개</a:t>
            </a:r>
            <a:r>
              <a:rPr lang="en-US" altLang="ko-KR" sz="4000" b="1" dirty="0">
                <a:latin typeface="나눔명조" panose="02020603020101020101" pitchFamily="18" charset="-127"/>
                <a:ea typeface="나눔명조" panose="02020603020101020101" pitchFamily="18" charset="-127"/>
              </a:rPr>
              <a:t>	</a:t>
            </a:r>
          </a:p>
          <a:p>
            <a:pPr marL="742950" indent="-742950">
              <a:lnSpc>
                <a:spcPct val="200000"/>
              </a:lnSpc>
              <a:buFont typeface="+mj-ea"/>
              <a:buAutoNum type="circleNumDbPlain"/>
            </a:pPr>
            <a:r>
              <a:rPr lang="ko-KR" altLang="en-US" sz="4000" b="1" dirty="0">
                <a:latin typeface="나눔명조" panose="02020603020101020101" pitchFamily="18" charset="-127"/>
                <a:ea typeface="나눔명조" panose="02020603020101020101" pitchFamily="18" charset="-127"/>
              </a:rPr>
              <a:t>해</a:t>
            </a:r>
            <a:endParaRPr lang="en-US" altLang="ko-KR" sz="4000" b="1" dirty="0" smtClean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 marL="742950" indent="-742950">
              <a:lnSpc>
                <a:spcPct val="200000"/>
              </a:lnSpc>
              <a:buFont typeface="+mj-ea"/>
              <a:buAutoNum type="circleNumDbPlain"/>
            </a:pPr>
            <a:r>
              <a:rPr lang="ko-KR" altLang="en-US" sz="4000" b="1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세계</a:t>
            </a:r>
            <a:r>
              <a:rPr lang="en-US" altLang="ko-KR" sz="4000" b="1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	</a:t>
            </a:r>
          </a:p>
          <a:p>
            <a:pPr marL="742950" indent="-742950">
              <a:lnSpc>
                <a:spcPct val="200000"/>
              </a:lnSpc>
              <a:buFont typeface="+mj-ea"/>
              <a:buAutoNum type="circleNumDbPlain"/>
            </a:pPr>
            <a:r>
              <a:rPr lang="ko-KR" altLang="en-US" sz="4000" b="1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카메라</a:t>
            </a:r>
            <a:r>
              <a:rPr lang="en-US" altLang="ko-KR" sz="4000" b="1" dirty="0">
                <a:latin typeface="나눔명조" panose="02020603020101020101" pitchFamily="18" charset="-127"/>
                <a:ea typeface="나눔명조" panose="02020603020101020101" pitchFamily="18" charset="-127"/>
              </a:rPr>
              <a:t>	</a:t>
            </a:r>
            <a:endParaRPr lang="en-US" altLang="ko-KR" sz="4000" b="1" dirty="0" smtClean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 marL="742950" indent="-742950">
              <a:lnSpc>
                <a:spcPct val="200000"/>
              </a:lnSpc>
              <a:buFont typeface="+mj-ea"/>
              <a:buAutoNum type="circleNumDbPlain"/>
            </a:pPr>
            <a:r>
              <a:rPr lang="ko-KR" altLang="en-US" sz="4000" b="1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얘기</a:t>
            </a:r>
            <a:r>
              <a:rPr lang="en-US" altLang="ko-KR" sz="4000" b="1" dirty="0">
                <a:latin typeface="나눔명조" panose="02020603020101020101" pitchFamily="18" charset="-127"/>
                <a:ea typeface="나눔명조" panose="02020603020101020101" pitchFamily="18" charset="-127"/>
              </a:rPr>
              <a:t>	</a:t>
            </a:r>
            <a:r>
              <a:rPr lang="en-US" altLang="ko-KR" sz="3600" b="1" dirty="0">
                <a:latin typeface="나눔명조" panose="02020603020101020101" pitchFamily="18" charset="-127"/>
                <a:ea typeface="나눔명조" panose="02020603020101020101" pitchFamily="18" charset="-127"/>
              </a:rPr>
              <a:t>	</a:t>
            </a:r>
            <a:r>
              <a:rPr lang="en-US" altLang="ko-KR" sz="2800" b="1" dirty="0">
                <a:latin typeface="나눔명조" panose="02020603020101020101" pitchFamily="18" charset="-127"/>
                <a:ea typeface="나눔명조" panose="02020603020101020101" pitchFamily="18" charset="-127"/>
              </a:rPr>
              <a:t>			</a:t>
            </a:r>
            <a:endParaRPr lang="en-US" altLang="ko-KR" sz="2800" b="1" dirty="0">
              <a:latin typeface="HY견명조" panose="02030600000101010101" pitchFamily="18" charset="-127"/>
              <a:ea typeface="HY견명조" panose="02030600000101010101" pitchFamily="18" charset="-127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6813175" y="699247"/>
            <a:ext cx="3155576" cy="588981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742950" indent="-742950">
              <a:lnSpc>
                <a:spcPct val="200000"/>
              </a:lnSpc>
              <a:buFont typeface="+mj-ea"/>
              <a:buAutoNum type="circleNumDbPlain" startAt="6"/>
            </a:pPr>
            <a:r>
              <a:rPr lang="ko-KR" altLang="en-US" sz="4000" b="1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예쁘다</a:t>
            </a:r>
            <a:r>
              <a:rPr lang="en-US" altLang="ko-KR" sz="4000" b="1" dirty="0">
                <a:latin typeface="나눔명조" panose="02020603020101020101" pitchFamily="18" charset="-127"/>
                <a:ea typeface="나눔명조" panose="02020603020101020101" pitchFamily="18" charset="-127"/>
              </a:rPr>
              <a:t>	</a:t>
            </a:r>
          </a:p>
          <a:p>
            <a:pPr marL="742950" indent="-742950">
              <a:lnSpc>
                <a:spcPct val="200000"/>
              </a:lnSpc>
              <a:buFont typeface="+mj-ea"/>
              <a:buAutoNum type="circleNumDbPlain" startAt="6"/>
            </a:pPr>
            <a:r>
              <a:rPr lang="ko-KR" altLang="en-US" sz="4000" b="1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시계</a:t>
            </a:r>
            <a:endParaRPr lang="en-US" altLang="ko-KR" sz="4000" b="1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 marL="742950" indent="-742950">
              <a:lnSpc>
                <a:spcPct val="200000"/>
              </a:lnSpc>
              <a:buFont typeface="+mj-ea"/>
              <a:buAutoNum type="circleNumDbPlain" startAt="6"/>
            </a:pPr>
            <a:r>
              <a:rPr lang="ko-KR" altLang="en-US" sz="4000" b="1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과자</a:t>
            </a:r>
            <a:endParaRPr lang="en-US" altLang="ko-KR" sz="4000" b="1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 marL="742950" indent="-742950">
              <a:lnSpc>
                <a:spcPct val="200000"/>
              </a:lnSpc>
              <a:buFont typeface="+mj-ea"/>
              <a:buAutoNum type="circleNumDbPlain" startAt="6"/>
            </a:pPr>
            <a:r>
              <a:rPr lang="ko-KR" altLang="en-US" sz="4000" b="1" dirty="0" err="1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와이</a:t>
            </a:r>
            <a:endParaRPr lang="en-US" altLang="ko-KR" sz="4000" b="1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 marL="742950" indent="-742950">
              <a:lnSpc>
                <a:spcPct val="200000"/>
              </a:lnSpc>
              <a:buFont typeface="+mj-ea"/>
              <a:buAutoNum type="circleNumDbPlain" startAt="6"/>
            </a:pPr>
            <a:r>
              <a:rPr lang="ko-KR" altLang="en-US" sz="4000" b="1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교과서</a:t>
            </a:r>
            <a:endParaRPr lang="en-US" altLang="ko-KR" sz="4000" b="1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 marL="742950" indent="-742950">
              <a:lnSpc>
                <a:spcPct val="200000"/>
              </a:lnSpc>
              <a:buFont typeface="+mj-ea"/>
              <a:buAutoNum type="circleNumDbPlain" startAt="6"/>
            </a:pPr>
            <a:endParaRPr lang="en-US" altLang="ko-KR" sz="2800" b="1" dirty="0">
              <a:latin typeface="HY신명조" panose="02030600000101010101" pitchFamily="18" charset="-127"/>
              <a:ea typeface="HY신명조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77823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712694"/>
          </a:xfrm>
        </p:spPr>
        <p:txBody>
          <a:bodyPr>
            <a:normAutofit/>
          </a:bodyPr>
          <a:lstStyle/>
          <a:p>
            <a:r>
              <a:rPr lang="ja-JP" altLang="en-US" sz="2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読んでみましょう。</a:t>
            </a:r>
            <a:endParaRPr lang="ko-KR" altLang="en-US" sz="2800" dirty="0">
              <a:latin typeface="UD デジタル 教科書体 NK-R" panose="02020400000000000000" pitchFamily="18" charset="-128"/>
            </a:endParaRP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838200" y="887506"/>
            <a:ext cx="10515600" cy="5741894"/>
          </a:xfrm>
        </p:spPr>
        <p:txBody>
          <a:bodyPr/>
          <a:lstStyle/>
          <a:p>
            <a:pPr marL="0" indent="0">
              <a:buNone/>
            </a:pPr>
            <a:endParaRPr lang="en-US" altLang="ko-KR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endParaRPr lang="ko-KR" altLang="en-US" dirty="0">
              <a:latin typeface="UD デジタル 教科書体 NK-R" panose="02020400000000000000" pitchFamily="18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 rotWithShape="1">
          <a:blip r:embed="rId2"/>
          <a:srcRect l="34643" t="51853" r="59643" b="19774"/>
          <a:stretch/>
        </p:blipFill>
        <p:spPr>
          <a:xfrm>
            <a:off x="2002970" y="785264"/>
            <a:ext cx="2119087" cy="5915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23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タイトル 3"/>
          <p:cNvSpPr txBox="1">
            <a:spLocks/>
          </p:cNvSpPr>
          <p:nvPr/>
        </p:nvSpPr>
        <p:spPr>
          <a:xfrm>
            <a:off x="838200" y="0"/>
            <a:ext cx="10515600" cy="699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2800" smtClean="0">
                <a:latin typeface="Meiryo UI" panose="020B0604030504040204" pitchFamily="34" charset="-128"/>
                <a:ea typeface="Meiryo UI" panose="020B0604030504040204" pitchFamily="34" charset="-128"/>
              </a:rPr>
              <a:t>　</a:t>
            </a:r>
            <a:endParaRPr lang="ko-KR" altLang="en-US" sz="2800" dirty="0">
              <a:latin typeface="Meiryo UI" panose="020B0604030504040204" pitchFamily="34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838200" y="699247"/>
            <a:ext cx="3155576" cy="588981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742950" indent="-742950">
              <a:lnSpc>
                <a:spcPct val="200000"/>
              </a:lnSpc>
              <a:buFont typeface="+mj-ea"/>
              <a:buAutoNum type="circleNumDbPlain"/>
            </a:pPr>
            <a:r>
              <a:rPr lang="ko-KR" altLang="en-US" sz="4000" b="1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뭐</a:t>
            </a:r>
            <a:r>
              <a:rPr lang="en-US" altLang="ko-KR" sz="4000" b="1" dirty="0">
                <a:latin typeface="나눔명조" panose="02020603020101020101" pitchFamily="18" charset="-127"/>
                <a:ea typeface="나눔명조" panose="02020603020101020101" pitchFamily="18" charset="-127"/>
              </a:rPr>
              <a:t>	</a:t>
            </a:r>
          </a:p>
          <a:p>
            <a:pPr marL="742950" indent="-742950">
              <a:lnSpc>
                <a:spcPct val="200000"/>
              </a:lnSpc>
              <a:buFont typeface="+mj-ea"/>
              <a:buAutoNum type="circleNumDbPlain"/>
            </a:pPr>
            <a:r>
              <a:rPr lang="ko-KR" altLang="en-US" sz="4000" b="1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샤워</a:t>
            </a:r>
            <a:endParaRPr lang="en-US" altLang="ko-KR" sz="4000" b="1" dirty="0" smtClean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 marL="742950" indent="-742950">
              <a:lnSpc>
                <a:spcPct val="200000"/>
              </a:lnSpc>
              <a:buFont typeface="+mj-ea"/>
              <a:buAutoNum type="circleNumDbPlain"/>
            </a:pPr>
            <a:r>
              <a:rPr lang="ko-KR" altLang="en-US" sz="4000" b="1" dirty="0">
                <a:latin typeface="나눔명조" panose="02020603020101020101" pitchFamily="18" charset="-127"/>
                <a:ea typeface="나눔명조" panose="02020603020101020101" pitchFamily="18" charset="-127"/>
              </a:rPr>
              <a:t>왜</a:t>
            </a:r>
            <a:endParaRPr lang="en-US" altLang="ko-KR" sz="4000" b="1" dirty="0" smtClean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 marL="742950" indent="-742950">
              <a:lnSpc>
                <a:spcPct val="200000"/>
              </a:lnSpc>
              <a:buFont typeface="+mj-ea"/>
              <a:buAutoNum type="circleNumDbPlain"/>
            </a:pPr>
            <a:r>
              <a:rPr lang="ko-KR" altLang="en-US" sz="4000" b="1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돼지</a:t>
            </a:r>
            <a:r>
              <a:rPr lang="en-US" altLang="ko-KR" sz="4000" b="1" dirty="0">
                <a:latin typeface="나눔명조" panose="02020603020101020101" pitchFamily="18" charset="-127"/>
                <a:ea typeface="나눔명조" panose="02020603020101020101" pitchFamily="18" charset="-127"/>
              </a:rPr>
              <a:t>	</a:t>
            </a:r>
            <a:endParaRPr lang="en-US" altLang="ko-KR" sz="4000" b="1" dirty="0" smtClean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 marL="742950" indent="-742950">
              <a:lnSpc>
                <a:spcPct val="200000"/>
              </a:lnSpc>
              <a:buFont typeface="+mj-ea"/>
              <a:buAutoNum type="circleNumDbPlain"/>
            </a:pPr>
            <a:r>
              <a:rPr lang="ko-KR" altLang="en-US" sz="4000" b="1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웨이터</a:t>
            </a:r>
            <a:r>
              <a:rPr lang="en-US" altLang="ko-KR" sz="3600" b="1" dirty="0">
                <a:latin typeface="나눔명조" panose="02020603020101020101" pitchFamily="18" charset="-127"/>
                <a:ea typeface="나눔명조" panose="02020603020101020101" pitchFamily="18" charset="-127"/>
              </a:rPr>
              <a:t>	</a:t>
            </a:r>
            <a:r>
              <a:rPr lang="en-US" altLang="ko-KR" sz="2800" b="1" dirty="0">
                <a:latin typeface="나눔명조" panose="02020603020101020101" pitchFamily="18" charset="-127"/>
                <a:ea typeface="나눔명조" panose="02020603020101020101" pitchFamily="18" charset="-127"/>
              </a:rPr>
              <a:t>			</a:t>
            </a:r>
            <a:endParaRPr lang="en-US" altLang="ko-KR" sz="2800" b="1" dirty="0">
              <a:latin typeface="HY견명조" panose="02030600000101010101" pitchFamily="18" charset="-127"/>
              <a:ea typeface="HY견명조" panose="02030600000101010101" pitchFamily="18" charset="-127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6813175" y="699247"/>
            <a:ext cx="3155576" cy="588981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742950" indent="-742950">
              <a:lnSpc>
                <a:spcPct val="200000"/>
              </a:lnSpc>
              <a:buFont typeface="+mj-ea"/>
              <a:buAutoNum type="circleNumDbPlain" startAt="6"/>
            </a:pPr>
            <a:r>
              <a:rPr lang="ko-KR" altLang="en-US" sz="4000" b="1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외우다</a:t>
            </a:r>
            <a:r>
              <a:rPr lang="en-US" altLang="ko-KR" sz="4000" b="1" dirty="0">
                <a:latin typeface="나눔명조" panose="02020603020101020101" pitchFamily="18" charset="-127"/>
                <a:ea typeface="나눔명조" panose="02020603020101020101" pitchFamily="18" charset="-127"/>
              </a:rPr>
              <a:t>	</a:t>
            </a:r>
          </a:p>
          <a:p>
            <a:pPr marL="742950" indent="-742950">
              <a:lnSpc>
                <a:spcPct val="200000"/>
              </a:lnSpc>
              <a:buFont typeface="+mj-ea"/>
              <a:buAutoNum type="circleNumDbPlain" startAt="6"/>
            </a:pPr>
            <a:r>
              <a:rPr lang="ko-KR" altLang="en-US" sz="4000" b="1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회사</a:t>
            </a:r>
            <a:endParaRPr lang="en-US" altLang="ko-KR" sz="4000" b="1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 marL="742950" indent="-742950">
              <a:lnSpc>
                <a:spcPct val="200000"/>
              </a:lnSpc>
              <a:buFont typeface="+mj-ea"/>
              <a:buAutoNum type="circleNumDbPlain" startAt="6"/>
            </a:pPr>
            <a:r>
              <a:rPr lang="ko-KR" altLang="en-US" sz="4000" b="1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위치</a:t>
            </a:r>
            <a:endParaRPr lang="en-US" altLang="ko-KR" sz="4000" b="1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 marL="742950" indent="-742950">
              <a:lnSpc>
                <a:spcPct val="200000"/>
              </a:lnSpc>
              <a:buFont typeface="+mj-ea"/>
              <a:buAutoNum type="circleNumDbPlain" startAt="6"/>
            </a:pPr>
            <a:r>
              <a:rPr lang="ko-KR" altLang="en-US" sz="4000" b="1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의자</a:t>
            </a:r>
            <a:endParaRPr lang="en-US" altLang="ko-KR" sz="4000" b="1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 marL="742950" indent="-742950">
              <a:lnSpc>
                <a:spcPct val="200000"/>
              </a:lnSpc>
              <a:buFont typeface="+mj-ea"/>
              <a:buAutoNum type="circleNumDbPlain" startAt="6"/>
            </a:pPr>
            <a:r>
              <a:rPr lang="ko-KR" altLang="en-US" sz="4000" b="1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회의</a:t>
            </a:r>
            <a:endParaRPr lang="en-US" altLang="ko-KR" sz="4000" b="1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 marL="742950" indent="-742950">
              <a:lnSpc>
                <a:spcPct val="200000"/>
              </a:lnSpc>
              <a:buFont typeface="+mj-ea"/>
              <a:buAutoNum type="circleNumDbPlain" startAt="6"/>
            </a:pPr>
            <a:endParaRPr lang="en-US" altLang="ko-KR" sz="2800" b="1" dirty="0">
              <a:latin typeface="HY신명조" panose="02030600000101010101" pitchFamily="18" charset="-127"/>
              <a:ea typeface="HY신명조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7055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712694"/>
          </a:xfrm>
        </p:spPr>
        <p:txBody>
          <a:bodyPr>
            <a:normAutofit/>
          </a:bodyPr>
          <a:lstStyle/>
          <a:p>
            <a:endParaRPr lang="ko-KR" altLang="en-US" sz="3200" dirty="0">
              <a:latin typeface="Meiryo UI" panose="020B0604030504040204" pitchFamily="34" charset="-128"/>
            </a:endParaRP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838200" y="887506"/>
            <a:ext cx="10515600" cy="5741894"/>
          </a:xfrm>
        </p:spPr>
        <p:txBody>
          <a:bodyPr>
            <a:normAutofit/>
          </a:bodyPr>
          <a:lstStyle/>
          <a:p>
            <a:pPr marL="0" indent="0">
              <a:lnSpc>
                <a:spcPct val="170000"/>
              </a:lnSpc>
              <a:buNone/>
            </a:pPr>
            <a:r>
              <a:rPr lang="ko-KR" altLang="en-US" sz="3200" dirty="0" smtClean="0">
                <a:latin typeface="UD デジタル 教科書体 NK-R" panose="02020400000000000000" pitchFamily="18" charset="-128"/>
                <a:ea typeface="HY신명조" panose="02030600000101010101" pitchFamily="18" charset="-127"/>
              </a:rPr>
              <a:t>       </a:t>
            </a:r>
            <a:endParaRPr lang="en-US" altLang="ko-KR" sz="32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 algn="ctr">
              <a:lnSpc>
                <a:spcPct val="170000"/>
              </a:lnSpc>
              <a:buNone/>
            </a:pPr>
            <a:r>
              <a:rPr lang="en-US" altLang="ko-KR" sz="4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   5. </a:t>
            </a:r>
            <a:r>
              <a:rPr lang="ja-JP" altLang="en-US" sz="4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自分の名前を韓国語で書いてみなさい。</a:t>
            </a:r>
            <a:endParaRPr lang="en-US" altLang="ja-JP" sz="40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lnSpc>
                <a:spcPct val="170000"/>
              </a:lnSpc>
              <a:buNone/>
            </a:pPr>
            <a:r>
              <a:rPr lang="en-US" altLang="ko-KR" sz="4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           </a:t>
            </a:r>
            <a:endParaRPr lang="en-US" altLang="ko-KR" sz="32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71332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563656" y="232229"/>
            <a:ext cx="10732087" cy="672353"/>
          </a:xfrm>
        </p:spPr>
        <p:txBody>
          <a:bodyPr>
            <a:normAutofit/>
          </a:bodyPr>
          <a:lstStyle/>
          <a:p>
            <a:r>
              <a:rPr lang="ja-JP" altLang="en-US" sz="2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今日の韓国語一句</a:t>
            </a:r>
            <a:endParaRPr lang="ko-KR" altLang="en-US" sz="2800" dirty="0">
              <a:latin typeface="UD デジタル 教科書体 NK-R" panose="02020400000000000000" pitchFamily="18" charset="-128"/>
            </a:endParaRPr>
          </a:p>
        </p:txBody>
      </p:sp>
      <p:pic>
        <p:nvPicPr>
          <p:cNvPr id="1030" name="Picture 6" descr="message_arigatou.png (400Ã284)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08152" y="568405"/>
            <a:ext cx="1587591" cy="1127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正方形/長方形 7"/>
          <p:cNvSpPr/>
          <p:nvPr/>
        </p:nvSpPr>
        <p:spPr>
          <a:xfrm>
            <a:off x="9127137" y="1870204"/>
            <a:ext cx="3155576" cy="75474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200000"/>
              </a:lnSpc>
            </a:pPr>
            <a:r>
              <a:rPr lang="ko-KR" altLang="en-US" sz="32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감사합니다</a:t>
            </a:r>
            <a:r>
              <a:rPr lang="en-US" altLang="ko-KR" sz="32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  <a:endParaRPr lang="en-US" altLang="ko-KR" sz="3200" dirty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pic>
        <p:nvPicPr>
          <p:cNvPr id="5" name="Picture 4" descr="aisatsu_kodomo_boy.png (359Ã400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342" y="1070157"/>
            <a:ext cx="1233714" cy="1374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message_sayounara.png (1347Ã264)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542" y="3405593"/>
            <a:ext cx="3615873" cy="708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タイトル 3"/>
          <p:cNvSpPr txBox="1">
            <a:spLocks/>
          </p:cNvSpPr>
          <p:nvPr/>
        </p:nvSpPr>
        <p:spPr>
          <a:xfrm>
            <a:off x="9412189" y="6185647"/>
            <a:ext cx="3264348" cy="6723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z="32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죄송합니다</a:t>
            </a:r>
            <a:r>
              <a:rPr lang="en-US" altLang="ko-KR" sz="32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  <a:endParaRPr lang="ko-KR" altLang="en-US" sz="3200" dirty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sp>
        <p:nvSpPr>
          <p:cNvPr id="10" name="タイトル 3"/>
          <p:cNvSpPr txBox="1">
            <a:spLocks/>
          </p:cNvSpPr>
          <p:nvPr/>
        </p:nvSpPr>
        <p:spPr>
          <a:xfrm>
            <a:off x="551542" y="4327148"/>
            <a:ext cx="3264348" cy="13810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ko-KR" altLang="en-US" sz="28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안녕히 </a:t>
            </a:r>
            <a:r>
              <a:rPr lang="ko-KR" altLang="en-US" sz="28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가세요</a:t>
            </a:r>
            <a:r>
              <a:rPr lang="en-US" altLang="ko-KR" sz="28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sz="28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안녕히 계세요</a:t>
            </a:r>
            <a:r>
              <a:rPr lang="en-US" altLang="ko-KR" sz="28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  <a:endParaRPr lang="ko-KR" altLang="en-US" sz="2800" dirty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pic>
        <p:nvPicPr>
          <p:cNvPr id="1026" name="Picture 2" descr="34185308.jpg (450Ã468)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24" t="41026" r="9492" b="6227"/>
          <a:stretch/>
        </p:blipFill>
        <p:spPr bwMode="auto">
          <a:xfrm>
            <a:off x="9839855" y="4671901"/>
            <a:ext cx="1753274" cy="1234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タイトル 3"/>
          <p:cNvSpPr txBox="1">
            <a:spLocks/>
          </p:cNvSpPr>
          <p:nvPr/>
        </p:nvSpPr>
        <p:spPr>
          <a:xfrm>
            <a:off x="551542" y="2624947"/>
            <a:ext cx="3264348" cy="6723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z="28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안녕하세요</a:t>
            </a:r>
            <a:r>
              <a:rPr lang="en-US" altLang="ko-KR" sz="28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  <a:endParaRPr lang="ko-KR" altLang="en-US" sz="2800" dirty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pic>
        <p:nvPicPr>
          <p:cNvPr id="12" name="Picture 2" descr="message_otsukaresamadesu.png (500Ã220)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6508" y="2773646"/>
            <a:ext cx="2256833" cy="993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タイトル 3"/>
          <p:cNvSpPr txBox="1">
            <a:spLocks/>
          </p:cNvSpPr>
          <p:nvPr/>
        </p:nvSpPr>
        <p:spPr>
          <a:xfrm>
            <a:off x="9084318" y="3785589"/>
            <a:ext cx="3264348" cy="6723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z="32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수고하셨습니다</a:t>
            </a:r>
            <a:r>
              <a:rPr lang="en-US" altLang="ko-KR" sz="32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  <a:endParaRPr lang="ko-KR" altLang="en-US" sz="3200" dirty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pic>
        <p:nvPicPr>
          <p:cNvPr id="2" name="Picture 2" descr="frame_daijyoubu_tate.jpg (270Ã400)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76" b="64054"/>
          <a:stretch/>
        </p:blipFill>
        <p:spPr bwMode="auto">
          <a:xfrm>
            <a:off x="5395232" y="669841"/>
            <a:ext cx="1905453" cy="1025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タイトル 3"/>
          <p:cNvSpPr txBox="1">
            <a:spLocks/>
          </p:cNvSpPr>
          <p:nvPr/>
        </p:nvSpPr>
        <p:spPr>
          <a:xfrm>
            <a:off x="5499628" y="1870204"/>
            <a:ext cx="3264348" cy="6723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z="32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괜찮습니다</a:t>
            </a:r>
            <a:r>
              <a:rPr lang="en-US" altLang="ko-KR" sz="32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  <a:endParaRPr lang="ko-KR" altLang="en-US" sz="3200" dirty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pic>
        <p:nvPicPr>
          <p:cNvPr id="2050" name="Picture 2" descr="images (221Ã228)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9628" y="2845964"/>
            <a:ext cx="1562487" cy="1611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タイトル 3"/>
          <p:cNvSpPr txBox="1">
            <a:spLocks/>
          </p:cNvSpPr>
          <p:nvPr/>
        </p:nvSpPr>
        <p:spPr>
          <a:xfrm>
            <a:off x="5195698" y="4681488"/>
            <a:ext cx="3888620" cy="6723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z="32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만나서 반갑습니다</a:t>
            </a:r>
            <a:r>
              <a:rPr lang="en-US" altLang="ko-KR" sz="32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  <a:endParaRPr lang="ko-KR" altLang="en-US" sz="3200" dirty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2660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8" dur="2000" fill="hold"/>
                                        <p:tgtEl>
                                          <p:spTgt spid="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  <p:bldP spid="1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712694"/>
          </a:xfrm>
        </p:spPr>
        <p:txBody>
          <a:bodyPr>
            <a:normAutofit/>
          </a:bodyPr>
          <a:lstStyle/>
          <a:p>
            <a:endParaRPr lang="ko-KR" altLang="en-US" sz="3200" dirty="0">
              <a:latin typeface="Meiryo UI" panose="020B0604030504040204" pitchFamily="34" charset="-128"/>
            </a:endParaRP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838200" y="887506"/>
            <a:ext cx="10515600" cy="574189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3600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今日の学習</a:t>
            </a:r>
            <a:r>
              <a:rPr lang="ja-JP" altLang="en-US" sz="3600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目標</a:t>
            </a:r>
            <a:r>
              <a:rPr lang="en-US" altLang="ja-JP" sz="3600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check</a:t>
            </a:r>
          </a:p>
          <a:p>
            <a:pPr marL="0" indent="0">
              <a:buNone/>
            </a:pPr>
            <a:endParaRPr lang="en-US" altLang="ja-JP" sz="3600" dirty="0">
              <a:solidFill>
                <a:srgbClr val="FF0000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sz="36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ハングル</a:t>
            </a:r>
            <a:r>
              <a:rPr lang="ja-JP" altLang="en-US" sz="36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の二重母音を</a:t>
            </a:r>
            <a:r>
              <a:rPr lang="ja-JP" altLang="en-US" sz="36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正確に発音したり、書いたりすることができる</a:t>
            </a:r>
            <a:r>
              <a:rPr lang="ja-JP" altLang="en-US" sz="36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en-US" altLang="ko-KR" sz="36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6734629" y="4000500"/>
            <a:ext cx="4049485" cy="164555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宿題</a:t>
            </a:r>
            <a:r>
              <a:rPr kumimoji="1" lang="ja-JP" altLang="en-US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:</a:t>
            </a:r>
            <a:r>
              <a:rPr kumimoji="1" lang="ja-JP" altLang="en-US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workbook</a:t>
            </a:r>
            <a:r>
              <a:rPr kumimoji="1" lang="ja-JP" altLang="en-US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「母音</a:t>
            </a:r>
            <a:r>
              <a:rPr kumimoji="1" lang="ja-JP" alt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❸</a:t>
            </a:r>
            <a:r>
              <a:rPr kumimoji="1" lang="ja-JP" altLang="en-US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」</a:t>
            </a:r>
            <a:endParaRPr kumimoji="1" lang="ja-JP" altLang="en-US" sz="2400" dirty="0">
              <a:solidFill>
                <a:schemeClr val="tx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46189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712694"/>
          </a:xfrm>
        </p:spPr>
        <p:txBody>
          <a:bodyPr>
            <a:normAutofit/>
          </a:bodyPr>
          <a:lstStyle/>
          <a:p>
            <a:r>
              <a:rPr lang="ja-JP" altLang="en-US" sz="32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よく聞いてみましょう。</a:t>
            </a:r>
            <a:endParaRPr lang="ko-KR" altLang="en-US" sz="3200" dirty="0">
              <a:latin typeface="UD デジタル 教科書体 NK-R" panose="02020400000000000000" pitchFamily="18" charset="-128"/>
            </a:endParaRP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348343" y="1667434"/>
            <a:ext cx="11567885" cy="496196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3600" dirty="0" smtClean="0">
                <a:latin typeface="HY신명조" panose="02030600000101010101" pitchFamily="18" charset="-127"/>
                <a:ea typeface="HY신명조" panose="02030600000101010101" pitchFamily="18" charset="-127"/>
              </a:rPr>
              <a:t>①</a:t>
            </a:r>
            <a:r>
              <a:rPr lang="ko-KR" altLang="en-US" sz="6600" dirty="0" smtClean="0">
                <a:latin typeface="HY신명조" panose="02030600000101010101" pitchFamily="18" charset="-127"/>
                <a:ea typeface="HY신명조" panose="02030600000101010101" pitchFamily="18" charset="-127"/>
              </a:rPr>
              <a:t>애 </a:t>
            </a:r>
            <a:r>
              <a:rPr lang="ko-KR" altLang="en-US" sz="6600" dirty="0" smtClean="0">
                <a:latin typeface="HY신명조" panose="02030600000101010101" pitchFamily="18" charset="-127"/>
                <a:ea typeface="HY신명조" panose="02030600000101010101" pitchFamily="18" charset="-127"/>
              </a:rPr>
              <a:t> </a:t>
            </a:r>
            <a:r>
              <a:rPr lang="ja-JP" altLang="en-US" sz="3600" dirty="0" smtClean="0">
                <a:latin typeface="HY신명조" panose="02030600000101010101" pitchFamily="18" charset="-127"/>
                <a:ea typeface="HY신명조" panose="02030600000101010101" pitchFamily="18" charset="-127"/>
              </a:rPr>
              <a:t>②</a:t>
            </a:r>
            <a:r>
              <a:rPr lang="ko-KR" altLang="en-US" sz="6600" dirty="0" smtClean="0">
                <a:latin typeface="HY신명조" panose="02030600000101010101" pitchFamily="18" charset="-127"/>
                <a:ea typeface="HY신명조" panose="02030600000101010101" pitchFamily="18" charset="-127"/>
              </a:rPr>
              <a:t>에 </a:t>
            </a:r>
            <a:r>
              <a:rPr lang="ko-KR" altLang="en-US" sz="6600" dirty="0" smtClean="0">
                <a:latin typeface="HY신명조" panose="02030600000101010101" pitchFamily="18" charset="-127"/>
                <a:ea typeface="HY신명조" panose="02030600000101010101" pitchFamily="18" charset="-127"/>
              </a:rPr>
              <a:t> </a:t>
            </a:r>
            <a:r>
              <a:rPr lang="ja-JP" altLang="en-US" sz="3600" dirty="0" smtClean="0">
                <a:latin typeface="HY신명조" panose="02030600000101010101" pitchFamily="18" charset="-127"/>
                <a:ea typeface="HY신명조" panose="02030600000101010101" pitchFamily="18" charset="-127"/>
              </a:rPr>
              <a:t>③</a:t>
            </a:r>
            <a:r>
              <a:rPr lang="ko-KR" altLang="en-US" sz="6600" dirty="0" smtClean="0">
                <a:latin typeface="HY신명조" panose="02030600000101010101" pitchFamily="18" charset="-127"/>
                <a:ea typeface="HY신명조" panose="02030600000101010101" pitchFamily="18" charset="-127"/>
              </a:rPr>
              <a:t>얘 </a:t>
            </a:r>
            <a:r>
              <a:rPr lang="ko-KR" altLang="en-US" sz="6600" dirty="0" smtClean="0">
                <a:latin typeface="HY신명조" panose="02030600000101010101" pitchFamily="18" charset="-127"/>
                <a:ea typeface="HY신명조" panose="02030600000101010101" pitchFamily="18" charset="-127"/>
              </a:rPr>
              <a:t> </a:t>
            </a:r>
            <a:r>
              <a:rPr lang="ja-JP" altLang="en-US" sz="3600" dirty="0" smtClean="0">
                <a:latin typeface="HY신명조" panose="02030600000101010101" pitchFamily="18" charset="-127"/>
                <a:ea typeface="HY신명조" panose="02030600000101010101" pitchFamily="18" charset="-127"/>
              </a:rPr>
              <a:t>④</a:t>
            </a:r>
            <a:r>
              <a:rPr lang="ko-KR" altLang="en-US" sz="6600" dirty="0" smtClean="0">
                <a:latin typeface="HY신명조" panose="02030600000101010101" pitchFamily="18" charset="-127"/>
                <a:ea typeface="HY신명조" panose="02030600000101010101" pitchFamily="18" charset="-127"/>
              </a:rPr>
              <a:t>예  </a:t>
            </a:r>
            <a:r>
              <a:rPr lang="ja-JP" altLang="en-US" sz="3600" dirty="0" smtClean="0">
                <a:latin typeface="HY신명조" panose="02030600000101010101" pitchFamily="18" charset="-127"/>
                <a:ea typeface="HY신명조" panose="02030600000101010101" pitchFamily="18" charset="-127"/>
              </a:rPr>
              <a:t>⑤</a:t>
            </a:r>
            <a:r>
              <a:rPr lang="ko-KR" altLang="en-US" sz="6600" dirty="0" smtClean="0">
                <a:latin typeface="HY신명조" panose="02030600000101010101" pitchFamily="18" charset="-127"/>
                <a:ea typeface="HY신명조" panose="02030600000101010101" pitchFamily="18" charset="-127"/>
              </a:rPr>
              <a:t>와  </a:t>
            </a:r>
            <a:r>
              <a:rPr lang="ja-JP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⑥</a:t>
            </a:r>
            <a:r>
              <a:rPr lang="ko-KR" altLang="en-US" sz="6600" dirty="0" smtClean="0">
                <a:latin typeface="HY신명조" panose="02030600000101010101" pitchFamily="18" charset="-127"/>
                <a:ea typeface="HY신명조" panose="02030600000101010101" pitchFamily="18" charset="-127"/>
              </a:rPr>
              <a:t>워 </a:t>
            </a:r>
            <a:endParaRPr lang="en-US" altLang="ko-KR" sz="6600" dirty="0" smtClean="0">
              <a:latin typeface="HY신명조" panose="02030600000101010101" pitchFamily="18" charset="-127"/>
              <a:ea typeface="HY신명조" panose="02030600000101010101" pitchFamily="18" charset="-127"/>
            </a:endParaRPr>
          </a:p>
          <a:p>
            <a:pPr marL="0" indent="0">
              <a:buNone/>
            </a:pPr>
            <a:endParaRPr lang="en-US" altLang="ko-KR" sz="6600" dirty="0" smtClean="0">
              <a:latin typeface="HY신명조" panose="02030600000101010101" pitchFamily="18" charset="-127"/>
              <a:ea typeface="HY신명조" panose="02030600000101010101" pitchFamily="18" charset="-127"/>
            </a:endParaRPr>
          </a:p>
          <a:p>
            <a:pPr marL="0" indent="0">
              <a:buNone/>
            </a:pPr>
            <a:r>
              <a:rPr lang="en-US" altLang="ko-KR" sz="6600" dirty="0" smtClean="0">
                <a:latin typeface="HY신명조" panose="02030600000101010101" pitchFamily="18" charset="-127"/>
                <a:ea typeface="HY신명조" panose="02030600000101010101" pitchFamily="18" charset="-127"/>
              </a:rPr>
              <a:t> </a:t>
            </a:r>
            <a:endParaRPr lang="en-US" altLang="ko-KR" sz="6600" dirty="0">
              <a:latin typeface="HY신명조" panose="02030600000101010101" pitchFamily="18" charset="-127"/>
              <a:ea typeface="HY신명조" panose="02030600000101010101" pitchFamily="18" charset="-127"/>
            </a:endParaRPr>
          </a:p>
          <a:p>
            <a:pPr marL="0" indent="0">
              <a:buNone/>
            </a:pPr>
            <a:r>
              <a:rPr lang="ja-JP" altLang="en-US" sz="3600" dirty="0" smtClean="0">
                <a:latin typeface="HY신명조" panose="02030600000101010101" pitchFamily="18" charset="-127"/>
                <a:ea typeface="HY신명조" panose="02030600000101010101" pitchFamily="18" charset="-127"/>
              </a:rPr>
              <a:t>⑦</a:t>
            </a:r>
            <a:r>
              <a:rPr lang="ko-KR" altLang="en-US" sz="6600" dirty="0" smtClean="0">
                <a:latin typeface="HY신명조" panose="02030600000101010101" pitchFamily="18" charset="-127"/>
                <a:ea typeface="HY신명조" panose="02030600000101010101" pitchFamily="18" charset="-127"/>
              </a:rPr>
              <a:t>왜 </a:t>
            </a:r>
            <a:r>
              <a:rPr lang="ko-KR" altLang="en-US" sz="6600" dirty="0" smtClean="0">
                <a:latin typeface="HY신명조" panose="02030600000101010101" pitchFamily="18" charset="-127"/>
                <a:ea typeface="HY신명조" panose="02030600000101010101" pitchFamily="18" charset="-127"/>
              </a:rPr>
              <a:t> </a:t>
            </a:r>
            <a:r>
              <a:rPr lang="ja-JP" altLang="en-US" sz="3600" dirty="0" smtClean="0">
                <a:latin typeface="HY신명조" panose="02030600000101010101" pitchFamily="18" charset="-127"/>
                <a:ea typeface="HY신명조" panose="02030600000101010101" pitchFamily="18" charset="-127"/>
              </a:rPr>
              <a:t>⑧</a:t>
            </a:r>
            <a:r>
              <a:rPr lang="ko-KR" altLang="en-US" sz="6600" dirty="0" smtClean="0">
                <a:latin typeface="HY신명조" panose="02030600000101010101" pitchFamily="18" charset="-127"/>
                <a:ea typeface="HY신명조" panose="02030600000101010101" pitchFamily="18" charset="-127"/>
              </a:rPr>
              <a:t>웨 </a:t>
            </a:r>
            <a:r>
              <a:rPr lang="ko-KR" altLang="en-US" sz="6600" dirty="0" smtClean="0">
                <a:latin typeface="HY신명조" panose="02030600000101010101" pitchFamily="18" charset="-127"/>
                <a:ea typeface="HY신명조" panose="02030600000101010101" pitchFamily="18" charset="-127"/>
              </a:rPr>
              <a:t> </a:t>
            </a:r>
            <a:r>
              <a:rPr lang="ja-JP" altLang="en-US" sz="3600" dirty="0" smtClean="0">
                <a:latin typeface="HY신명조" panose="02030600000101010101" pitchFamily="18" charset="-127"/>
                <a:ea typeface="HY신명조" panose="02030600000101010101" pitchFamily="18" charset="-127"/>
              </a:rPr>
              <a:t>⑨</a:t>
            </a:r>
            <a:r>
              <a:rPr lang="ko-KR" altLang="en-US" sz="6600" dirty="0" smtClean="0">
                <a:latin typeface="HY신명조" panose="02030600000101010101" pitchFamily="18" charset="-127"/>
                <a:ea typeface="HY신명조" panose="02030600000101010101" pitchFamily="18" charset="-127"/>
              </a:rPr>
              <a:t>외  </a:t>
            </a:r>
            <a:r>
              <a:rPr lang="ja-JP" altLang="en-US" sz="3600" dirty="0" smtClean="0">
                <a:latin typeface="HY신명조" panose="02030600000101010101" pitchFamily="18" charset="-127"/>
                <a:ea typeface="HY신명조" panose="02030600000101010101" pitchFamily="18" charset="-127"/>
              </a:rPr>
              <a:t>⑩</a:t>
            </a:r>
            <a:r>
              <a:rPr lang="ko-KR" altLang="en-US" sz="6600" dirty="0" smtClean="0">
                <a:latin typeface="HY신명조" panose="02030600000101010101" pitchFamily="18" charset="-127"/>
                <a:ea typeface="HY신명조" panose="02030600000101010101" pitchFamily="18" charset="-127"/>
              </a:rPr>
              <a:t>위 </a:t>
            </a:r>
            <a:r>
              <a:rPr lang="ko-KR" altLang="en-US" sz="6600" dirty="0" smtClean="0">
                <a:latin typeface="HY신명조" panose="02030600000101010101" pitchFamily="18" charset="-127"/>
                <a:ea typeface="HY신명조" panose="02030600000101010101" pitchFamily="18" charset="-127"/>
              </a:rPr>
              <a:t> </a:t>
            </a:r>
            <a:r>
              <a:rPr lang="ja-JP" altLang="en-US" sz="3600" dirty="0" smtClean="0">
                <a:latin typeface="HY신명조" panose="02030600000101010101" pitchFamily="18" charset="-127"/>
                <a:ea typeface="HY신명조" panose="02030600000101010101" pitchFamily="18" charset="-127"/>
              </a:rPr>
              <a:t>⑪</a:t>
            </a:r>
            <a:r>
              <a:rPr lang="ko-KR" altLang="en-US" sz="6600" dirty="0" smtClean="0">
                <a:latin typeface="HY신명조" panose="02030600000101010101" pitchFamily="18" charset="-127"/>
                <a:ea typeface="HY신명조" panose="02030600000101010101" pitchFamily="18" charset="-127"/>
              </a:rPr>
              <a:t>의</a:t>
            </a:r>
            <a:endParaRPr lang="ko-KR" altLang="en-US" sz="6600" dirty="0">
              <a:latin typeface="HY신명조" panose="02030600000101010101" pitchFamily="18" charset="-127"/>
              <a:ea typeface="HY신명조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84540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712694"/>
          </a:xfrm>
        </p:spPr>
        <p:txBody>
          <a:bodyPr>
            <a:normAutofit/>
          </a:bodyPr>
          <a:lstStyle/>
          <a:p>
            <a:endParaRPr lang="ko-KR" altLang="en-US" sz="3200" dirty="0">
              <a:latin typeface="UD デジタル 教科書体 NK-R" panose="02020400000000000000" pitchFamily="18" charset="-128"/>
            </a:endParaRP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838200" y="887506"/>
            <a:ext cx="10515600" cy="574189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ko-KR" sz="4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口を大きく広げて</a:t>
            </a:r>
            <a:r>
              <a:rPr lang="ja-JP" altLang="ko-KR" sz="4000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｢エ｣</a:t>
            </a:r>
            <a:r>
              <a:rPr lang="ja-JP" altLang="ko-KR" sz="4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と発音する。</a:t>
            </a:r>
            <a:endParaRPr lang="en-US" altLang="ko-KR" sz="40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en-US" altLang="ko-KR" sz="66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 algn="ctr">
              <a:buNone/>
            </a:pPr>
            <a:r>
              <a:rPr lang="ko-KR" altLang="en-US" sz="138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애</a:t>
            </a:r>
            <a:endParaRPr lang="en-US" altLang="ko-KR" sz="13800" dirty="0" smtClean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marL="0" indent="0">
              <a:buNone/>
            </a:pPr>
            <a:endParaRPr lang="ko-KR" altLang="en-US" sz="6600" dirty="0">
              <a:latin typeface="UD デジタル 教科書体 NK-R" panose="02020400000000000000" pitchFamily="18" charset="-128"/>
              <a:ea typeface="HY신명조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24885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712694"/>
          </a:xfrm>
        </p:spPr>
        <p:txBody>
          <a:bodyPr>
            <a:normAutofit/>
          </a:bodyPr>
          <a:lstStyle/>
          <a:p>
            <a:endParaRPr lang="ko-KR" altLang="en-US" sz="3200" dirty="0">
              <a:latin typeface="Meiryo UI" panose="020B0604030504040204" pitchFamily="34" charset="-128"/>
            </a:endParaRP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838200" y="887506"/>
            <a:ext cx="10515600" cy="574189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ko-KR" sz="36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日本語の</a:t>
            </a:r>
            <a:r>
              <a:rPr lang="ja-JP" altLang="ko-KR" sz="3600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｢エ｣</a:t>
            </a:r>
            <a:r>
              <a:rPr lang="ja-JP" altLang="ko-KR" sz="36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とほぼ同じ</a:t>
            </a:r>
            <a:r>
              <a:rPr lang="ja-JP" altLang="ko-KR" sz="36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en-US" altLang="ja-JP" sz="36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en-US" altLang="ko-KR" sz="36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en-US" altLang="ko-KR" sz="36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 algn="ctr">
              <a:buNone/>
            </a:pPr>
            <a:r>
              <a:rPr lang="ko-KR" altLang="en-US" sz="138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에</a:t>
            </a:r>
            <a:endParaRPr lang="en-US" altLang="ko-KR" sz="13800" dirty="0" smtClean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marL="0" indent="0">
              <a:buNone/>
            </a:pPr>
            <a:endParaRPr lang="ko-KR" altLang="en-US" sz="6600" dirty="0">
              <a:latin typeface="UD デジタル 教科書体 NK-R" panose="02020400000000000000" pitchFamily="18" charset="-128"/>
              <a:ea typeface="HY신명조" panose="02030600000101010101" pitchFamily="18" charset="-127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7997372" y="5607425"/>
            <a:ext cx="4049485" cy="10219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教科書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28</a:t>
            </a:r>
            <a:r>
              <a:rPr kumimoji="1" lang="ja-JP" altLang="en-US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ページ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3</a:t>
            </a:r>
            <a:r>
              <a:rPr kumimoji="1" lang="ja-JP" altLang="en-US" sz="2400" dirty="0" err="1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．</a:t>
            </a:r>
            <a:r>
              <a:rPr kumimoji="1" lang="ja-JP" altLang="en-US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発音しながら書きましょう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</a:t>
            </a:r>
            <a:r>
              <a:rPr kumimoji="1" lang="ko-KR" altLang="en-US" sz="2400" b="1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ㅐ</a:t>
            </a:r>
            <a:r>
              <a:rPr kumimoji="1" lang="en-US" altLang="ko-KR" sz="2400" b="1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~</a:t>
            </a:r>
            <a:r>
              <a:rPr kumimoji="1" lang="ko-KR" altLang="en-US" sz="2400" b="1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ㅔ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)</a:t>
            </a:r>
            <a:r>
              <a:rPr kumimoji="1" lang="ja-JP" altLang="en-US" sz="2400" dirty="0" err="1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kumimoji="1" lang="ja-JP" altLang="en-US" sz="2400" dirty="0">
              <a:solidFill>
                <a:schemeClr val="tx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81111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712694"/>
          </a:xfrm>
        </p:spPr>
        <p:txBody>
          <a:bodyPr>
            <a:normAutofit/>
          </a:bodyPr>
          <a:lstStyle/>
          <a:p>
            <a:endParaRPr lang="ko-KR" altLang="en-US" sz="3200" dirty="0">
              <a:latin typeface="UD デジタル 教科書体 NK-R" panose="02020400000000000000" pitchFamily="18" charset="-128"/>
            </a:endParaRP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838200" y="887506"/>
            <a:ext cx="10515600" cy="574189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ko-KR" sz="36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日本語のヤ行と同じく、</a:t>
            </a:r>
            <a:r>
              <a:rPr lang="en-US" altLang="ko-KR" sz="36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[</a:t>
            </a:r>
            <a:r>
              <a:rPr lang="ja-JP" altLang="ko-KR" sz="36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ㅐ</a:t>
            </a:r>
            <a:r>
              <a:rPr lang="en-US" altLang="ko-KR" sz="36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]</a:t>
            </a:r>
            <a:r>
              <a:rPr lang="ja-JP" altLang="ko-KR" sz="36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の前に</a:t>
            </a:r>
            <a:r>
              <a:rPr lang="en-US" altLang="ko-KR" sz="36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[j]</a:t>
            </a:r>
            <a:r>
              <a:rPr lang="ja-JP" altLang="ko-KR" sz="36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を付けて発音する。</a:t>
            </a:r>
            <a:endParaRPr lang="en-US" altLang="ko-KR" sz="36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en-US" altLang="ko-KR" sz="36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en-US" altLang="ko-KR" sz="36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 algn="ctr">
              <a:buNone/>
            </a:pPr>
            <a:r>
              <a:rPr lang="ko-KR" altLang="en-US" sz="138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얘</a:t>
            </a:r>
            <a:endParaRPr lang="en-US" altLang="ko-KR" sz="13800" dirty="0" smtClean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marL="0" indent="0">
              <a:buNone/>
            </a:pPr>
            <a:endParaRPr lang="ko-KR" altLang="en-US" sz="6600" dirty="0">
              <a:latin typeface="UD デジタル 教科書体 NK-R" panose="02020400000000000000" pitchFamily="18" charset="-128"/>
              <a:ea typeface="HY신명조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31908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712694"/>
          </a:xfrm>
        </p:spPr>
        <p:txBody>
          <a:bodyPr>
            <a:normAutofit/>
          </a:bodyPr>
          <a:lstStyle/>
          <a:p>
            <a:endParaRPr lang="ko-KR" altLang="en-US" sz="3200" dirty="0">
              <a:latin typeface="UD デジタル 教科書体 NK-R" panose="02020400000000000000" pitchFamily="18" charset="-128"/>
            </a:endParaRP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838200" y="887506"/>
            <a:ext cx="10515600" cy="574189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ko-KR" sz="36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日本語のヤ行と同じく、</a:t>
            </a:r>
            <a:r>
              <a:rPr lang="en-US" altLang="ko-KR" sz="36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[</a:t>
            </a:r>
            <a:r>
              <a:rPr lang="ja-JP" altLang="ko-KR" sz="36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ㅔ</a:t>
            </a:r>
            <a:r>
              <a:rPr lang="en-US" altLang="ko-KR" sz="36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]</a:t>
            </a:r>
            <a:r>
              <a:rPr lang="ja-JP" altLang="ko-KR" sz="36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の前に</a:t>
            </a:r>
            <a:r>
              <a:rPr lang="en-US" altLang="ko-KR" sz="36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[j]</a:t>
            </a:r>
            <a:r>
              <a:rPr lang="ja-JP" altLang="ko-KR" sz="36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を付けて発音する</a:t>
            </a:r>
            <a:r>
              <a:rPr lang="ja-JP" altLang="ko-KR" sz="36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en-US" altLang="ko-KR" sz="36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en-US" altLang="ko-KR" sz="36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en-US" altLang="ko-KR" sz="36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 algn="ctr">
              <a:buNone/>
            </a:pPr>
            <a:r>
              <a:rPr lang="ko-KR" altLang="en-US" sz="138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예</a:t>
            </a:r>
            <a:endParaRPr lang="en-US" altLang="ko-KR" sz="13800" dirty="0" smtClean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marL="0" indent="0">
              <a:buNone/>
            </a:pPr>
            <a:endParaRPr lang="ko-KR" altLang="en-US" sz="6600" dirty="0">
              <a:latin typeface="UD デジタル 教科書体 NK-R" panose="02020400000000000000" pitchFamily="18" charset="-128"/>
              <a:ea typeface="HY신명조" panose="02030600000101010101" pitchFamily="18" charset="-127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7997372" y="5607425"/>
            <a:ext cx="4049485" cy="10219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教科書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28</a:t>
            </a:r>
            <a:r>
              <a:rPr kumimoji="1" lang="ja-JP" altLang="en-US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ページ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3</a:t>
            </a:r>
            <a:r>
              <a:rPr kumimoji="1" lang="ja-JP" altLang="en-US" sz="2400" dirty="0" err="1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．</a:t>
            </a:r>
            <a:r>
              <a:rPr kumimoji="1" lang="ja-JP" altLang="en-US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発音しながら書きましょう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</a:t>
            </a:r>
            <a:r>
              <a:rPr kumimoji="1" lang="ko-KR" altLang="en-US" sz="2400" b="1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ㅒ</a:t>
            </a:r>
            <a:r>
              <a:rPr kumimoji="1" lang="en-US" altLang="ko-KR" sz="2400" b="1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~</a:t>
            </a:r>
            <a:r>
              <a:rPr kumimoji="1" lang="ko-KR" altLang="en-US" sz="2400" b="1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ㅖ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)</a:t>
            </a:r>
            <a:r>
              <a:rPr kumimoji="1" lang="ja-JP" altLang="en-US" sz="2400" dirty="0" err="1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kumimoji="1" lang="ja-JP" altLang="en-US" sz="2400" dirty="0">
              <a:solidFill>
                <a:schemeClr val="tx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36266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712694"/>
          </a:xfrm>
        </p:spPr>
        <p:txBody>
          <a:bodyPr>
            <a:normAutofit/>
          </a:bodyPr>
          <a:lstStyle/>
          <a:p>
            <a:endParaRPr lang="ko-KR" altLang="en-US" sz="3200" dirty="0">
              <a:latin typeface="UD デジタル 教科書体 NK-R" panose="02020400000000000000" pitchFamily="18" charset="-128"/>
            </a:endParaRPr>
          </a:p>
        </p:txBody>
      </p:sp>
      <p:pic>
        <p:nvPicPr>
          <p:cNvPr id="2" name="コンテンツ プレースホルダー 1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2378" t="34089" r="55409" b="13840"/>
          <a:stretch/>
        </p:blipFill>
        <p:spPr>
          <a:xfrm>
            <a:off x="4093029" y="1"/>
            <a:ext cx="2873828" cy="6888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6492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712694"/>
          </a:xfrm>
        </p:spPr>
        <p:txBody>
          <a:bodyPr>
            <a:normAutofit/>
          </a:bodyPr>
          <a:lstStyle/>
          <a:p>
            <a:endParaRPr lang="ko-KR" altLang="en-US" sz="3200" dirty="0">
              <a:latin typeface="Meiryo UI" panose="020B0604030504040204" pitchFamily="34" charset="-128"/>
            </a:endParaRP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838200" y="887506"/>
            <a:ext cx="10515600" cy="574189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ko-KR" sz="36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日本語の｢ワ｣とほぼ同じ。</a:t>
            </a:r>
            <a:endParaRPr lang="en-US" altLang="ko-KR" sz="36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en-US" altLang="ko-KR" sz="36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en-US" altLang="ko-KR" sz="36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 algn="ctr">
              <a:buNone/>
            </a:pPr>
            <a:r>
              <a:rPr lang="ko-KR" altLang="en-US" sz="138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와</a:t>
            </a:r>
            <a:endParaRPr lang="en-US" altLang="ko-KR" sz="13800" dirty="0" smtClean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marL="0" indent="0">
              <a:buNone/>
            </a:pPr>
            <a:endParaRPr lang="ko-KR" altLang="en-US" sz="6600" dirty="0">
              <a:latin typeface="UD デジタル 教科書体 NK-R" panose="02020400000000000000" pitchFamily="18" charset="-128"/>
              <a:ea typeface="HY신명조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94926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</TotalTime>
  <Words>374</Words>
  <Application>Microsoft Office PowerPoint</Application>
  <PresentationFormat>ワイド画面</PresentationFormat>
  <Paragraphs>100</Paragraphs>
  <Slides>23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23</vt:i4>
      </vt:variant>
    </vt:vector>
  </HeadingPairs>
  <TitlesOfParts>
    <vt:vector size="33" baseType="lpstr">
      <vt:lpstr>HY견명조</vt:lpstr>
      <vt:lpstr>HY신명조</vt:lpstr>
      <vt:lpstr>맑은 고딕</vt:lpstr>
      <vt:lpstr>Meiryo UI</vt:lpstr>
      <vt:lpstr>ＭＳ Ｐゴシック</vt:lpstr>
      <vt:lpstr>NanumMyeongjo</vt:lpstr>
      <vt:lpstr>UD デジタル 教科書体 NK-R</vt:lpstr>
      <vt:lpstr>나눔명조</vt:lpstr>
      <vt:lpstr>Arial</vt:lpstr>
      <vt:lpstr>Office テーマ</vt:lpstr>
      <vt:lpstr>第7講　母音③</vt:lpstr>
      <vt:lpstr>読んでみましょう。</vt:lpstr>
      <vt:lpstr>よく聞いてみましょう。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今日の韓国語一句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第7講　母音③</dc:title>
  <dc:creator>Kim ChangGoo</dc:creator>
  <cp:lastModifiedBy>MyPC</cp:lastModifiedBy>
  <cp:revision>78</cp:revision>
  <dcterms:created xsi:type="dcterms:W3CDTF">2017-03-10T01:38:26Z</dcterms:created>
  <dcterms:modified xsi:type="dcterms:W3CDTF">2018-12-27T03:25:57Z</dcterms:modified>
</cp:coreProperties>
</file>